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56" r:id="rId2"/>
    <p:sldId id="257" r:id="rId3"/>
    <p:sldId id="258" r:id="rId4"/>
    <p:sldId id="259" r:id="rId5"/>
    <p:sldId id="260" r:id="rId6"/>
    <p:sldId id="263" r:id="rId7"/>
    <p:sldId id="261" r:id="rId8"/>
    <p:sldId id="262"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193ADA-1D14-4BB0-A9A2-DCD5637516CB}" v="443" dt="2022-11-25T15:12:38.4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4" autoAdjust="0"/>
    <p:restoredTop sz="75081" autoAdjust="0"/>
  </p:normalViewPr>
  <p:slideViewPr>
    <p:cSldViewPr snapToGrid="0">
      <p:cViewPr varScale="1">
        <p:scale>
          <a:sx n="85" d="100"/>
          <a:sy n="85" d="100"/>
        </p:scale>
        <p:origin x="130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C08F1-5EC8-414A-A8A6-A79F02EFDCD4}" type="datetimeFigureOut">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FF7A8D-F488-4EAD-A944-F304EC4C3B5B}" type="slidenum">
              <a:t>‹#›</a:t>
            </a:fld>
            <a:endParaRPr lang="en-US"/>
          </a:p>
        </p:txBody>
      </p:sp>
    </p:spTree>
    <p:extLst>
      <p:ext uri="{BB962C8B-B14F-4D97-AF65-F5344CB8AC3E}">
        <p14:creationId xmlns:p14="http://schemas.microsoft.com/office/powerpoint/2010/main" val="2288611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dirty="0"/>
              <a:t>Let op na die gedetailleerde notas, ten opsigte van die skyfies, in die Lesvoorbereidings – document.</a:t>
            </a:r>
          </a:p>
          <a:p>
            <a:endParaRPr lang="en-US" dirty="0">
              <a:cs typeface="Calibri"/>
            </a:endParaRPr>
          </a:p>
        </p:txBody>
      </p:sp>
      <p:sp>
        <p:nvSpPr>
          <p:cNvPr id="4" name="Slide Number Placeholder 3"/>
          <p:cNvSpPr>
            <a:spLocks noGrp="1"/>
          </p:cNvSpPr>
          <p:nvPr>
            <p:ph type="sldNum" sz="quarter" idx="5"/>
          </p:nvPr>
        </p:nvSpPr>
        <p:spPr/>
        <p:txBody>
          <a:bodyPr/>
          <a:lstStyle/>
          <a:p>
            <a:fld id="{84FF7A8D-F488-4EAD-A944-F304EC4C3B5B}" type="slidenum">
              <a:t>1</a:t>
            </a:fld>
            <a:endParaRPr lang="en-US"/>
          </a:p>
        </p:txBody>
      </p:sp>
    </p:spTree>
    <p:extLst>
      <p:ext uri="{BB962C8B-B14F-4D97-AF65-F5344CB8AC3E}">
        <p14:creationId xmlns:p14="http://schemas.microsoft.com/office/powerpoint/2010/main" val="2692429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FF7A8D-F488-4EAD-A944-F304EC4C3B5B}" type="slidenum">
              <a:rPr lang="en-US"/>
              <a:t>10</a:t>
            </a:fld>
            <a:endParaRPr lang="en-US"/>
          </a:p>
        </p:txBody>
      </p:sp>
    </p:spTree>
    <p:extLst>
      <p:ext uri="{BB962C8B-B14F-4D97-AF65-F5344CB8AC3E}">
        <p14:creationId xmlns:p14="http://schemas.microsoft.com/office/powerpoint/2010/main" val="4108363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ZA" dirty="0"/>
          </a:p>
        </p:txBody>
      </p:sp>
      <p:sp>
        <p:nvSpPr>
          <p:cNvPr id="4" name="Slide Number Placeholder 3"/>
          <p:cNvSpPr>
            <a:spLocks noGrp="1"/>
          </p:cNvSpPr>
          <p:nvPr>
            <p:ph type="sldNum" sz="quarter" idx="5"/>
          </p:nvPr>
        </p:nvSpPr>
        <p:spPr/>
        <p:txBody>
          <a:bodyPr/>
          <a:lstStyle/>
          <a:p>
            <a:fld id="{84FF7A8D-F488-4EAD-A944-F304EC4C3B5B}" type="slidenum">
              <a:rPr lang="en-ZA" smtClean="0"/>
              <a:t>11</a:t>
            </a:fld>
            <a:endParaRPr lang="en-ZA"/>
          </a:p>
        </p:txBody>
      </p:sp>
    </p:spTree>
    <p:extLst>
      <p:ext uri="{BB962C8B-B14F-4D97-AF65-F5344CB8AC3E}">
        <p14:creationId xmlns:p14="http://schemas.microsoft.com/office/powerpoint/2010/main" val="899830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84FF7A8D-F488-4EAD-A944-F304EC4C3B5B}" type="slidenum">
              <a:rPr lang="en-ZA" smtClean="0"/>
              <a:t>12</a:t>
            </a:fld>
            <a:endParaRPr lang="en-ZA"/>
          </a:p>
        </p:txBody>
      </p:sp>
    </p:spTree>
    <p:extLst>
      <p:ext uri="{BB962C8B-B14F-4D97-AF65-F5344CB8AC3E}">
        <p14:creationId xmlns:p14="http://schemas.microsoft.com/office/powerpoint/2010/main" val="3798304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84FF7A8D-F488-4EAD-A944-F304EC4C3B5B}" type="slidenum">
              <a:rPr lang="en-ZA" smtClean="0"/>
              <a:t>13</a:t>
            </a:fld>
            <a:endParaRPr lang="en-ZA"/>
          </a:p>
        </p:txBody>
      </p:sp>
    </p:spTree>
    <p:extLst>
      <p:ext uri="{BB962C8B-B14F-4D97-AF65-F5344CB8AC3E}">
        <p14:creationId xmlns:p14="http://schemas.microsoft.com/office/powerpoint/2010/main" val="1860852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84FF7A8D-F488-4EAD-A944-F304EC4C3B5B}" type="slidenum">
              <a:rPr lang="en-ZA" smtClean="0"/>
              <a:t>14</a:t>
            </a:fld>
            <a:endParaRPr lang="en-ZA"/>
          </a:p>
        </p:txBody>
      </p:sp>
    </p:spTree>
    <p:extLst>
      <p:ext uri="{BB962C8B-B14F-4D97-AF65-F5344CB8AC3E}">
        <p14:creationId xmlns:p14="http://schemas.microsoft.com/office/powerpoint/2010/main" val="497849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4FF7A8D-F488-4EAD-A944-F304EC4C3B5B}" type="slidenum">
              <a:rPr lang="en-ZA" smtClean="0"/>
              <a:t>15</a:t>
            </a:fld>
            <a:endParaRPr lang="en-ZA"/>
          </a:p>
        </p:txBody>
      </p:sp>
    </p:spTree>
    <p:extLst>
      <p:ext uri="{BB962C8B-B14F-4D97-AF65-F5344CB8AC3E}">
        <p14:creationId xmlns:p14="http://schemas.microsoft.com/office/powerpoint/2010/main" val="1036810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Z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4FF7A8D-F488-4EAD-A944-F304EC4C3B5B}" type="slidenum">
              <a:rPr lang="en-ZA" smtClean="0"/>
              <a:t>16</a:t>
            </a:fld>
            <a:endParaRPr lang="en-ZA"/>
          </a:p>
        </p:txBody>
      </p:sp>
    </p:spTree>
    <p:extLst>
      <p:ext uri="{BB962C8B-B14F-4D97-AF65-F5344CB8AC3E}">
        <p14:creationId xmlns:p14="http://schemas.microsoft.com/office/powerpoint/2010/main" val="3060059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 </a:t>
            </a:r>
          </a:p>
          <a:p>
            <a:endParaRPr lang="en-US" dirty="0">
              <a:cs typeface="Calibri"/>
            </a:endParaRPr>
          </a:p>
        </p:txBody>
      </p:sp>
      <p:sp>
        <p:nvSpPr>
          <p:cNvPr id="4" name="Slide Number Placeholder 3"/>
          <p:cNvSpPr>
            <a:spLocks noGrp="1"/>
          </p:cNvSpPr>
          <p:nvPr>
            <p:ph type="sldNum" sz="quarter" idx="5"/>
          </p:nvPr>
        </p:nvSpPr>
        <p:spPr/>
        <p:txBody>
          <a:bodyPr/>
          <a:lstStyle/>
          <a:p>
            <a:fld id="{84FF7A8D-F488-4EAD-A944-F304EC4C3B5B}" type="slidenum">
              <a:t>2</a:t>
            </a:fld>
            <a:endParaRPr lang="en-US"/>
          </a:p>
        </p:txBody>
      </p:sp>
    </p:spTree>
    <p:extLst>
      <p:ext uri="{BB962C8B-B14F-4D97-AF65-F5344CB8AC3E}">
        <p14:creationId xmlns:p14="http://schemas.microsoft.com/office/powerpoint/2010/main" val="3026356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84FF7A8D-F488-4EAD-A944-F304EC4C3B5B}" type="slidenum">
              <a:t>3</a:t>
            </a:fld>
            <a:endParaRPr lang="en-US"/>
          </a:p>
        </p:txBody>
      </p:sp>
    </p:spTree>
    <p:extLst>
      <p:ext uri="{BB962C8B-B14F-4D97-AF65-F5344CB8AC3E}">
        <p14:creationId xmlns:p14="http://schemas.microsoft.com/office/powerpoint/2010/main" val="636831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mn-lt"/>
            </a:endParaRPr>
          </a:p>
          <a:p>
            <a:endParaRPr lang="en-US" dirty="0">
              <a:cs typeface="+mn-lt"/>
            </a:endParaRPr>
          </a:p>
          <a:p>
            <a:endParaRPr lang="en-US" dirty="0">
              <a:cs typeface="+mn-lt"/>
            </a:endParaRPr>
          </a:p>
          <a:p>
            <a:br>
              <a:rPr lang="en-US" dirty="0">
                <a:cs typeface="+mn-lt"/>
              </a:rPr>
            </a:br>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84FF7A8D-F488-4EAD-A944-F304EC4C3B5B}" type="slidenum">
              <a:t>4</a:t>
            </a:fld>
            <a:endParaRPr lang="en-US"/>
          </a:p>
        </p:txBody>
      </p:sp>
    </p:spTree>
    <p:extLst>
      <p:ext uri="{BB962C8B-B14F-4D97-AF65-F5344CB8AC3E}">
        <p14:creationId xmlns:p14="http://schemas.microsoft.com/office/powerpoint/2010/main" val="3786165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4FF7A8D-F488-4EAD-A944-F304EC4C3B5B}" type="slidenum">
              <a:t>5</a:t>
            </a:fld>
            <a:endParaRPr lang="en-US"/>
          </a:p>
        </p:txBody>
      </p:sp>
    </p:spTree>
    <p:extLst>
      <p:ext uri="{BB962C8B-B14F-4D97-AF65-F5344CB8AC3E}">
        <p14:creationId xmlns:p14="http://schemas.microsoft.com/office/powerpoint/2010/main" val="1419548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84FF7A8D-F488-4EAD-A944-F304EC4C3B5B}" type="slidenum">
              <a:rPr lang="en-ZA" smtClean="0"/>
              <a:t>6</a:t>
            </a:fld>
            <a:endParaRPr lang="en-ZA"/>
          </a:p>
        </p:txBody>
      </p:sp>
    </p:spTree>
    <p:extLst>
      <p:ext uri="{BB962C8B-B14F-4D97-AF65-F5344CB8AC3E}">
        <p14:creationId xmlns:p14="http://schemas.microsoft.com/office/powerpoint/2010/main" val="1732234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ZA" b="1" i="1" u="sng" dirty="0"/>
          </a:p>
        </p:txBody>
      </p:sp>
      <p:sp>
        <p:nvSpPr>
          <p:cNvPr id="4" name="Slide Number Placeholder 3"/>
          <p:cNvSpPr>
            <a:spLocks noGrp="1"/>
          </p:cNvSpPr>
          <p:nvPr>
            <p:ph type="sldNum" sz="quarter" idx="5"/>
          </p:nvPr>
        </p:nvSpPr>
        <p:spPr/>
        <p:txBody>
          <a:bodyPr/>
          <a:lstStyle/>
          <a:p>
            <a:fld id="{84FF7A8D-F488-4EAD-A944-F304EC4C3B5B}" type="slidenum">
              <a:rPr lang="en-ZA" smtClean="0"/>
              <a:t>7</a:t>
            </a:fld>
            <a:endParaRPr lang="en-ZA"/>
          </a:p>
        </p:txBody>
      </p:sp>
    </p:spTree>
    <p:extLst>
      <p:ext uri="{BB962C8B-B14F-4D97-AF65-F5344CB8AC3E}">
        <p14:creationId xmlns:p14="http://schemas.microsoft.com/office/powerpoint/2010/main" val="1063566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84FF7A8D-F488-4EAD-A944-F304EC4C3B5B}" type="slidenum">
              <a:rPr lang="en-ZA" smtClean="0"/>
              <a:t>8</a:t>
            </a:fld>
            <a:endParaRPr lang="en-ZA"/>
          </a:p>
        </p:txBody>
      </p:sp>
    </p:spTree>
    <p:extLst>
      <p:ext uri="{BB962C8B-B14F-4D97-AF65-F5344CB8AC3E}">
        <p14:creationId xmlns:p14="http://schemas.microsoft.com/office/powerpoint/2010/main" val="2876054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84FF7A8D-F488-4EAD-A944-F304EC4C3B5B}" type="slidenum">
              <a:rPr lang="en-US"/>
              <a:t>9</a:t>
            </a:fld>
            <a:endParaRPr lang="en-US"/>
          </a:p>
        </p:txBody>
      </p:sp>
    </p:spTree>
    <p:extLst>
      <p:ext uri="{BB962C8B-B14F-4D97-AF65-F5344CB8AC3E}">
        <p14:creationId xmlns:p14="http://schemas.microsoft.com/office/powerpoint/2010/main" val="80130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1/17/2023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Na8m4GPqA3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jpeg"/><Relationship Id="rId4" Type="http://schemas.openxmlformats.org/officeDocument/2006/relationships/hyperlink" Target="https://www.education.gov.za/Curriculum/NationalSeniorCertificate(NSC)Examinations/NSCPastExaminationpapers.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9920" y="248840"/>
            <a:ext cx="9696090" cy="1024531"/>
          </a:xfrm>
        </p:spPr>
        <p:txBody>
          <a:bodyPr>
            <a:normAutofit fontScale="90000"/>
          </a:bodyPr>
          <a:lstStyle/>
          <a:p>
            <a:r>
              <a:rPr lang="en-US" dirty="0" err="1"/>
              <a:t>Graad</a:t>
            </a:r>
            <a:r>
              <a:rPr lang="en-US" dirty="0"/>
              <a:t> 12: </a:t>
            </a:r>
            <a:r>
              <a:rPr lang="en-US" dirty="0" err="1"/>
              <a:t>Studievaardighede</a:t>
            </a:r>
            <a:endParaRPr lang="en-US" dirty="0"/>
          </a:p>
        </p:txBody>
      </p:sp>
      <p:sp>
        <p:nvSpPr>
          <p:cNvPr id="3" name="Subtitle 2"/>
          <p:cNvSpPr>
            <a:spLocks noGrp="1"/>
          </p:cNvSpPr>
          <p:nvPr>
            <p:ph type="subTitle" idx="1"/>
          </p:nvPr>
        </p:nvSpPr>
        <p:spPr>
          <a:xfrm>
            <a:off x="3027144" y="1335081"/>
            <a:ext cx="8915399" cy="1126283"/>
          </a:xfrm>
        </p:spPr>
        <p:txBody>
          <a:bodyPr>
            <a:normAutofit/>
          </a:bodyPr>
          <a:lstStyle/>
          <a:p>
            <a:r>
              <a:rPr lang="en-US" sz="2400" dirty="0"/>
              <a:t>Hoe om </a:t>
            </a:r>
            <a:r>
              <a:rPr lang="en-US" sz="2400" dirty="0" err="1"/>
              <a:t>matriek</a:t>
            </a:r>
            <a:r>
              <a:rPr lang="en-US" sz="2400" dirty="0"/>
              <a:t> </a:t>
            </a:r>
            <a:r>
              <a:rPr lang="en-US" sz="2400" dirty="0" err="1"/>
              <a:t>suksesvol</a:t>
            </a:r>
            <a:r>
              <a:rPr lang="en-US" sz="2400" dirty="0"/>
              <a:t> </a:t>
            </a:r>
            <a:r>
              <a:rPr lang="en-US" sz="2400" dirty="0" err="1"/>
              <a:t>te</a:t>
            </a:r>
            <a:r>
              <a:rPr lang="en-US" sz="2400" dirty="0"/>
              <a:t> begin</a:t>
            </a:r>
          </a:p>
        </p:txBody>
      </p:sp>
      <p:pic>
        <p:nvPicPr>
          <p:cNvPr id="5" name="Picture 4">
            <a:extLst>
              <a:ext uri="{FF2B5EF4-FFF2-40B4-BE49-F238E27FC236}">
                <a16:creationId xmlns:a16="http://schemas.microsoft.com/office/drawing/2014/main" id="{26A96DEB-BFE6-DE0C-9243-1AD5EDC6C2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0862E37-1B24-E90A-7E3D-C193960555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2289" y="2152580"/>
            <a:ext cx="7081736" cy="4705420"/>
          </a:xfrm>
          <a:prstGeom prst="rect">
            <a:avLst/>
          </a:prstGeom>
        </p:spPr>
      </p:pic>
    </p:spTree>
    <p:extLst>
      <p:ext uri="{BB962C8B-B14F-4D97-AF65-F5344CB8AC3E}">
        <p14:creationId xmlns:p14="http://schemas.microsoft.com/office/powerpoint/2010/main" val="3622625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97CAF-946A-21ED-C539-8969C280065E}"/>
              </a:ext>
            </a:extLst>
          </p:cNvPr>
          <p:cNvSpPr>
            <a:spLocks noGrp="1"/>
          </p:cNvSpPr>
          <p:nvPr>
            <p:ph type="title"/>
          </p:nvPr>
        </p:nvSpPr>
        <p:spPr>
          <a:xfrm>
            <a:off x="2596299" y="609279"/>
            <a:ext cx="5428410" cy="1280890"/>
          </a:xfrm>
        </p:spPr>
        <p:txBody>
          <a:bodyPr>
            <a:normAutofit/>
          </a:bodyPr>
          <a:lstStyle/>
          <a:p>
            <a:r>
              <a:rPr lang="en-US" dirty="0">
                <a:ea typeface="+mj-lt"/>
                <a:cs typeface="+mj-lt"/>
              </a:rPr>
              <a:t>2. Lees al die </a:t>
            </a:r>
            <a:r>
              <a:rPr lang="en-US" dirty="0" err="1">
                <a:ea typeface="+mj-lt"/>
                <a:cs typeface="+mj-lt"/>
              </a:rPr>
              <a:t>vrae</a:t>
            </a:r>
            <a:r>
              <a:rPr lang="en-US" dirty="0">
                <a:ea typeface="+mj-lt"/>
                <a:cs typeface="+mj-lt"/>
              </a:rPr>
              <a:t> </a:t>
            </a:r>
            <a:r>
              <a:rPr lang="en-US" dirty="0" err="1">
                <a:ea typeface="+mj-lt"/>
                <a:cs typeface="+mj-lt"/>
              </a:rPr>
              <a:t>noukeurig</a:t>
            </a:r>
            <a:endParaRPr lang="en-US" dirty="0"/>
          </a:p>
        </p:txBody>
      </p:sp>
      <p:sp>
        <p:nvSpPr>
          <p:cNvPr id="3" name="Content Placeholder 2">
            <a:extLst>
              <a:ext uri="{FF2B5EF4-FFF2-40B4-BE49-F238E27FC236}">
                <a16:creationId xmlns:a16="http://schemas.microsoft.com/office/drawing/2014/main" id="{F3BD60CC-9145-04AF-2F97-AB5122F96ABB}"/>
              </a:ext>
            </a:extLst>
          </p:cNvPr>
          <p:cNvSpPr>
            <a:spLocks noGrp="1"/>
          </p:cNvSpPr>
          <p:nvPr>
            <p:ph idx="1"/>
          </p:nvPr>
        </p:nvSpPr>
        <p:spPr>
          <a:xfrm>
            <a:off x="584617" y="2109605"/>
            <a:ext cx="8334532" cy="4081333"/>
          </a:xfrm>
        </p:spPr>
        <p:txBody>
          <a:bodyPr vert="horz" lIns="91440" tIns="45720" rIns="91440" bIns="45720" rtlCol="0" anchor="t">
            <a:normAutofit lnSpcReduction="10000"/>
          </a:bodyPr>
          <a:lstStyle/>
          <a:p>
            <a:pPr marL="0" indent="0">
              <a:buNone/>
            </a:pPr>
            <a:r>
              <a:rPr lang="nl-NL" sz="2400" dirty="0">
                <a:ea typeface="+mn-lt"/>
                <a:cs typeface="+mn-lt"/>
              </a:rPr>
              <a:t>Stres kan veroorsaak dat :</a:t>
            </a:r>
          </a:p>
          <a:p>
            <a:r>
              <a:rPr lang="nl-NL" sz="2400" dirty="0">
                <a:ea typeface="+mn-lt"/>
                <a:cs typeface="+mn-lt"/>
              </a:rPr>
              <a:t>jy 'n vraag verkeerd lees, </a:t>
            </a:r>
          </a:p>
          <a:p>
            <a:r>
              <a:rPr lang="nl-NL" sz="2400" dirty="0">
                <a:ea typeface="+mn-lt"/>
                <a:cs typeface="+mn-lt"/>
              </a:rPr>
              <a:t>jou antwoord verkeerd beplan, </a:t>
            </a:r>
          </a:p>
          <a:p>
            <a:r>
              <a:rPr lang="nl-NL" sz="2400" dirty="0">
                <a:ea typeface="+mn-lt"/>
                <a:cs typeface="+mn-lt"/>
              </a:rPr>
              <a:t>jou antwoord oorhaastig begin skryf, dan besef dat jy 'n fout gemaak en lewensbelangrike tyd gemors het. </a:t>
            </a:r>
          </a:p>
          <a:p>
            <a:pPr marL="0" indent="0">
              <a:buNone/>
            </a:pPr>
            <a:r>
              <a:rPr lang="nl-NL" sz="2400" dirty="0">
                <a:ea typeface="+mn-lt"/>
                <a:cs typeface="+mn-lt"/>
              </a:rPr>
              <a:t>Alhoewel jy dikwels nie alle vrae van ‘n vraestel hoef te beantwoord nie, sal die </a:t>
            </a:r>
            <a:r>
              <a:rPr lang="nl-NL" sz="2400" b="1" dirty="0">
                <a:ea typeface="+mn-lt"/>
                <a:cs typeface="+mn-lt"/>
              </a:rPr>
              <a:t>deeglike deurlees van alle vrae </a:t>
            </a:r>
            <a:r>
              <a:rPr lang="nl-NL" sz="2400" dirty="0">
                <a:ea typeface="+mn-lt"/>
                <a:cs typeface="+mn-lt"/>
              </a:rPr>
              <a:t>verseker dat jy die regte keuses maak en jy sal kan bepaal hoeveel jy van die onderwerp weet.</a:t>
            </a:r>
          </a:p>
        </p:txBody>
      </p:sp>
      <p:pic>
        <p:nvPicPr>
          <p:cNvPr id="4" name="Picture 3">
            <a:extLst>
              <a:ext uri="{FF2B5EF4-FFF2-40B4-BE49-F238E27FC236}">
                <a16:creationId xmlns:a16="http://schemas.microsoft.com/office/drawing/2014/main" id="{893BB542-CFB9-51E9-F29F-19CF4D4CB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Logo&#10;&#10;Description automatically generated">
            <a:extLst>
              <a:ext uri="{FF2B5EF4-FFF2-40B4-BE49-F238E27FC236}">
                <a16:creationId xmlns:a16="http://schemas.microsoft.com/office/drawing/2014/main" id="{9522A42F-9EE9-52D5-10C9-4347F11C526D}"/>
              </a:ext>
            </a:extLst>
          </p:cNvPr>
          <p:cNvPicPr>
            <a:picLocks noChangeAspect="1"/>
          </p:cNvPicPr>
          <p:nvPr/>
        </p:nvPicPr>
        <p:blipFill>
          <a:blip r:embed="rId4"/>
          <a:stretch>
            <a:fillRect/>
          </a:stretch>
        </p:blipFill>
        <p:spPr>
          <a:xfrm>
            <a:off x="8586482" y="609279"/>
            <a:ext cx="3395290" cy="1500327"/>
          </a:xfrm>
          <a:prstGeom prst="rect">
            <a:avLst/>
          </a:prstGeom>
        </p:spPr>
      </p:pic>
      <p:pic>
        <p:nvPicPr>
          <p:cNvPr id="7" name="Picture 6" descr="A person wearing binoculars&#10;&#10;Description automatically generated with low confidence">
            <a:extLst>
              <a:ext uri="{FF2B5EF4-FFF2-40B4-BE49-F238E27FC236}">
                <a16:creationId xmlns:a16="http://schemas.microsoft.com/office/drawing/2014/main" id="{CE28D77A-8576-248A-DCD2-E2A80300376B}"/>
              </a:ext>
            </a:extLst>
          </p:cNvPr>
          <p:cNvPicPr>
            <a:picLocks noChangeAspect="1"/>
          </p:cNvPicPr>
          <p:nvPr/>
        </p:nvPicPr>
        <p:blipFill>
          <a:blip r:embed="rId5"/>
          <a:stretch>
            <a:fillRect/>
          </a:stretch>
        </p:blipFill>
        <p:spPr>
          <a:xfrm>
            <a:off x="9042946" y="4748395"/>
            <a:ext cx="2945477" cy="1963651"/>
          </a:xfrm>
          <a:prstGeom prst="rect">
            <a:avLst/>
          </a:prstGeom>
        </p:spPr>
      </p:pic>
      <p:sp>
        <p:nvSpPr>
          <p:cNvPr id="8" name="Rectangle 7"/>
          <p:cNvSpPr/>
          <p:nvPr/>
        </p:nvSpPr>
        <p:spPr>
          <a:xfrm>
            <a:off x="8586482" y="1449238"/>
            <a:ext cx="3395290" cy="6603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bg1"/>
                </a:solidFill>
              </a:rPr>
              <a:t>EKSAMENSKRYFVAARDIGHEDE</a:t>
            </a:r>
          </a:p>
        </p:txBody>
      </p:sp>
    </p:spTree>
    <p:extLst>
      <p:ext uri="{BB962C8B-B14F-4D97-AF65-F5344CB8AC3E}">
        <p14:creationId xmlns:p14="http://schemas.microsoft.com/office/powerpoint/2010/main" val="1763089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1937A-DB41-AAB9-4B31-B4D214543D58}"/>
              </a:ext>
            </a:extLst>
          </p:cNvPr>
          <p:cNvSpPr>
            <a:spLocks noGrp="1"/>
          </p:cNvSpPr>
          <p:nvPr>
            <p:ph type="title"/>
          </p:nvPr>
        </p:nvSpPr>
        <p:spPr>
          <a:xfrm>
            <a:off x="2994509" y="742268"/>
            <a:ext cx="5169536" cy="757429"/>
          </a:xfrm>
        </p:spPr>
        <p:txBody>
          <a:bodyPr/>
          <a:lstStyle/>
          <a:p>
            <a:r>
              <a:rPr lang="en-US" dirty="0">
                <a:ea typeface="+mj-lt"/>
                <a:cs typeface="+mj-lt"/>
              </a:rPr>
              <a:t>3. </a:t>
            </a:r>
            <a:r>
              <a:rPr lang="en-US" dirty="0" err="1">
                <a:ea typeface="+mj-lt"/>
                <a:cs typeface="+mj-lt"/>
              </a:rPr>
              <a:t>Bestuur</a:t>
            </a:r>
            <a:r>
              <a:rPr lang="en-US" dirty="0">
                <a:ea typeface="+mj-lt"/>
                <a:cs typeface="+mj-lt"/>
              </a:rPr>
              <a:t> </a:t>
            </a:r>
            <a:r>
              <a:rPr lang="en-US" dirty="0" err="1">
                <a:ea typeface="+mj-lt"/>
                <a:cs typeface="+mj-lt"/>
              </a:rPr>
              <a:t>jou</a:t>
            </a:r>
            <a:r>
              <a:rPr lang="en-US" dirty="0">
                <a:ea typeface="+mj-lt"/>
                <a:cs typeface="+mj-lt"/>
              </a:rPr>
              <a:t> </a:t>
            </a:r>
            <a:r>
              <a:rPr lang="en-US" dirty="0" err="1">
                <a:ea typeface="+mj-lt"/>
                <a:cs typeface="+mj-lt"/>
              </a:rPr>
              <a:t>tyd</a:t>
            </a:r>
            <a:endParaRPr lang="en-US" dirty="0"/>
          </a:p>
        </p:txBody>
      </p:sp>
      <p:sp>
        <p:nvSpPr>
          <p:cNvPr id="3" name="Content Placeholder 2">
            <a:extLst>
              <a:ext uri="{FF2B5EF4-FFF2-40B4-BE49-F238E27FC236}">
                <a16:creationId xmlns:a16="http://schemas.microsoft.com/office/drawing/2014/main" id="{74E33CAF-2262-5314-4ADE-44B15DA867D6}"/>
              </a:ext>
            </a:extLst>
          </p:cNvPr>
          <p:cNvSpPr>
            <a:spLocks noGrp="1"/>
          </p:cNvSpPr>
          <p:nvPr>
            <p:ph idx="1"/>
          </p:nvPr>
        </p:nvSpPr>
        <p:spPr>
          <a:xfrm>
            <a:off x="2514563" y="2249970"/>
            <a:ext cx="8915400" cy="3777622"/>
          </a:xfrm>
        </p:spPr>
        <p:txBody>
          <a:bodyPr vert="horz" lIns="91440" tIns="45720" rIns="91440" bIns="45720" rtlCol="0" anchor="t">
            <a:normAutofit/>
          </a:bodyPr>
          <a:lstStyle/>
          <a:p>
            <a:r>
              <a:rPr lang="nl-NL" sz="2400" dirty="0">
                <a:ea typeface="+mn-lt"/>
                <a:cs typeface="+mn-lt"/>
              </a:rPr>
              <a:t>Dit is waar jy streng met jouself moet wees. Sodra jy </a:t>
            </a:r>
            <a:r>
              <a:rPr lang="nl-NL" sz="2400" b="1" dirty="0">
                <a:ea typeface="+mn-lt"/>
                <a:cs typeface="+mn-lt"/>
              </a:rPr>
              <a:t>'n</a:t>
            </a:r>
            <a:r>
              <a:rPr lang="nl-NL" sz="2400" dirty="0">
                <a:ea typeface="+mn-lt"/>
                <a:cs typeface="+mn-lt"/>
              </a:rPr>
              <a:t> </a:t>
            </a:r>
            <a:r>
              <a:rPr lang="nl-NL" sz="2400" b="1" dirty="0">
                <a:ea typeface="+mn-lt"/>
                <a:cs typeface="+mn-lt"/>
              </a:rPr>
              <a:t>tydsbeperking vir elke vraag toegeken </a:t>
            </a:r>
            <a:r>
              <a:rPr lang="nl-NL" sz="2400" dirty="0">
                <a:ea typeface="+mn-lt"/>
                <a:cs typeface="+mn-lt"/>
              </a:rPr>
              <a:t>het, MOET jy aanbeweeg sodra die tyd verstryk het, anders sal jy nie jou volle aandagby die volgende vraag  kan gee nie. </a:t>
            </a:r>
          </a:p>
          <a:p>
            <a:r>
              <a:rPr lang="nl-NL" sz="2400" dirty="0">
                <a:ea typeface="+mn-lt"/>
                <a:cs typeface="+mn-lt"/>
              </a:rPr>
              <a:t>Onthou om vir jouself 'n tydjie aan die einde te los om jou antwoorde na te gaan en klein veranderinge te maak of inligting by te voeg. Jy weet nooit, dit kan jou dalk help om op ‘n hoër  vlak te presteer!</a:t>
            </a:r>
            <a:endParaRPr lang="en-US" sz="2400" dirty="0"/>
          </a:p>
        </p:txBody>
      </p:sp>
      <p:pic>
        <p:nvPicPr>
          <p:cNvPr id="4" name="Picture 3">
            <a:extLst>
              <a:ext uri="{FF2B5EF4-FFF2-40B4-BE49-F238E27FC236}">
                <a16:creationId xmlns:a16="http://schemas.microsoft.com/office/drawing/2014/main" id="{D1A59EE5-065B-95D5-0A32-96DB632A10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Logo&#10;&#10;Description automatically generated">
            <a:extLst>
              <a:ext uri="{FF2B5EF4-FFF2-40B4-BE49-F238E27FC236}">
                <a16:creationId xmlns:a16="http://schemas.microsoft.com/office/drawing/2014/main" id="{97D695FE-E2F6-674C-1C8C-093A513DB2A8}"/>
              </a:ext>
            </a:extLst>
          </p:cNvPr>
          <p:cNvPicPr>
            <a:picLocks noChangeAspect="1"/>
          </p:cNvPicPr>
          <p:nvPr/>
        </p:nvPicPr>
        <p:blipFill>
          <a:blip r:embed="rId4"/>
          <a:stretch>
            <a:fillRect/>
          </a:stretch>
        </p:blipFill>
        <p:spPr>
          <a:xfrm>
            <a:off x="8586482" y="609279"/>
            <a:ext cx="3395290" cy="1500327"/>
          </a:xfrm>
          <a:prstGeom prst="rect">
            <a:avLst/>
          </a:prstGeom>
        </p:spPr>
      </p:pic>
      <p:pic>
        <p:nvPicPr>
          <p:cNvPr id="7" name="Picture 6" descr="A glass of red wine&#10;&#10;Description automatically generated with medium confidence">
            <a:extLst>
              <a:ext uri="{FF2B5EF4-FFF2-40B4-BE49-F238E27FC236}">
                <a16:creationId xmlns:a16="http://schemas.microsoft.com/office/drawing/2014/main" id="{A95B704B-79B2-39E0-D26A-E465F26A383A}"/>
              </a:ext>
            </a:extLst>
          </p:cNvPr>
          <p:cNvPicPr>
            <a:picLocks noChangeAspect="1"/>
          </p:cNvPicPr>
          <p:nvPr/>
        </p:nvPicPr>
        <p:blipFill>
          <a:blip r:embed="rId5"/>
          <a:stretch>
            <a:fillRect/>
          </a:stretch>
        </p:blipFill>
        <p:spPr>
          <a:xfrm>
            <a:off x="9835721" y="5365492"/>
            <a:ext cx="1878952" cy="1416064"/>
          </a:xfrm>
          <a:prstGeom prst="rect">
            <a:avLst/>
          </a:prstGeom>
        </p:spPr>
      </p:pic>
      <p:sp>
        <p:nvSpPr>
          <p:cNvPr id="8" name="Rectangle 7"/>
          <p:cNvSpPr/>
          <p:nvPr/>
        </p:nvSpPr>
        <p:spPr>
          <a:xfrm>
            <a:off x="8586482" y="1449238"/>
            <a:ext cx="3395290" cy="6603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bg1"/>
                </a:solidFill>
              </a:rPr>
              <a:t>EKSAMENSKRYFVAARDIGHEDE</a:t>
            </a:r>
          </a:p>
        </p:txBody>
      </p:sp>
    </p:spTree>
    <p:extLst>
      <p:ext uri="{BB962C8B-B14F-4D97-AF65-F5344CB8AC3E}">
        <p14:creationId xmlns:p14="http://schemas.microsoft.com/office/powerpoint/2010/main" val="748252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4D568-8B13-987F-7493-600BDA45AC07}"/>
              </a:ext>
            </a:extLst>
          </p:cNvPr>
          <p:cNvSpPr>
            <a:spLocks noGrp="1"/>
          </p:cNvSpPr>
          <p:nvPr>
            <p:ph type="title"/>
          </p:nvPr>
        </p:nvSpPr>
        <p:spPr>
          <a:xfrm>
            <a:off x="1555795" y="976172"/>
            <a:ext cx="6104462" cy="766540"/>
          </a:xfrm>
        </p:spPr>
        <p:txBody>
          <a:bodyPr>
            <a:normAutofit fontScale="90000"/>
          </a:bodyPr>
          <a:lstStyle/>
          <a:p>
            <a:r>
              <a:rPr lang="en-US" dirty="0">
                <a:ea typeface="+mj-lt"/>
                <a:cs typeface="+mj-lt"/>
              </a:rPr>
              <a:t>4. </a:t>
            </a:r>
            <a:r>
              <a:rPr lang="en-US" dirty="0" err="1">
                <a:ea typeface="+mj-lt"/>
                <a:cs typeface="+mj-lt"/>
              </a:rPr>
              <a:t>Struktureer</a:t>
            </a:r>
            <a:r>
              <a:rPr lang="en-US" dirty="0">
                <a:ea typeface="+mj-lt"/>
                <a:cs typeface="+mj-lt"/>
              </a:rPr>
              <a:t> </a:t>
            </a:r>
            <a:r>
              <a:rPr lang="en-US" dirty="0" err="1">
                <a:ea typeface="+mj-lt"/>
                <a:cs typeface="+mj-lt"/>
              </a:rPr>
              <a:t>jou</a:t>
            </a:r>
            <a:r>
              <a:rPr lang="en-US" dirty="0">
                <a:ea typeface="+mj-lt"/>
                <a:cs typeface="+mj-lt"/>
              </a:rPr>
              <a:t> </a:t>
            </a:r>
            <a:r>
              <a:rPr lang="en-US" dirty="0" err="1">
                <a:ea typeface="+mj-lt"/>
                <a:cs typeface="+mj-lt"/>
              </a:rPr>
              <a:t>antwoorde</a:t>
            </a:r>
            <a:endParaRPr lang="en-US" dirty="0"/>
          </a:p>
        </p:txBody>
      </p:sp>
      <p:sp>
        <p:nvSpPr>
          <p:cNvPr id="3" name="Content Placeholder 2">
            <a:extLst>
              <a:ext uri="{FF2B5EF4-FFF2-40B4-BE49-F238E27FC236}">
                <a16:creationId xmlns:a16="http://schemas.microsoft.com/office/drawing/2014/main" id="{5B5B827D-8230-AD34-54F0-3C15EBEEFC7F}"/>
              </a:ext>
            </a:extLst>
          </p:cNvPr>
          <p:cNvSpPr>
            <a:spLocks noGrp="1"/>
          </p:cNvSpPr>
          <p:nvPr>
            <p:ph idx="1"/>
          </p:nvPr>
        </p:nvSpPr>
        <p:spPr>
          <a:xfrm>
            <a:off x="2796377" y="2447105"/>
            <a:ext cx="8915400" cy="3777622"/>
          </a:xfrm>
        </p:spPr>
        <p:txBody>
          <a:bodyPr vert="horz" lIns="91440" tIns="45720" rIns="91440" bIns="45720" rtlCol="0" anchor="t">
            <a:normAutofit/>
          </a:bodyPr>
          <a:lstStyle/>
          <a:p>
            <a:r>
              <a:rPr lang="nl-NL" sz="2400" dirty="0">
                <a:ea typeface="+mn-lt"/>
                <a:cs typeface="+mn-lt"/>
              </a:rPr>
              <a:t>Moenie net wegval en jou antwoord skryf nie. </a:t>
            </a:r>
            <a:r>
              <a:rPr lang="nl-NL" sz="2400" b="1" dirty="0">
                <a:ea typeface="+mn-lt"/>
                <a:cs typeface="+mn-lt"/>
              </a:rPr>
              <a:t>Neem die eerste paar minute om die struktuur van jou opstel te beplan</a:t>
            </a:r>
            <a:r>
              <a:rPr lang="nl-NL" sz="2400" dirty="0">
                <a:ea typeface="+mn-lt"/>
                <a:cs typeface="+mn-lt"/>
              </a:rPr>
              <a:t>. Gebruik sleutelwoorde of breinkaarte. </a:t>
            </a:r>
          </a:p>
          <a:p>
            <a:r>
              <a:rPr lang="nl-NL" sz="2400" dirty="0">
                <a:ea typeface="+mn-lt"/>
                <a:cs typeface="+mn-lt"/>
              </a:rPr>
              <a:t>Onthou 'n opsteltipe langvraag begin met 'n </a:t>
            </a:r>
            <a:r>
              <a:rPr lang="nl-NL" sz="2400" b="1" dirty="0">
                <a:ea typeface="+mn-lt"/>
                <a:cs typeface="+mn-lt"/>
              </a:rPr>
              <a:t>inleiding</a:t>
            </a:r>
            <a:r>
              <a:rPr lang="nl-NL" sz="2400" dirty="0">
                <a:ea typeface="+mn-lt"/>
                <a:cs typeface="+mn-lt"/>
              </a:rPr>
              <a:t>, daarna volg die </a:t>
            </a:r>
            <a:r>
              <a:rPr lang="nl-NL" sz="2400" b="1" dirty="0">
                <a:ea typeface="+mn-lt"/>
                <a:cs typeface="+mn-lt"/>
              </a:rPr>
              <a:t>liggaam/inhoud</a:t>
            </a:r>
            <a:r>
              <a:rPr lang="nl-NL" sz="2400" dirty="0">
                <a:ea typeface="+mn-lt"/>
                <a:cs typeface="+mn-lt"/>
              </a:rPr>
              <a:t> en uiteindelik het jy die geleentheid om al jou gedagtes in die </a:t>
            </a:r>
            <a:r>
              <a:rPr lang="nl-NL" sz="2400" b="1" dirty="0">
                <a:ea typeface="+mn-lt"/>
                <a:cs typeface="+mn-lt"/>
              </a:rPr>
              <a:t>slot</a:t>
            </a:r>
            <a:r>
              <a:rPr lang="nl-NL" sz="2400" dirty="0">
                <a:ea typeface="+mn-lt"/>
                <a:cs typeface="+mn-lt"/>
              </a:rPr>
              <a:t> bymekaar te bring.</a:t>
            </a:r>
            <a:endParaRPr lang="en-US" sz="2400" dirty="0"/>
          </a:p>
        </p:txBody>
      </p:sp>
      <p:pic>
        <p:nvPicPr>
          <p:cNvPr id="4" name="Picture 3">
            <a:extLst>
              <a:ext uri="{FF2B5EF4-FFF2-40B4-BE49-F238E27FC236}">
                <a16:creationId xmlns:a16="http://schemas.microsoft.com/office/drawing/2014/main" id="{28066DD1-6BE8-DEA9-988C-745AC9FB9F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erson writing on a piece of paper&#10;&#10;Description automatically generated with medium confidence">
            <a:extLst>
              <a:ext uri="{FF2B5EF4-FFF2-40B4-BE49-F238E27FC236}">
                <a16:creationId xmlns:a16="http://schemas.microsoft.com/office/drawing/2014/main" id="{C05370A2-3062-E08D-2F7D-AB0E8340EB0C}"/>
              </a:ext>
            </a:extLst>
          </p:cNvPr>
          <p:cNvPicPr>
            <a:picLocks noChangeAspect="1"/>
          </p:cNvPicPr>
          <p:nvPr/>
        </p:nvPicPr>
        <p:blipFill>
          <a:blip r:embed="rId4"/>
          <a:stretch>
            <a:fillRect/>
          </a:stretch>
        </p:blipFill>
        <p:spPr>
          <a:xfrm>
            <a:off x="9050903" y="4912416"/>
            <a:ext cx="2199747" cy="1649810"/>
          </a:xfrm>
          <a:prstGeom prst="rect">
            <a:avLst/>
          </a:prstGeom>
        </p:spPr>
      </p:pic>
      <p:pic>
        <p:nvPicPr>
          <p:cNvPr id="6" name="Picture 5" descr="Logo&#10;&#10;Description automatically generated">
            <a:extLst>
              <a:ext uri="{FF2B5EF4-FFF2-40B4-BE49-F238E27FC236}">
                <a16:creationId xmlns:a16="http://schemas.microsoft.com/office/drawing/2014/main" id="{F7C315F7-0215-1160-3304-84CA5929D857}"/>
              </a:ext>
            </a:extLst>
          </p:cNvPr>
          <p:cNvPicPr>
            <a:picLocks noChangeAspect="1"/>
          </p:cNvPicPr>
          <p:nvPr/>
        </p:nvPicPr>
        <p:blipFill>
          <a:blip r:embed="rId5"/>
          <a:stretch>
            <a:fillRect/>
          </a:stretch>
        </p:blipFill>
        <p:spPr>
          <a:xfrm>
            <a:off x="8586482" y="609279"/>
            <a:ext cx="3395290" cy="1500327"/>
          </a:xfrm>
          <a:prstGeom prst="rect">
            <a:avLst/>
          </a:prstGeom>
        </p:spPr>
      </p:pic>
      <p:sp>
        <p:nvSpPr>
          <p:cNvPr id="7" name="Rectangle 6"/>
          <p:cNvSpPr/>
          <p:nvPr/>
        </p:nvSpPr>
        <p:spPr>
          <a:xfrm>
            <a:off x="8586482" y="1449238"/>
            <a:ext cx="3395290" cy="6603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bg1"/>
                </a:solidFill>
              </a:rPr>
              <a:t>EKSAMENSKRYFVAARDIGHEDE</a:t>
            </a:r>
          </a:p>
        </p:txBody>
      </p:sp>
    </p:spTree>
    <p:extLst>
      <p:ext uri="{BB962C8B-B14F-4D97-AF65-F5344CB8AC3E}">
        <p14:creationId xmlns:p14="http://schemas.microsoft.com/office/powerpoint/2010/main" val="3201349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CEA1D-8151-B4C7-E071-CE76CE7E159C}"/>
              </a:ext>
            </a:extLst>
          </p:cNvPr>
          <p:cNvSpPr>
            <a:spLocks noGrp="1"/>
          </p:cNvSpPr>
          <p:nvPr>
            <p:ph type="title"/>
          </p:nvPr>
        </p:nvSpPr>
        <p:spPr>
          <a:xfrm>
            <a:off x="2069502" y="718997"/>
            <a:ext cx="6056582" cy="1280890"/>
          </a:xfrm>
        </p:spPr>
        <p:txBody>
          <a:bodyPr/>
          <a:lstStyle/>
          <a:p>
            <a:r>
              <a:rPr lang="en-US" dirty="0">
                <a:ea typeface="+mj-lt"/>
                <a:cs typeface="+mj-lt"/>
              </a:rPr>
              <a:t>5. </a:t>
            </a:r>
            <a:r>
              <a:rPr lang="en-US" dirty="0" err="1">
                <a:ea typeface="+mj-lt"/>
                <a:cs typeface="+mj-lt"/>
              </a:rPr>
              <a:t>Gaan</a:t>
            </a:r>
            <a:r>
              <a:rPr lang="en-US" dirty="0">
                <a:ea typeface="+mj-lt"/>
                <a:cs typeface="+mj-lt"/>
              </a:rPr>
              <a:t> </a:t>
            </a:r>
            <a:r>
              <a:rPr lang="en-US" dirty="0" err="1">
                <a:ea typeface="+mj-lt"/>
                <a:cs typeface="+mj-lt"/>
              </a:rPr>
              <a:t>jou</a:t>
            </a:r>
            <a:r>
              <a:rPr lang="en-US" dirty="0">
                <a:ea typeface="+mj-lt"/>
                <a:cs typeface="+mj-lt"/>
              </a:rPr>
              <a:t> </a:t>
            </a:r>
            <a:r>
              <a:rPr lang="en-US" dirty="0" err="1">
                <a:ea typeface="+mj-lt"/>
                <a:cs typeface="+mj-lt"/>
              </a:rPr>
              <a:t>antwoorde</a:t>
            </a:r>
            <a:r>
              <a:rPr lang="en-US" dirty="0">
                <a:ea typeface="+mj-lt"/>
                <a:cs typeface="+mj-lt"/>
              </a:rPr>
              <a:t> </a:t>
            </a:r>
            <a:r>
              <a:rPr lang="en-US" dirty="0" err="1">
                <a:ea typeface="+mj-lt"/>
                <a:cs typeface="+mj-lt"/>
              </a:rPr>
              <a:t>deeglik</a:t>
            </a:r>
            <a:r>
              <a:rPr lang="en-US" dirty="0">
                <a:ea typeface="+mj-lt"/>
                <a:cs typeface="+mj-lt"/>
              </a:rPr>
              <a:t> </a:t>
            </a:r>
            <a:r>
              <a:rPr lang="en-US" dirty="0" err="1">
                <a:ea typeface="+mj-lt"/>
                <a:cs typeface="+mj-lt"/>
              </a:rPr>
              <a:t>na</a:t>
            </a:r>
            <a:endParaRPr lang="en-US" dirty="0"/>
          </a:p>
        </p:txBody>
      </p:sp>
      <p:sp>
        <p:nvSpPr>
          <p:cNvPr id="3" name="Content Placeholder 2">
            <a:extLst>
              <a:ext uri="{FF2B5EF4-FFF2-40B4-BE49-F238E27FC236}">
                <a16:creationId xmlns:a16="http://schemas.microsoft.com/office/drawing/2014/main" id="{1988620F-5843-BF31-EA41-B8BA0DB94D22}"/>
              </a:ext>
            </a:extLst>
          </p:cNvPr>
          <p:cNvSpPr>
            <a:spLocks noGrp="1"/>
          </p:cNvSpPr>
          <p:nvPr>
            <p:ph idx="1"/>
          </p:nvPr>
        </p:nvSpPr>
        <p:spPr/>
        <p:txBody>
          <a:bodyPr vert="horz" lIns="91440" tIns="45720" rIns="91440" bIns="45720" rtlCol="0" anchor="t">
            <a:normAutofit/>
          </a:bodyPr>
          <a:lstStyle/>
          <a:p>
            <a:r>
              <a:rPr lang="nl-NL" sz="2400" dirty="0">
                <a:ea typeface="+mn-lt"/>
                <a:cs typeface="+mn-lt"/>
              </a:rPr>
              <a:t>Selfs intelligente leerders maak soms die fout  om hul antwoordboek in te handig sonder om eers weer die antwoorde na te gaan.  </a:t>
            </a:r>
          </a:p>
          <a:p>
            <a:r>
              <a:rPr lang="nl-NL" sz="2400" b="1" dirty="0">
                <a:ea typeface="+mn-lt"/>
                <a:cs typeface="+mn-lt"/>
              </a:rPr>
              <a:t>Proeflees jou antwoorde </a:t>
            </a:r>
            <a:r>
              <a:rPr lang="nl-NL" sz="2400" dirty="0">
                <a:ea typeface="+mn-lt"/>
                <a:cs typeface="+mn-lt"/>
              </a:rPr>
              <a:t>soveel as wat jy kan om enige spelfoute reg te stel en voeg enige ekstra opmerkings by wat moontlik die moeite werd is om te noem.</a:t>
            </a:r>
          </a:p>
        </p:txBody>
      </p:sp>
      <p:pic>
        <p:nvPicPr>
          <p:cNvPr id="4" name="Picture 3">
            <a:extLst>
              <a:ext uri="{FF2B5EF4-FFF2-40B4-BE49-F238E27FC236}">
                <a16:creationId xmlns:a16="http://schemas.microsoft.com/office/drawing/2014/main" id="{4A74C93D-DF4A-E73D-842A-599E723E93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4E7F1780-EE1F-5EFD-D12F-A788F3A3687A}"/>
              </a:ext>
            </a:extLst>
          </p:cNvPr>
          <p:cNvPicPr>
            <a:picLocks noChangeAspect="1"/>
          </p:cNvPicPr>
          <p:nvPr/>
        </p:nvPicPr>
        <p:blipFill>
          <a:blip r:embed="rId4"/>
          <a:stretch>
            <a:fillRect/>
          </a:stretch>
        </p:blipFill>
        <p:spPr>
          <a:xfrm>
            <a:off x="5675212" y="4632023"/>
            <a:ext cx="1933575" cy="1809750"/>
          </a:xfrm>
          <a:prstGeom prst="rect">
            <a:avLst/>
          </a:prstGeom>
        </p:spPr>
      </p:pic>
      <p:pic>
        <p:nvPicPr>
          <p:cNvPr id="5" name="Picture 4" descr="Logo&#10;&#10;Description automatically generated">
            <a:extLst>
              <a:ext uri="{FF2B5EF4-FFF2-40B4-BE49-F238E27FC236}">
                <a16:creationId xmlns:a16="http://schemas.microsoft.com/office/drawing/2014/main" id="{38459C5E-3EE1-5F73-2E65-8230ABA778C7}"/>
              </a:ext>
            </a:extLst>
          </p:cNvPr>
          <p:cNvPicPr>
            <a:picLocks noChangeAspect="1"/>
          </p:cNvPicPr>
          <p:nvPr/>
        </p:nvPicPr>
        <p:blipFill>
          <a:blip r:embed="rId5"/>
          <a:stretch>
            <a:fillRect/>
          </a:stretch>
        </p:blipFill>
        <p:spPr>
          <a:xfrm>
            <a:off x="8586482" y="609279"/>
            <a:ext cx="3395290" cy="1500327"/>
          </a:xfrm>
          <a:prstGeom prst="rect">
            <a:avLst/>
          </a:prstGeom>
        </p:spPr>
      </p:pic>
      <p:sp>
        <p:nvSpPr>
          <p:cNvPr id="7" name="Rectangle 6"/>
          <p:cNvSpPr/>
          <p:nvPr/>
        </p:nvSpPr>
        <p:spPr>
          <a:xfrm>
            <a:off x="8586482" y="1449238"/>
            <a:ext cx="3395290" cy="6603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bg1"/>
                </a:solidFill>
              </a:rPr>
              <a:t>EKSAMENSKRYFVAARDIGHEDE</a:t>
            </a:r>
          </a:p>
        </p:txBody>
      </p:sp>
    </p:spTree>
    <p:extLst>
      <p:ext uri="{BB962C8B-B14F-4D97-AF65-F5344CB8AC3E}">
        <p14:creationId xmlns:p14="http://schemas.microsoft.com/office/powerpoint/2010/main" val="3593832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C4FC1-7DD3-7E61-EA6C-D81F28EF42D1}"/>
              </a:ext>
            </a:extLst>
          </p:cNvPr>
          <p:cNvSpPr>
            <a:spLocks noGrp="1"/>
          </p:cNvSpPr>
          <p:nvPr>
            <p:ph type="title"/>
          </p:nvPr>
        </p:nvSpPr>
        <p:spPr>
          <a:xfrm>
            <a:off x="1994211" y="134253"/>
            <a:ext cx="8911687" cy="657906"/>
          </a:xfrm>
        </p:spPr>
        <p:txBody>
          <a:bodyPr>
            <a:normAutofit/>
          </a:bodyPr>
          <a:lstStyle/>
          <a:p>
            <a:r>
              <a:rPr lang="en-US" dirty="0" err="1">
                <a:ea typeface="+mj-lt"/>
                <a:cs typeface="+mj-lt"/>
              </a:rPr>
              <a:t>Nou</a:t>
            </a:r>
            <a:r>
              <a:rPr lang="en-US" dirty="0">
                <a:ea typeface="+mj-lt"/>
                <a:cs typeface="+mj-lt"/>
              </a:rPr>
              <a:t> is </a:t>
            </a:r>
            <a:r>
              <a:rPr lang="en-US" dirty="0" err="1">
                <a:ea typeface="+mj-lt"/>
                <a:cs typeface="+mj-lt"/>
              </a:rPr>
              <a:t>dit</a:t>
            </a:r>
            <a:r>
              <a:rPr lang="en-US" dirty="0">
                <a:ea typeface="+mj-lt"/>
                <a:cs typeface="+mj-lt"/>
              </a:rPr>
              <a:t> </a:t>
            </a:r>
            <a:r>
              <a:rPr lang="en-US" dirty="0" err="1">
                <a:ea typeface="+mj-lt"/>
                <a:cs typeface="+mj-lt"/>
              </a:rPr>
              <a:t>jou</a:t>
            </a:r>
            <a:r>
              <a:rPr lang="en-US" dirty="0">
                <a:ea typeface="+mj-lt"/>
                <a:cs typeface="+mj-lt"/>
              </a:rPr>
              <a:t> </a:t>
            </a:r>
            <a:r>
              <a:rPr lang="en-US" dirty="0" err="1">
                <a:ea typeface="+mj-lt"/>
                <a:cs typeface="+mj-lt"/>
              </a:rPr>
              <a:t>beurt</a:t>
            </a:r>
            <a:r>
              <a:rPr lang="en-US" dirty="0">
                <a:ea typeface="+mj-lt"/>
                <a:cs typeface="+mj-lt"/>
              </a:rPr>
              <a:t>! </a:t>
            </a:r>
            <a:endParaRPr lang="en-US" dirty="0"/>
          </a:p>
        </p:txBody>
      </p:sp>
      <p:sp>
        <p:nvSpPr>
          <p:cNvPr id="3" name="Content Placeholder 2">
            <a:extLst>
              <a:ext uri="{FF2B5EF4-FFF2-40B4-BE49-F238E27FC236}">
                <a16:creationId xmlns:a16="http://schemas.microsoft.com/office/drawing/2014/main" id="{08498F6D-A324-0783-F647-758CD3D0D69D}"/>
              </a:ext>
            </a:extLst>
          </p:cNvPr>
          <p:cNvSpPr>
            <a:spLocks noGrp="1"/>
          </p:cNvSpPr>
          <p:nvPr>
            <p:ph idx="1"/>
          </p:nvPr>
        </p:nvSpPr>
        <p:spPr>
          <a:xfrm>
            <a:off x="2908875" y="1337944"/>
            <a:ext cx="8915400" cy="1177670"/>
          </a:xfrm>
        </p:spPr>
        <p:txBody>
          <a:bodyPr vert="horz" lIns="91440" tIns="45720" rIns="91440" bIns="45720" rtlCol="0" anchor="t">
            <a:noAutofit/>
          </a:bodyPr>
          <a:lstStyle/>
          <a:p>
            <a:pPr marL="0" indent="0">
              <a:buNone/>
            </a:pPr>
            <a:r>
              <a:rPr lang="af-ZA" sz="2400" dirty="0"/>
              <a:t>Neem 'n paar oomblikke en bespreek die volgende probleme in jul groepe:</a:t>
            </a:r>
          </a:p>
          <a:p>
            <a:pPr marL="0" indent="0">
              <a:buNone/>
            </a:pPr>
            <a:endParaRPr lang="en-ZA" sz="2400" dirty="0"/>
          </a:p>
          <a:p>
            <a:r>
              <a:rPr lang="nl-NL" sz="2400" dirty="0">
                <a:ea typeface="+mn-lt"/>
                <a:cs typeface="+mn-lt"/>
              </a:rPr>
              <a:t>Goeie gewoontes om stres voor en tydens die eksamen te hanteer en bestuur.</a:t>
            </a:r>
          </a:p>
          <a:p>
            <a:r>
              <a:rPr lang="nl-NL" sz="2400" dirty="0">
                <a:ea typeface="+mn-lt"/>
                <a:cs typeface="+mn-lt"/>
              </a:rPr>
              <a:t>Hantering van "</a:t>
            </a:r>
            <a:r>
              <a:rPr lang="nl-NL" sz="2400" i="1" dirty="0">
                <a:ea typeface="+mn-lt"/>
                <a:cs typeface="+mn-lt"/>
              </a:rPr>
              <a:t>blanks</a:t>
            </a:r>
            <a:r>
              <a:rPr lang="nl-NL" sz="2400" dirty="0">
                <a:ea typeface="+mn-lt"/>
                <a:cs typeface="+mn-lt"/>
              </a:rPr>
              <a:t>" in 'n eksamen. (Waar jy skielik niks kan onthou nie.)</a:t>
            </a:r>
          </a:p>
          <a:p>
            <a:r>
              <a:rPr lang="nl-NL" sz="2400" dirty="0">
                <a:ea typeface="+mn-lt"/>
                <a:cs typeface="+mn-lt"/>
              </a:rPr>
              <a:t>Ander wenke vir die skryf van eksamens wat nie genoem is nie.</a:t>
            </a:r>
            <a:endParaRPr lang="en-US" sz="2400" dirty="0"/>
          </a:p>
        </p:txBody>
      </p:sp>
      <p:sp>
        <p:nvSpPr>
          <p:cNvPr id="4" name="TextBox 3">
            <a:extLst>
              <a:ext uri="{FF2B5EF4-FFF2-40B4-BE49-F238E27FC236}">
                <a16:creationId xmlns:a16="http://schemas.microsoft.com/office/drawing/2014/main" id="{FB939BA9-163B-179F-4DD6-9617F0A4D727}"/>
              </a:ext>
            </a:extLst>
          </p:cNvPr>
          <p:cNvSpPr txBox="1"/>
          <p:nvPr/>
        </p:nvSpPr>
        <p:spPr>
          <a:xfrm>
            <a:off x="1309032" y="5520056"/>
            <a:ext cx="831633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dirty="0"/>
              <a:t>Kies 'n woordvoerder om terugvoer aan die klas te gee.</a:t>
            </a:r>
            <a:endParaRPr lang="en-US" sz="2400" dirty="0"/>
          </a:p>
        </p:txBody>
      </p:sp>
      <p:pic>
        <p:nvPicPr>
          <p:cNvPr id="5" name="Picture 4">
            <a:extLst>
              <a:ext uri="{FF2B5EF4-FFF2-40B4-BE49-F238E27FC236}">
                <a16:creationId xmlns:a16="http://schemas.microsoft.com/office/drawing/2014/main" id="{B917FC28-C745-74FA-8A11-5AA6CD2FFA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erson writing on a piece of paper&#10;&#10;Description automatically generated with medium confidence">
            <a:extLst>
              <a:ext uri="{FF2B5EF4-FFF2-40B4-BE49-F238E27FC236}">
                <a16:creationId xmlns:a16="http://schemas.microsoft.com/office/drawing/2014/main" id="{E1BD430C-3FAE-1ED4-9053-E8383674C097}"/>
              </a:ext>
            </a:extLst>
          </p:cNvPr>
          <p:cNvPicPr>
            <a:picLocks noChangeAspect="1"/>
          </p:cNvPicPr>
          <p:nvPr/>
        </p:nvPicPr>
        <p:blipFill>
          <a:blip r:embed="rId4"/>
          <a:stretch>
            <a:fillRect/>
          </a:stretch>
        </p:blipFill>
        <p:spPr>
          <a:xfrm>
            <a:off x="9899488" y="5156816"/>
            <a:ext cx="2199747" cy="1649810"/>
          </a:xfrm>
          <a:prstGeom prst="rect">
            <a:avLst/>
          </a:prstGeom>
        </p:spPr>
      </p:pic>
    </p:spTree>
    <p:extLst>
      <p:ext uri="{BB962C8B-B14F-4D97-AF65-F5344CB8AC3E}">
        <p14:creationId xmlns:p14="http://schemas.microsoft.com/office/powerpoint/2010/main" val="2917056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59FDA-2406-BE63-C213-553C81FA0003}"/>
              </a:ext>
            </a:extLst>
          </p:cNvPr>
          <p:cNvSpPr>
            <a:spLocks noGrp="1"/>
          </p:cNvSpPr>
          <p:nvPr>
            <p:ph type="title"/>
          </p:nvPr>
        </p:nvSpPr>
        <p:spPr>
          <a:xfrm>
            <a:off x="3280313" y="455872"/>
            <a:ext cx="8911687" cy="1280890"/>
          </a:xfrm>
        </p:spPr>
        <p:txBody>
          <a:bodyPr/>
          <a:lstStyle/>
          <a:p>
            <a:r>
              <a:rPr lang="en-US" dirty="0" err="1"/>
              <a:t>Ontwikkel</a:t>
            </a:r>
            <a:r>
              <a:rPr lang="en-US" dirty="0"/>
              <a:t> ‘n </a:t>
            </a:r>
            <a:r>
              <a:rPr lang="en-US" dirty="0" err="1"/>
              <a:t>studieplan</a:t>
            </a:r>
            <a:r>
              <a:rPr lang="en-US" dirty="0"/>
              <a:t> </a:t>
            </a:r>
          </a:p>
        </p:txBody>
      </p:sp>
      <p:pic>
        <p:nvPicPr>
          <p:cNvPr id="4" name="Picture 4">
            <a:extLst>
              <a:ext uri="{FF2B5EF4-FFF2-40B4-BE49-F238E27FC236}">
                <a16:creationId xmlns:a16="http://schemas.microsoft.com/office/drawing/2014/main" id="{8C9174D9-E164-1141-100D-C1CC8E8FD923}"/>
              </a:ext>
            </a:extLst>
          </p:cNvPr>
          <p:cNvPicPr>
            <a:picLocks noGrp="1" noChangeAspect="1"/>
          </p:cNvPicPr>
          <p:nvPr>
            <p:ph idx="1"/>
          </p:nvPr>
        </p:nvPicPr>
        <p:blipFill>
          <a:blip r:embed="rId3"/>
          <a:stretch>
            <a:fillRect/>
          </a:stretch>
        </p:blipFill>
        <p:spPr>
          <a:xfrm>
            <a:off x="2875722" y="1326924"/>
            <a:ext cx="6082748" cy="5072739"/>
          </a:xfrm>
        </p:spPr>
      </p:pic>
      <p:pic>
        <p:nvPicPr>
          <p:cNvPr id="3" name="Picture 2">
            <a:extLst>
              <a:ext uri="{FF2B5EF4-FFF2-40B4-BE49-F238E27FC236}">
                <a16:creationId xmlns:a16="http://schemas.microsoft.com/office/drawing/2014/main" id="{5FF27742-4FA9-3B8F-5D58-48A4BA13EE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077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0E0DF-0E68-5D89-8A64-F1EC8208BAAB}"/>
              </a:ext>
            </a:extLst>
          </p:cNvPr>
          <p:cNvSpPr>
            <a:spLocks noGrp="1"/>
          </p:cNvSpPr>
          <p:nvPr>
            <p:ph type="title"/>
          </p:nvPr>
        </p:nvSpPr>
        <p:spPr>
          <a:xfrm>
            <a:off x="2134722" y="612736"/>
            <a:ext cx="9338410" cy="893405"/>
          </a:xfrm>
        </p:spPr>
        <p:txBody>
          <a:bodyPr>
            <a:normAutofit/>
          </a:bodyPr>
          <a:lstStyle/>
          <a:p>
            <a:r>
              <a:rPr lang="en-US" dirty="0" err="1"/>
              <a:t>Laastens</a:t>
            </a:r>
            <a:r>
              <a:rPr lang="en-US" dirty="0"/>
              <a:t>, </a:t>
            </a:r>
            <a:r>
              <a:rPr lang="en-US" dirty="0" err="1"/>
              <a:t>kom</a:t>
            </a:r>
            <a:r>
              <a:rPr lang="en-US" dirty="0"/>
              <a:t> </a:t>
            </a:r>
            <a:r>
              <a:rPr lang="en-US" dirty="0" err="1"/>
              <a:t>ons</a:t>
            </a:r>
            <a:r>
              <a:rPr lang="en-US" dirty="0"/>
              <a:t> </a:t>
            </a:r>
            <a:r>
              <a:rPr lang="en-US" dirty="0" err="1"/>
              <a:t>oefen</a:t>
            </a:r>
            <a:r>
              <a:rPr lang="en-US" dirty="0"/>
              <a:t> ‘n </a:t>
            </a:r>
            <a:r>
              <a:rPr lang="en-US" dirty="0" err="1"/>
              <a:t>paar</a:t>
            </a:r>
            <a:r>
              <a:rPr lang="en-US" dirty="0"/>
              <a:t> </a:t>
            </a:r>
            <a:r>
              <a:rPr lang="en-US" b="1" dirty="0" err="1"/>
              <a:t>vrae</a:t>
            </a:r>
            <a:r>
              <a:rPr lang="en-US" b="1" dirty="0"/>
              <a:t>:</a:t>
            </a:r>
          </a:p>
        </p:txBody>
      </p:sp>
      <p:pic>
        <p:nvPicPr>
          <p:cNvPr id="3" name="Picture 2">
            <a:extLst>
              <a:ext uri="{FF2B5EF4-FFF2-40B4-BE49-F238E27FC236}">
                <a16:creationId xmlns:a16="http://schemas.microsoft.com/office/drawing/2014/main" id="{CA10BE33-187A-46BA-B3A7-6DB6E26E19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Content Placeholder 17" descr="Text&#10;&#10;Description automatically generated">
            <a:extLst>
              <a:ext uri="{FF2B5EF4-FFF2-40B4-BE49-F238E27FC236}">
                <a16:creationId xmlns:a16="http://schemas.microsoft.com/office/drawing/2014/main" id="{74A03C36-499D-51F9-02F1-A3D41D081FCB}"/>
              </a:ext>
            </a:extLst>
          </p:cNvPr>
          <p:cNvPicPr>
            <a:picLocks noGrp="1" noChangeAspect="1"/>
          </p:cNvPicPr>
          <p:nvPr>
            <p:ph idx="1"/>
          </p:nvPr>
        </p:nvPicPr>
        <p:blipFill>
          <a:blip r:embed="rId4"/>
          <a:stretch>
            <a:fillRect/>
          </a:stretch>
        </p:blipFill>
        <p:spPr>
          <a:xfrm>
            <a:off x="3599234" y="1585107"/>
            <a:ext cx="6682901" cy="4725021"/>
          </a:xfrm>
        </p:spPr>
      </p:pic>
    </p:spTree>
    <p:extLst>
      <p:ext uri="{BB962C8B-B14F-4D97-AF65-F5344CB8AC3E}">
        <p14:creationId xmlns:p14="http://schemas.microsoft.com/office/powerpoint/2010/main" val="3033676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70E9456A-64B6-8904-5D8F-5B834BC46083}"/>
              </a:ext>
            </a:extLst>
          </p:cNvPr>
          <p:cNvPicPr>
            <a:picLocks noGrp="1" noChangeAspect="1"/>
          </p:cNvPicPr>
          <p:nvPr>
            <p:ph idx="1"/>
          </p:nvPr>
        </p:nvPicPr>
        <p:blipFill rotWithShape="1">
          <a:blip r:embed="rId3"/>
          <a:srcRect l="18578" r="6695"/>
          <a:stretch/>
        </p:blipFill>
        <p:spPr>
          <a:xfrm>
            <a:off x="4485557" y="10"/>
            <a:ext cx="7706443" cy="6857990"/>
          </a:xfrm>
          <a:prstGeom prst="rect">
            <a:avLst/>
          </a:prstGeom>
        </p:spPr>
      </p:pic>
      <p:sp useBgFill="1">
        <p:nvSpPr>
          <p:cNvPr id="10" name="Freeform: Shape 9">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2" name="Title 1">
            <a:extLst>
              <a:ext uri="{FF2B5EF4-FFF2-40B4-BE49-F238E27FC236}">
                <a16:creationId xmlns:a16="http://schemas.microsoft.com/office/drawing/2014/main" id="{2D86A18A-CCCF-0D41-6390-062ED1CBE4A1}"/>
              </a:ext>
            </a:extLst>
          </p:cNvPr>
          <p:cNvSpPr>
            <a:spLocks noGrp="1"/>
          </p:cNvSpPr>
          <p:nvPr>
            <p:ph type="title"/>
          </p:nvPr>
        </p:nvSpPr>
        <p:spPr>
          <a:xfrm>
            <a:off x="882671" y="1007985"/>
            <a:ext cx="4623955" cy="1280890"/>
          </a:xfrm>
        </p:spPr>
        <p:txBody>
          <a:bodyPr vert="horz" lIns="91440" tIns="45720" rIns="91440" bIns="45720" rtlCol="0" anchor="t">
            <a:normAutofit fontScale="90000"/>
          </a:bodyPr>
          <a:lstStyle/>
          <a:p>
            <a:r>
              <a:rPr lang="nl-NL" dirty="0">
                <a:solidFill>
                  <a:schemeClr val="tx1">
                    <a:lumMod val="75000"/>
                    <a:lumOff val="25000"/>
                  </a:schemeClr>
                </a:solidFill>
                <a:ea typeface="+mj-lt"/>
                <a:cs typeface="+mj-lt"/>
              </a:rPr>
              <a:t>Dit is maklik om 'n wedloop te begin, maar die wenners is diegene wat goed eindig. </a:t>
            </a:r>
            <a:br>
              <a:rPr lang="nl-NL" dirty="0">
                <a:solidFill>
                  <a:schemeClr val="tx1">
                    <a:lumMod val="75000"/>
                    <a:lumOff val="25000"/>
                  </a:schemeClr>
                </a:solidFill>
                <a:ea typeface="+mj-lt"/>
                <a:cs typeface="+mj-lt"/>
              </a:rPr>
            </a:br>
            <a:br>
              <a:rPr lang="nl-NL" dirty="0">
                <a:solidFill>
                  <a:schemeClr val="tx1">
                    <a:lumMod val="75000"/>
                    <a:lumOff val="25000"/>
                  </a:schemeClr>
                </a:solidFill>
                <a:ea typeface="+mj-lt"/>
                <a:cs typeface="+mj-lt"/>
              </a:rPr>
            </a:br>
            <a:r>
              <a:rPr lang="nl-NL" dirty="0">
                <a:solidFill>
                  <a:schemeClr val="tx1">
                    <a:lumMod val="75000"/>
                    <a:lumOff val="25000"/>
                  </a:schemeClr>
                </a:solidFill>
                <a:ea typeface="+mj-lt"/>
                <a:cs typeface="+mj-lt"/>
              </a:rPr>
              <a:t>Kom ons kyk hoe jy matriek goed kan begin en voltooi.</a:t>
            </a:r>
            <a:endParaRPr lang="en-US" dirty="0"/>
          </a:p>
        </p:txBody>
      </p:sp>
      <p:sp>
        <p:nvSpPr>
          <p:cNvPr id="12" name="Rectangle 11">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 name="TextBox 3">
            <a:extLst>
              <a:ext uri="{FF2B5EF4-FFF2-40B4-BE49-F238E27FC236}">
                <a16:creationId xmlns:a16="http://schemas.microsoft.com/office/drawing/2014/main" id="{B7D21998-3937-CAC2-6208-4ADDA99DE804}"/>
              </a:ext>
            </a:extLst>
          </p:cNvPr>
          <p:cNvSpPr txBox="1"/>
          <p:nvPr/>
        </p:nvSpPr>
        <p:spPr>
          <a:xfrm>
            <a:off x="531812" y="2133600"/>
            <a:ext cx="4625882" cy="377762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spcBef>
                <a:spcPts val="1000"/>
              </a:spcBef>
              <a:buClr>
                <a:schemeClr val="accent1"/>
              </a:buClr>
              <a:buFont typeface="Wingdings 3" charset="2"/>
              <a:buChar char=""/>
            </a:pPr>
            <a:endParaRPr lang="en-US" dirty="0">
              <a:solidFill>
                <a:schemeClr val="tx1">
                  <a:lumMod val="75000"/>
                  <a:lumOff val="25000"/>
                </a:schemeClr>
              </a:solidFill>
            </a:endParaRPr>
          </a:p>
        </p:txBody>
      </p:sp>
      <p:pic>
        <p:nvPicPr>
          <p:cNvPr id="3" name="Picture 2">
            <a:extLst>
              <a:ext uri="{FF2B5EF4-FFF2-40B4-BE49-F238E27FC236}">
                <a16:creationId xmlns:a16="http://schemas.microsoft.com/office/drawing/2014/main" id="{3A548258-E53F-DF1B-3E6D-262F512D22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231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ECB17-8A61-32B4-3A21-3B866083B93C}"/>
              </a:ext>
            </a:extLst>
          </p:cNvPr>
          <p:cNvSpPr>
            <a:spLocks noGrp="1"/>
          </p:cNvSpPr>
          <p:nvPr>
            <p:ph type="title"/>
          </p:nvPr>
        </p:nvSpPr>
        <p:spPr>
          <a:xfrm>
            <a:off x="2089231" y="482042"/>
            <a:ext cx="9596195" cy="1216314"/>
          </a:xfrm>
        </p:spPr>
        <p:txBody>
          <a:bodyPr>
            <a:normAutofit fontScale="90000"/>
          </a:bodyPr>
          <a:lstStyle/>
          <a:p>
            <a:r>
              <a:rPr lang="nl-NL" dirty="0"/>
              <a:t>Voordat ons begin, kom ons dink na oor hoe jul elkeen voorberei het vir verlede jaar se eindeksamen. </a:t>
            </a:r>
            <a:endParaRPr lang="en-US" dirty="0"/>
          </a:p>
        </p:txBody>
      </p:sp>
      <p:pic>
        <p:nvPicPr>
          <p:cNvPr id="4" name="Picture 4">
            <a:extLst>
              <a:ext uri="{FF2B5EF4-FFF2-40B4-BE49-F238E27FC236}">
                <a16:creationId xmlns:a16="http://schemas.microsoft.com/office/drawing/2014/main" id="{79EEC071-938E-8399-59C2-293256248DAB}"/>
              </a:ext>
            </a:extLst>
          </p:cNvPr>
          <p:cNvPicPr>
            <a:picLocks noGrp="1" noChangeAspect="1"/>
          </p:cNvPicPr>
          <p:nvPr>
            <p:ph idx="1"/>
          </p:nvPr>
        </p:nvPicPr>
        <p:blipFill>
          <a:blip r:embed="rId3"/>
          <a:stretch>
            <a:fillRect/>
          </a:stretch>
        </p:blipFill>
        <p:spPr>
          <a:xfrm>
            <a:off x="4213695" y="2133600"/>
            <a:ext cx="5666433" cy="3777622"/>
          </a:xfrm>
        </p:spPr>
      </p:pic>
      <p:pic>
        <p:nvPicPr>
          <p:cNvPr id="3" name="Picture 2">
            <a:extLst>
              <a:ext uri="{FF2B5EF4-FFF2-40B4-BE49-F238E27FC236}">
                <a16:creationId xmlns:a16="http://schemas.microsoft.com/office/drawing/2014/main" id="{65FBC959-1ABA-729C-7D47-D33C6026E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3716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8D146-ADC6-5E46-C2F1-78C54D4F95C0}"/>
              </a:ext>
            </a:extLst>
          </p:cNvPr>
          <p:cNvSpPr>
            <a:spLocks noGrp="1"/>
          </p:cNvSpPr>
          <p:nvPr>
            <p:ph type="title"/>
          </p:nvPr>
        </p:nvSpPr>
        <p:spPr/>
        <p:txBody>
          <a:bodyPr/>
          <a:lstStyle/>
          <a:p>
            <a:r>
              <a:rPr lang="en-US" dirty="0" err="1"/>
              <a:t>Studiestrategieë</a:t>
            </a:r>
            <a:endParaRPr lang="en-US" dirty="0"/>
          </a:p>
        </p:txBody>
      </p:sp>
      <p:pic>
        <p:nvPicPr>
          <p:cNvPr id="4" name="Picture 4">
            <a:extLst>
              <a:ext uri="{FF2B5EF4-FFF2-40B4-BE49-F238E27FC236}">
                <a16:creationId xmlns:a16="http://schemas.microsoft.com/office/drawing/2014/main" id="{CA91FF28-68A1-76E4-DE38-557152ECC84F}"/>
              </a:ext>
            </a:extLst>
          </p:cNvPr>
          <p:cNvPicPr>
            <a:picLocks noGrp="1" noChangeAspect="1"/>
          </p:cNvPicPr>
          <p:nvPr>
            <p:ph idx="1"/>
          </p:nvPr>
        </p:nvPicPr>
        <p:blipFill>
          <a:blip r:embed="rId3"/>
          <a:stretch>
            <a:fillRect/>
          </a:stretch>
        </p:blipFill>
        <p:spPr>
          <a:xfrm>
            <a:off x="2145255" y="1681567"/>
            <a:ext cx="8860501" cy="4229655"/>
          </a:xfrm>
        </p:spPr>
      </p:pic>
      <p:pic>
        <p:nvPicPr>
          <p:cNvPr id="3" name="Picture 2">
            <a:extLst>
              <a:ext uri="{FF2B5EF4-FFF2-40B4-BE49-F238E27FC236}">
                <a16:creationId xmlns:a16="http://schemas.microsoft.com/office/drawing/2014/main" id="{396F7E21-1A0B-C940-521F-73E84691F3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715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71188-5796-A869-DD5D-8094307E1089}"/>
              </a:ext>
            </a:extLst>
          </p:cNvPr>
          <p:cNvSpPr>
            <a:spLocks noGrp="1"/>
          </p:cNvSpPr>
          <p:nvPr>
            <p:ph type="title"/>
          </p:nvPr>
        </p:nvSpPr>
        <p:spPr>
          <a:xfrm>
            <a:off x="4157746" y="379182"/>
            <a:ext cx="3768187" cy="886283"/>
          </a:xfrm>
        </p:spPr>
        <p:txBody>
          <a:bodyPr/>
          <a:lstStyle/>
          <a:p>
            <a:r>
              <a:rPr lang="en-US" dirty="0" err="1"/>
              <a:t>Leerstyle</a:t>
            </a:r>
            <a:r>
              <a:rPr lang="en-US" dirty="0"/>
              <a:t> </a:t>
            </a:r>
          </a:p>
        </p:txBody>
      </p:sp>
      <p:sp>
        <p:nvSpPr>
          <p:cNvPr id="3" name="Content Placeholder 2">
            <a:extLst>
              <a:ext uri="{FF2B5EF4-FFF2-40B4-BE49-F238E27FC236}">
                <a16:creationId xmlns:a16="http://schemas.microsoft.com/office/drawing/2014/main" id="{6455E1C7-AA14-0A20-25D0-78EA694AAC95}"/>
              </a:ext>
            </a:extLst>
          </p:cNvPr>
          <p:cNvSpPr>
            <a:spLocks noGrp="1"/>
          </p:cNvSpPr>
          <p:nvPr>
            <p:ph idx="1"/>
          </p:nvPr>
        </p:nvSpPr>
        <p:spPr>
          <a:xfrm>
            <a:off x="779154" y="1154566"/>
            <a:ext cx="8902485" cy="4190910"/>
          </a:xfrm>
        </p:spPr>
        <p:txBody>
          <a:bodyPr vert="horz" lIns="91440" tIns="45720" rIns="91440" bIns="45720" rtlCol="0" anchor="t">
            <a:normAutofit/>
          </a:bodyPr>
          <a:lstStyle/>
          <a:p>
            <a:r>
              <a:rPr lang="nl-NL" sz="2000" b="1" dirty="0">
                <a:ea typeface="+mn-lt"/>
                <a:cs typeface="+mn-lt"/>
              </a:rPr>
              <a:t>Visueel: </a:t>
            </a:r>
            <a:r>
              <a:rPr lang="nl-NL" sz="2000" dirty="0">
                <a:ea typeface="+mn-lt"/>
                <a:cs typeface="+mn-lt"/>
              </a:rPr>
              <a:t>'n visueel-dominante leerder absorbeer en behou inligting beter wanneer dit in prente, diagramme en kaarte aangebied word.</a:t>
            </a:r>
          </a:p>
          <a:p>
            <a:r>
              <a:rPr lang="nl-NL" sz="2000" b="1" dirty="0">
                <a:ea typeface="+mn-lt"/>
                <a:cs typeface="+mn-lt"/>
              </a:rPr>
              <a:t>Ouditief: </a:t>
            </a:r>
            <a:r>
              <a:rPr lang="nl-NL" sz="2000" dirty="0">
                <a:ea typeface="+mn-lt"/>
                <a:cs typeface="+mn-lt"/>
              </a:rPr>
              <a:t>'n ouditief-dominante leerder verkies om te luister na wat aangebied word. Hy of sy reageer die beste op stemme; byvoorbeeld in 'n lesing of groepsbespreking. </a:t>
            </a:r>
          </a:p>
          <a:p>
            <a:r>
              <a:rPr lang="nl-NL" sz="2000" b="1" dirty="0">
                <a:ea typeface="+mn-lt"/>
                <a:cs typeface="+mn-lt"/>
              </a:rPr>
              <a:t>Kinesteties: </a:t>
            </a:r>
            <a:r>
              <a:rPr lang="nl-NL" sz="2000" dirty="0">
                <a:ea typeface="+mn-lt"/>
                <a:cs typeface="+mn-lt"/>
              </a:rPr>
              <a:t>'n kinesteties-dominante leerder verkies 'n fisiese ervaring. Sy/ hy hou van 'n praktiese benadering en reageer goed daarop om 'n voorwerp of konkrete onderrigmiddel aan te raak of te voel.</a:t>
            </a:r>
          </a:p>
          <a:p>
            <a:r>
              <a:rPr lang="nl-NL" sz="2000" b="1" dirty="0">
                <a:ea typeface="+mn-lt"/>
                <a:cs typeface="+mn-lt"/>
              </a:rPr>
              <a:t>Lees/Skryf: </a:t>
            </a:r>
            <a:r>
              <a:rPr lang="nl-NL" sz="2000" dirty="0">
                <a:ea typeface="+mn-lt"/>
                <a:cs typeface="+mn-lt"/>
              </a:rPr>
              <a:t>'n lees- of skryf-dominante leerder gebruik herhaling van woorde en skryfwerk. </a:t>
            </a:r>
          </a:p>
        </p:txBody>
      </p:sp>
      <p:pic>
        <p:nvPicPr>
          <p:cNvPr id="4" name="Picture 4">
            <a:extLst>
              <a:ext uri="{FF2B5EF4-FFF2-40B4-BE49-F238E27FC236}">
                <a16:creationId xmlns:a16="http://schemas.microsoft.com/office/drawing/2014/main" id="{F98429B6-C61A-2025-BACC-B4C0751BAA55}"/>
              </a:ext>
            </a:extLst>
          </p:cNvPr>
          <p:cNvPicPr>
            <a:picLocks noChangeAspect="1"/>
          </p:cNvPicPr>
          <p:nvPr/>
        </p:nvPicPr>
        <p:blipFill>
          <a:blip r:embed="rId3"/>
          <a:stretch>
            <a:fillRect/>
          </a:stretch>
        </p:blipFill>
        <p:spPr>
          <a:xfrm>
            <a:off x="9228364" y="3648406"/>
            <a:ext cx="2743200" cy="3209594"/>
          </a:xfrm>
          <a:prstGeom prst="rect">
            <a:avLst/>
          </a:prstGeom>
        </p:spPr>
      </p:pic>
      <p:pic>
        <p:nvPicPr>
          <p:cNvPr id="5" name="Picture 4">
            <a:extLst>
              <a:ext uri="{FF2B5EF4-FFF2-40B4-BE49-F238E27FC236}">
                <a16:creationId xmlns:a16="http://schemas.microsoft.com/office/drawing/2014/main" id="{51A5C565-C958-6DB1-CD66-36EFBCA0C0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0540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30121-9F19-2C54-60A2-F5F893E1E53C}"/>
              </a:ext>
            </a:extLst>
          </p:cNvPr>
          <p:cNvSpPr>
            <a:spLocks noGrp="1"/>
          </p:cNvSpPr>
          <p:nvPr>
            <p:ph type="title"/>
          </p:nvPr>
        </p:nvSpPr>
        <p:spPr>
          <a:xfrm>
            <a:off x="3561003" y="654736"/>
            <a:ext cx="8911687" cy="1280890"/>
          </a:xfrm>
        </p:spPr>
        <p:txBody>
          <a:bodyPr/>
          <a:lstStyle/>
          <a:p>
            <a:r>
              <a:rPr lang="en-US" dirty="0" err="1"/>
              <a:t>Tydsbestuur</a:t>
            </a:r>
            <a:endParaRPr lang="en-US" dirty="0"/>
          </a:p>
        </p:txBody>
      </p:sp>
      <p:pic>
        <p:nvPicPr>
          <p:cNvPr id="4" name="Picture 4" descr="Diagram&#10;&#10;Description automatically generated">
            <a:extLst>
              <a:ext uri="{FF2B5EF4-FFF2-40B4-BE49-F238E27FC236}">
                <a16:creationId xmlns:a16="http://schemas.microsoft.com/office/drawing/2014/main" id="{6F5D55E4-D6EE-6813-D499-9A636F17CC16}"/>
              </a:ext>
            </a:extLst>
          </p:cNvPr>
          <p:cNvPicPr>
            <a:picLocks noGrp="1" noChangeAspect="1"/>
          </p:cNvPicPr>
          <p:nvPr>
            <p:ph idx="1"/>
          </p:nvPr>
        </p:nvPicPr>
        <p:blipFill>
          <a:blip r:embed="rId3"/>
          <a:stretch>
            <a:fillRect/>
          </a:stretch>
        </p:blipFill>
        <p:spPr>
          <a:xfrm>
            <a:off x="3630376" y="1800225"/>
            <a:ext cx="5886780" cy="3924519"/>
          </a:xfrm>
        </p:spPr>
      </p:pic>
      <p:pic>
        <p:nvPicPr>
          <p:cNvPr id="3" name="Picture 2">
            <a:extLst>
              <a:ext uri="{FF2B5EF4-FFF2-40B4-BE49-F238E27FC236}">
                <a16:creationId xmlns:a16="http://schemas.microsoft.com/office/drawing/2014/main" id="{039089F9-C95F-292C-69DA-7026E7449B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0553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7715E-662B-14BD-F1DB-01C6D7772C62}"/>
              </a:ext>
            </a:extLst>
          </p:cNvPr>
          <p:cNvSpPr>
            <a:spLocks noGrp="1"/>
          </p:cNvSpPr>
          <p:nvPr>
            <p:ph type="title"/>
          </p:nvPr>
        </p:nvSpPr>
        <p:spPr/>
        <p:txBody>
          <a:bodyPr/>
          <a:lstStyle/>
          <a:p>
            <a:r>
              <a:rPr lang="en-US" dirty="0" err="1">
                <a:ea typeface="+mj-lt"/>
                <a:cs typeface="+mj-lt"/>
              </a:rPr>
              <a:t>Watter</a:t>
            </a:r>
            <a:r>
              <a:rPr lang="en-US" dirty="0">
                <a:ea typeface="+mj-lt"/>
                <a:cs typeface="+mj-lt"/>
              </a:rPr>
              <a:t> van die </a:t>
            </a:r>
            <a:r>
              <a:rPr lang="en-US" dirty="0" err="1">
                <a:ea typeface="+mj-lt"/>
                <a:cs typeface="+mj-lt"/>
              </a:rPr>
              <a:t>volgende</a:t>
            </a:r>
            <a:r>
              <a:rPr lang="en-US" dirty="0">
                <a:ea typeface="+mj-lt"/>
                <a:cs typeface="+mj-lt"/>
              </a:rPr>
              <a:t> </a:t>
            </a:r>
            <a:r>
              <a:rPr lang="en-US" dirty="0" err="1">
                <a:ea typeface="+mj-lt"/>
                <a:cs typeface="+mj-lt"/>
              </a:rPr>
              <a:t>studemetodes</a:t>
            </a:r>
            <a:r>
              <a:rPr lang="en-US" dirty="0">
                <a:ea typeface="+mj-lt"/>
                <a:cs typeface="+mj-lt"/>
              </a:rPr>
              <a:t> </a:t>
            </a:r>
            <a:r>
              <a:rPr lang="en-US" dirty="0" err="1">
                <a:ea typeface="+mj-lt"/>
                <a:cs typeface="+mj-lt"/>
              </a:rPr>
              <a:t>gebruik</a:t>
            </a:r>
            <a:r>
              <a:rPr lang="en-US" dirty="0">
                <a:ea typeface="+mj-lt"/>
                <a:cs typeface="+mj-lt"/>
              </a:rPr>
              <a:t> </a:t>
            </a:r>
            <a:r>
              <a:rPr lang="en-US" dirty="0" err="1">
                <a:ea typeface="+mj-lt"/>
                <a:cs typeface="+mj-lt"/>
              </a:rPr>
              <a:t>jy</a:t>
            </a:r>
            <a:r>
              <a:rPr lang="en-US" dirty="0">
                <a:ea typeface="+mj-lt"/>
                <a:cs typeface="+mj-lt"/>
              </a:rPr>
              <a:t>?</a:t>
            </a:r>
            <a:endParaRPr lang="en-US" dirty="0"/>
          </a:p>
        </p:txBody>
      </p:sp>
      <p:sp>
        <p:nvSpPr>
          <p:cNvPr id="3" name="Content Placeholder 2">
            <a:extLst>
              <a:ext uri="{FF2B5EF4-FFF2-40B4-BE49-F238E27FC236}">
                <a16:creationId xmlns:a16="http://schemas.microsoft.com/office/drawing/2014/main" id="{A8AE6911-B835-7C20-7EA3-031C1B5E6F66}"/>
              </a:ext>
            </a:extLst>
          </p:cNvPr>
          <p:cNvSpPr>
            <a:spLocks noGrp="1"/>
          </p:cNvSpPr>
          <p:nvPr>
            <p:ph idx="1"/>
          </p:nvPr>
        </p:nvSpPr>
        <p:spPr/>
        <p:txBody>
          <a:bodyPr vert="horz" lIns="91440" tIns="45720" rIns="91440" bIns="45720" rtlCol="0" anchor="t">
            <a:normAutofit fontScale="92500" lnSpcReduction="20000"/>
          </a:bodyPr>
          <a:lstStyle/>
          <a:p>
            <a:r>
              <a:rPr lang="en-US" sz="2200" b="1" dirty="0" err="1">
                <a:ea typeface="+mn-lt"/>
                <a:cs typeface="+mn-lt"/>
              </a:rPr>
              <a:t>Flitskaarte</a:t>
            </a:r>
            <a:r>
              <a:rPr lang="en-US" sz="2200" b="1" dirty="0">
                <a:ea typeface="+mn-lt"/>
                <a:cs typeface="+mn-lt"/>
              </a:rPr>
              <a:t> </a:t>
            </a:r>
            <a:r>
              <a:rPr lang="en-US" sz="2200" dirty="0">
                <a:ea typeface="+mn-lt"/>
                <a:cs typeface="+mn-lt"/>
              </a:rPr>
              <a:t>- </a:t>
            </a:r>
            <a:r>
              <a:rPr lang="en-US" sz="2200" dirty="0" err="1">
                <a:ea typeface="+mn-lt"/>
                <a:cs typeface="+mn-lt"/>
              </a:rPr>
              <a:t>klein</a:t>
            </a:r>
            <a:r>
              <a:rPr lang="en-US" sz="2200" dirty="0">
                <a:ea typeface="+mn-lt"/>
                <a:cs typeface="+mn-lt"/>
              </a:rPr>
              <a:t> </a:t>
            </a:r>
            <a:r>
              <a:rPr lang="en-US" sz="2200" dirty="0" err="1">
                <a:ea typeface="+mn-lt"/>
                <a:cs typeface="+mn-lt"/>
              </a:rPr>
              <a:t>kaarte</a:t>
            </a:r>
            <a:r>
              <a:rPr lang="en-US" sz="2200" dirty="0">
                <a:ea typeface="+mn-lt"/>
                <a:cs typeface="+mn-lt"/>
              </a:rPr>
              <a:t> </a:t>
            </a:r>
            <a:r>
              <a:rPr lang="en-US" sz="2200" dirty="0" err="1">
                <a:ea typeface="+mn-lt"/>
                <a:cs typeface="+mn-lt"/>
              </a:rPr>
              <a:t>waarop</a:t>
            </a:r>
            <a:r>
              <a:rPr lang="en-US" sz="2200" dirty="0">
                <a:ea typeface="+mn-lt"/>
                <a:cs typeface="+mn-lt"/>
              </a:rPr>
              <a:t> </a:t>
            </a:r>
            <a:r>
              <a:rPr lang="en-US" sz="2200" dirty="0" err="1">
                <a:ea typeface="+mn-lt"/>
                <a:cs typeface="+mn-lt"/>
              </a:rPr>
              <a:t>jy</a:t>
            </a:r>
            <a:r>
              <a:rPr lang="en-US" sz="2200" dirty="0">
                <a:ea typeface="+mn-lt"/>
                <a:cs typeface="+mn-lt"/>
              </a:rPr>
              <a:t> </a:t>
            </a:r>
            <a:r>
              <a:rPr lang="en-US" sz="2200" dirty="0" err="1">
                <a:ea typeface="+mn-lt"/>
                <a:cs typeface="+mn-lt"/>
              </a:rPr>
              <a:t>sleutelpunte</a:t>
            </a:r>
            <a:r>
              <a:rPr lang="en-US" sz="2200" dirty="0">
                <a:ea typeface="+mn-lt"/>
                <a:cs typeface="+mn-lt"/>
              </a:rPr>
              <a:t> </a:t>
            </a:r>
            <a:r>
              <a:rPr lang="en-US" sz="2200" dirty="0" err="1">
                <a:ea typeface="+mn-lt"/>
                <a:cs typeface="+mn-lt"/>
              </a:rPr>
              <a:t>neerskryf</a:t>
            </a:r>
            <a:r>
              <a:rPr lang="en-US" sz="2200" dirty="0">
                <a:ea typeface="+mn-lt"/>
                <a:cs typeface="+mn-lt"/>
              </a:rPr>
              <a:t>.</a:t>
            </a:r>
          </a:p>
          <a:p>
            <a:r>
              <a:rPr lang="en-US" sz="2200" b="1" dirty="0" err="1">
                <a:ea typeface="+mn-lt"/>
                <a:cs typeface="+mn-lt"/>
              </a:rPr>
              <a:t>Breinkaarte</a:t>
            </a:r>
            <a:r>
              <a:rPr lang="en-US" sz="2200" b="1" dirty="0">
                <a:ea typeface="+mn-lt"/>
                <a:cs typeface="+mn-lt"/>
              </a:rPr>
              <a:t>  </a:t>
            </a:r>
            <a:r>
              <a:rPr lang="en-US" sz="2200" dirty="0">
                <a:ea typeface="+mn-lt"/>
                <a:cs typeface="+mn-lt"/>
              </a:rPr>
              <a:t>- 'n </a:t>
            </a:r>
            <a:r>
              <a:rPr lang="en-US" sz="2200" dirty="0" err="1">
                <a:ea typeface="+mn-lt"/>
                <a:cs typeface="+mn-lt"/>
              </a:rPr>
              <a:t>visuele</a:t>
            </a:r>
            <a:r>
              <a:rPr lang="en-US" sz="2200" dirty="0">
                <a:ea typeface="+mn-lt"/>
                <a:cs typeface="+mn-lt"/>
              </a:rPr>
              <a:t> </a:t>
            </a:r>
            <a:r>
              <a:rPr lang="en-US" sz="2200" dirty="0" err="1">
                <a:ea typeface="+mn-lt"/>
                <a:cs typeface="+mn-lt"/>
              </a:rPr>
              <a:t>voorstelling</a:t>
            </a:r>
            <a:r>
              <a:rPr lang="en-US" sz="2200" dirty="0">
                <a:ea typeface="+mn-lt"/>
                <a:cs typeface="+mn-lt"/>
              </a:rPr>
              <a:t> van </a:t>
            </a:r>
            <a:r>
              <a:rPr lang="en-US" sz="2200" dirty="0" err="1">
                <a:ea typeface="+mn-lt"/>
                <a:cs typeface="+mn-lt"/>
              </a:rPr>
              <a:t>kleiner</a:t>
            </a:r>
            <a:r>
              <a:rPr lang="en-US" sz="2200" dirty="0">
                <a:ea typeface="+mn-lt"/>
                <a:cs typeface="+mn-lt"/>
              </a:rPr>
              <a:t>, </a:t>
            </a:r>
            <a:r>
              <a:rPr lang="en-US" sz="2200" dirty="0" err="1">
                <a:ea typeface="+mn-lt"/>
                <a:cs typeface="+mn-lt"/>
              </a:rPr>
              <a:t>verwerkbare</a:t>
            </a:r>
            <a:r>
              <a:rPr lang="en-US" sz="2200" dirty="0">
                <a:ea typeface="+mn-lt"/>
                <a:cs typeface="+mn-lt"/>
              </a:rPr>
              <a:t> </a:t>
            </a:r>
            <a:r>
              <a:rPr lang="en-US" sz="2200" dirty="0" err="1">
                <a:ea typeface="+mn-lt"/>
                <a:cs typeface="+mn-lt"/>
              </a:rPr>
              <a:t>stukkies</a:t>
            </a:r>
            <a:r>
              <a:rPr lang="en-US" sz="2200" dirty="0">
                <a:ea typeface="+mn-lt"/>
                <a:cs typeface="+mn-lt"/>
              </a:rPr>
              <a:t> </a:t>
            </a:r>
            <a:r>
              <a:rPr lang="en-US" sz="2200" dirty="0" err="1">
                <a:ea typeface="+mn-lt"/>
                <a:cs typeface="+mn-lt"/>
              </a:rPr>
              <a:t>inligting</a:t>
            </a:r>
            <a:r>
              <a:rPr lang="en-US" sz="2200" dirty="0">
                <a:ea typeface="+mn-lt"/>
                <a:cs typeface="+mn-lt"/>
              </a:rPr>
              <a:t>.</a:t>
            </a:r>
          </a:p>
          <a:p>
            <a:r>
              <a:rPr lang="en-US" sz="2200" b="1" dirty="0" err="1">
                <a:ea typeface="+mn-lt"/>
                <a:cs typeface="+mn-lt"/>
              </a:rPr>
              <a:t>Rympies</a:t>
            </a:r>
            <a:r>
              <a:rPr lang="en-US" sz="2200" b="1" dirty="0">
                <a:ea typeface="+mn-lt"/>
                <a:cs typeface="+mn-lt"/>
              </a:rPr>
              <a:t> </a:t>
            </a:r>
            <a:r>
              <a:rPr lang="en-US" sz="2200" dirty="0">
                <a:ea typeface="+mn-lt"/>
                <a:cs typeface="+mn-lt"/>
              </a:rPr>
              <a:t>– </a:t>
            </a:r>
            <a:r>
              <a:rPr lang="en-US" sz="2200" dirty="0" err="1">
                <a:ea typeface="+mn-lt"/>
                <a:cs typeface="+mn-lt"/>
              </a:rPr>
              <a:t>gebruik</a:t>
            </a:r>
            <a:r>
              <a:rPr lang="en-US" sz="2200" dirty="0">
                <a:ea typeface="+mn-lt"/>
                <a:cs typeface="+mn-lt"/>
              </a:rPr>
              <a:t> </a:t>
            </a:r>
            <a:r>
              <a:rPr lang="en-US" sz="2200" dirty="0" err="1">
                <a:ea typeface="+mn-lt"/>
                <a:cs typeface="+mn-lt"/>
              </a:rPr>
              <a:t>klank</a:t>
            </a:r>
            <a:r>
              <a:rPr lang="en-US" sz="2200" dirty="0">
                <a:ea typeface="+mn-lt"/>
                <a:cs typeface="+mn-lt"/>
              </a:rPr>
              <a:t> of </a:t>
            </a:r>
            <a:r>
              <a:rPr lang="en-US" sz="2200" dirty="0" err="1">
                <a:ea typeface="+mn-lt"/>
                <a:cs typeface="+mn-lt"/>
              </a:rPr>
              <a:t>ritme</a:t>
            </a:r>
            <a:r>
              <a:rPr lang="en-US" sz="2200" dirty="0">
                <a:ea typeface="+mn-lt"/>
                <a:cs typeface="+mn-lt"/>
              </a:rPr>
              <a:t> om </a:t>
            </a:r>
            <a:r>
              <a:rPr lang="en-US" sz="2200" dirty="0" err="1">
                <a:ea typeface="+mn-lt"/>
                <a:cs typeface="+mn-lt"/>
              </a:rPr>
              <a:t>inligting</a:t>
            </a:r>
            <a:r>
              <a:rPr lang="en-US" sz="2200" dirty="0">
                <a:ea typeface="+mn-lt"/>
                <a:cs typeface="+mn-lt"/>
              </a:rPr>
              <a:t> </a:t>
            </a:r>
            <a:r>
              <a:rPr lang="en-US" sz="2200" dirty="0" err="1">
                <a:ea typeface="+mn-lt"/>
                <a:cs typeface="+mn-lt"/>
              </a:rPr>
              <a:t>te</a:t>
            </a:r>
            <a:r>
              <a:rPr lang="en-US" sz="2200" dirty="0">
                <a:ea typeface="+mn-lt"/>
                <a:cs typeface="+mn-lt"/>
              </a:rPr>
              <a:t> </a:t>
            </a:r>
            <a:r>
              <a:rPr lang="en-US" sz="2200" dirty="0" err="1">
                <a:ea typeface="+mn-lt"/>
                <a:cs typeface="+mn-lt"/>
              </a:rPr>
              <a:t>onthou</a:t>
            </a:r>
            <a:r>
              <a:rPr lang="en-US" sz="2200" dirty="0">
                <a:ea typeface="+mn-lt"/>
                <a:cs typeface="+mn-lt"/>
              </a:rPr>
              <a:t>.</a:t>
            </a:r>
          </a:p>
          <a:p>
            <a:r>
              <a:rPr lang="en-US" sz="2200" b="1" dirty="0" err="1">
                <a:ea typeface="+mn-lt"/>
                <a:cs typeface="+mn-lt"/>
              </a:rPr>
              <a:t>Opsommings</a:t>
            </a:r>
            <a:r>
              <a:rPr lang="en-US" sz="2200" b="1" dirty="0">
                <a:ea typeface="+mn-lt"/>
                <a:cs typeface="+mn-lt"/>
              </a:rPr>
              <a:t> </a:t>
            </a:r>
            <a:r>
              <a:rPr lang="en-US" sz="2200" dirty="0">
                <a:ea typeface="+mn-lt"/>
                <a:cs typeface="+mn-lt"/>
              </a:rPr>
              <a:t>- </a:t>
            </a:r>
            <a:r>
              <a:rPr lang="en-US" sz="2200" dirty="0" err="1">
                <a:ea typeface="+mn-lt"/>
                <a:cs typeface="+mn-lt"/>
              </a:rPr>
              <a:t>geskrewe</a:t>
            </a:r>
            <a:r>
              <a:rPr lang="en-US" sz="2200" dirty="0">
                <a:ea typeface="+mn-lt"/>
                <a:cs typeface="+mn-lt"/>
              </a:rPr>
              <a:t> / </a:t>
            </a:r>
            <a:r>
              <a:rPr lang="en-US" sz="2200" dirty="0" err="1">
                <a:ea typeface="+mn-lt"/>
                <a:cs typeface="+mn-lt"/>
              </a:rPr>
              <a:t>vereenvoudigde</a:t>
            </a:r>
            <a:r>
              <a:rPr lang="en-US" sz="2200" dirty="0">
                <a:ea typeface="+mn-lt"/>
                <a:cs typeface="+mn-lt"/>
              </a:rPr>
              <a:t> </a:t>
            </a:r>
            <a:r>
              <a:rPr lang="en-US" sz="2200" dirty="0" err="1">
                <a:ea typeface="+mn-lt"/>
                <a:cs typeface="+mn-lt"/>
              </a:rPr>
              <a:t>inligting</a:t>
            </a:r>
            <a:r>
              <a:rPr lang="en-US" sz="2200" dirty="0">
                <a:ea typeface="+mn-lt"/>
                <a:cs typeface="+mn-lt"/>
              </a:rPr>
              <a:t>; </a:t>
            </a:r>
            <a:r>
              <a:rPr lang="en-US" sz="2200" dirty="0" err="1">
                <a:ea typeface="+mn-lt"/>
                <a:cs typeface="+mn-lt"/>
              </a:rPr>
              <a:t>gewoonlik</a:t>
            </a:r>
            <a:r>
              <a:rPr lang="en-US" sz="2200" dirty="0">
                <a:ea typeface="+mn-lt"/>
                <a:cs typeface="+mn-lt"/>
              </a:rPr>
              <a:t> in die </a:t>
            </a:r>
            <a:r>
              <a:rPr lang="en-US" sz="2200" dirty="0" err="1">
                <a:ea typeface="+mn-lt"/>
                <a:cs typeface="+mn-lt"/>
              </a:rPr>
              <a:t>vorm</a:t>
            </a:r>
            <a:r>
              <a:rPr lang="en-US" sz="2200" dirty="0">
                <a:ea typeface="+mn-lt"/>
                <a:cs typeface="+mn-lt"/>
              </a:rPr>
              <a:t> van </a:t>
            </a:r>
            <a:r>
              <a:rPr lang="en-US" sz="2200" dirty="0" err="1">
                <a:ea typeface="+mn-lt"/>
                <a:cs typeface="+mn-lt"/>
              </a:rPr>
              <a:t>sleutelwoorde</a:t>
            </a:r>
            <a:r>
              <a:rPr lang="en-US" sz="2200" dirty="0">
                <a:ea typeface="+mn-lt"/>
                <a:cs typeface="+mn-lt"/>
              </a:rPr>
              <a:t> of </a:t>
            </a:r>
            <a:r>
              <a:rPr lang="en-US" sz="2200" dirty="0" err="1">
                <a:ea typeface="+mn-lt"/>
                <a:cs typeface="+mn-lt"/>
              </a:rPr>
              <a:t>kort</a:t>
            </a:r>
            <a:r>
              <a:rPr lang="en-US" sz="2200" dirty="0">
                <a:ea typeface="+mn-lt"/>
                <a:cs typeface="+mn-lt"/>
              </a:rPr>
              <a:t> </a:t>
            </a:r>
            <a:r>
              <a:rPr lang="en-US" sz="2200" dirty="0" err="1">
                <a:ea typeface="+mn-lt"/>
                <a:cs typeface="+mn-lt"/>
              </a:rPr>
              <a:t>frases</a:t>
            </a:r>
            <a:r>
              <a:rPr lang="en-US" sz="2200" dirty="0">
                <a:ea typeface="+mn-lt"/>
                <a:cs typeface="+mn-lt"/>
              </a:rPr>
              <a:t>.</a:t>
            </a:r>
          </a:p>
          <a:p>
            <a:r>
              <a:rPr lang="en-US" sz="2200" b="1" dirty="0" err="1">
                <a:ea typeface="+mn-lt"/>
                <a:cs typeface="+mn-lt"/>
              </a:rPr>
              <a:t>Tabelle</a:t>
            </a:r>
            <a:r>
              <a:rPr lang="en-US" sz="2200" b="1" dirty="0">
                <a:ea typeface="+mn-lt"/>
                <a:cs typeface="+mn-lt"/>
              </a:rPr>
              <a:t> </a:t>
            </a:r>
            <a:r>
              <a:rPr lang="en-US" sz="2200" dirty="0">
                <a:ea typeface="+mn-lt"/>
                <a:cs typeface="+mn-lt"/>
              </a:rPr>
              <a:t>- </a:t>
            </a:r>
            <a:r>
              <a:rPr lang="en-US" sz="2200" dirty="0" err="1">
                <a:ea typeface="+mn-lt"/>
                <a:cs typeface="+mn-lt"/>
              </a:rPr>
              <a:t>inligting</a:t>
            </a:r>
            <a:r>
              <a:rPr lang="en-US" sz="2200" dirty="0">
                <a:ea typeface="+mn-lt"/>
                <a:cs typeface="+mn-lt"/>
              </a:rPr>
              <a:t> word </a:t>
            </a:r>
            <a:r>
              <a:rPr lang="en-US" sz="2200" dirty="0" err="1">
                <a:ea typeface="+mn-lt"/>
                <a:cs typeface="+mn-lt"/>
              </a:rPr>
              <a:t>visueel</a:t>
            </a:r>
            <a:r>
              <a:rPr lang="en-US" sz="2200" dirty="0">
                <a:ea typeface="+mn-lt"/>
                <a:cs typeface="+mn-lt"/>
              </a:rPr>
              <a:t> in 'n </a:t>
            </a:r>
            <a:r>
              <a:rPr lang="en-US" sz="2200" dirty="0" err="1">
                <a:ea typeface="+mn-lt"/>
                <a:cs typeface="+mn-lt"/>
              </a:rPr>
              <a:t>tabel</a:t>
            </a:r>
            <a:r>
              <a:rPr lang="en-US" sz="2200" dirty="0">
                <a:ea typeface="+mn-lt"/>
                <a:cs typeface="+mn-lt"/>
              </a:rPr>
              <a:t> </a:t>
            </a:r>
            <a:r>
              <a:rPr lang="en-US" sz="2200" dirty="0" err="1">
                <a:ea typeface="+mn-lt"/>
                <a:cs typeface="+mn-lt"/>
              </a:rPr>
              <a:t>gegroepeer</a:t>
            </a:r>
            <a:r>
              <a:rPr lang="en-US" sz="2200" dirty="0">
                <a:ea typeface="+mn-lt"/>
                <a:cs typeface="+mn-lt"/>
              </a:rPr>
              <a:t> om </a:t>
            </a:r>
            <a:r>
              <a:rPr lang="en-US" sz="2200" dirty="0" err="1">
                <a:ea typeface="+mn-lt"/>
                <a:cs typeface="+mn-lt"/>
              </a:rPr>
              <a:t>dit</a:t>
            </a:r>
            <a:r>
              <a:rPr lang="en-US" sz="2200" dirty="0">
                <a:ea typeface="+mn-lt"/>
                <a:cs typeface="+mn-lt"/>
              </a:rPr>
              <a:t> </a:t>
            </a:r>
            <a:r>
              <a:rPr lang="en-US" sz="2200" dirty="0" err="1">
                <a:ea typeface="+mn-lt"/>
                <a:cs typeface="+mn-lt"/>
              </a:rPr>
              <a:t>te</a:t>
            </a:r>
            <a:r>
              <a:rPr lang="en-US" sz="2200" dirty="0">
                <a:ea typeface="+mn-lt"/>
                <a:cs typeface="+mn-lt"/>
              </a:rPr>
              <a:t> </a:t>
            </a:r>
            <a:r>
              <a:rPr lang="en-US" sz="2200" dirty="0" err="1">
                <a:ea typeface="+mn-lt"/>
                <a:cs typeface="+mn-lt"/>
              </a:rPr>
              <a:t>vereenvoudig</a:t>
            </a:r>
            <a:r>
              <a:rPr lang="en-US" sz="2200" dirty="0">
                <a:ea typeface="+mn-lt"/>
                <a:cs typeface="+mn-lt"/>
              </a:rPr>
              <a:t> </a:t>
            </a:r>
            <a:r>
              <a:rPr lang="en-US" sz="2200" dirty="0" err="1">
                <a:ea typeface="+mn-lt"/>
                <a:cs typeface="+mn-lt"/>
              </a:rPr>
              <a:t>en</a:t>
            </a:r>
            <a:r>
              <a:rPr lang="en-US" sz="2200" dirty="0">
                <a:ea typeface="+mn-lt"/>
                <a:cs typeface="+mn-lt"/>
              </a:rPr>
              <a:t> </a:t>
            </a:r>
            <a:r>
              <a:rPr lang="en-US" sz="2200" dirty="0" err="1">
                <a:ea typeface="+mn-lt"/>
                <a:cs typeface="+mn-lt"/>
              </a:rPr>
              <a:t>te</a:t>
            </a:r>
            <a:r>
              <a:rPr lang="en-US" sz="2200" dirty="0">
                <a:ea typeface="+mn-lt"/>
                <a:cs typeface="+mn-lt"/>
              </a:rPr>
              <a:t> </a:t>
            </a:r>
            <a:r>
              <a:rPr lang="en-US" sz="2200" dirty="0" err="1">
                <a:ea typeface="+mn-lt"/>
                <a:cs typeface="+mn-lt"/>
              </a:rPr>
              <a:t>onthou</a:t>
            </a:r>
            <a:r>
              <a:rPr lang="en-US" sz="2200" dirty="0">
                <a:ea typeface="+mn-lt"/>
                <a:cs typeface="+mn-lt"/>
              </a:rPr>
              <a:t>.</a:t>
            </a:r>
          </a:p>
          <a:p>
            <a:pPr marL="0" indent="0">
              <a:buNone/>
            </a:pPr>
            <a:br>
              <a:rPr lang="en-US" dirty="0">
                <a:ea typeface="+mn-lt"/>
                <a:cs typeface="+mn-lt"/>
              </a:rPr>
            </a:br>
            <a:br>
              <a:rPr lang="en-US" dirty="0">
                <a:ea typeface="+mn-lt"/>
                <a:cs typeface="+mn-lt"/>
              </a:rPr>
            </a:br>
            <a:br>
              <a:rPr lang="en-US" dirty="0">
                <a:ea typeface="+mn-lt"/>
                <a:cs typeface="+mn-lt"/>
              </a:rPr>
            </a:br>
            <a:r>
              <a:rPr lang="en-US" dirty="0">
                <a:ea typeface="+mn-lt"/>
                <a:cs typeface="+mn-lt"/>
              </a:rPr>
              <a:t> </a:t>
            </a:r>
            <a:br>
              <a:rPr lang="en-US" dirty="0">
                <a:ea typeface="+mn-lt"/>
                <a:cs typeface="+mn-lt"/>
              </a:rPr>
            </a:br>
            <a:r>
              <a:rPr lang="en-US" dirty="0">
                <a:ea typeface="+mn-lt"/>
                <a:cs typeface="+mn-lt"/>
              </a:rPr>
              <a:t>  </a:t>
            </a:r>
            <a:endParaRPr lang="en-US" dirty="0"/>
          </a:p>
        </p:txBody>
      </p:sp>
      <p:pic>
        <p:nvPicPr>
          <p:cNvPr id="4" name="Picture 4" descr="A picture containing table, indoor&#10;&#10;Description automatically generated">
            <a:extLst>
              <a:ext uri="{FF2B5EF4-FFF2-40B4-BE49-F238E27FC236}">
                <a16:creationId xmlns:a16="http://schemas.microsoft.com/office/drawing/2014/main" id="{6F96AE3E-9D1A-0F8E-91A4-3C9F57760280}"/>
              </a:ext>
            </a:extLst>
          </p:cNvPr>
          <p:cNvPicPr>
            <a:picLocks noChangeAspect="1"/>
          </p:cNvPicPr>
          <p:nvPr/>
        </p:nvPicPr>
        <p:blipFill>
          <a:blip r:embed="rId3"/>
          <a:stretch>
            <a:fillRect/>
          </a:stretch>
        </p:blipFill>
        <p:spPr>
          <a:xfrm>
            <a:off x="8126186" y="4705350"/>
            <a:ext cx="2743200" cy="1828800"/>
          </a:xfrm>
          <a:prstGeom prst="rect">
            <a:avLst/>
          </a:prstGeom>
        </p:spPr>
      </p:pic>
      <p:pic>
        <p:nvPicPr>
          <p:cNvPr id="5" name="Picture 4">
            <a:extLst>
              <a:ext uri="{FF2B5EF4-FFF2-40B4-BE49-F238E27FC236}">
                <a16:creationId xmlns:a16="http://schemas.microsoft.com/office/drawing/2014/main" id="{624B1200-55AE-69E6-ABBE-C478506222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0802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ogo&#10;&#10;Description automatically generated">
            <a:extLst>
              <a:ext uri="{FF2B5EF4-FFF2-40B4-BE49-F238E27FC236}">
                <a16:creationId xmlns:a16="http://schemas.microsoft.com/office/drawing/2014/main" id="{C4DC28F5-366A-C3B4-99D7-DC9F3F7CE9D4}"/>
              </a:ext>
            </a:extLst>
          </p:cNvPr>
          <p:cNvPicPr>
            <a:picLocks noGrp="1" noChangeAspect="1"/>
          </p:cNvPicPr>
          <p:nvPr>
            <p:ph idx="1"/>
          </p:nvPr>
        </p:nvPicPr>
        <p:blipFill>
          <a:blip r:embed="rId3"/>
          <a:stretch>
            <a:fillRect/>
          </a:stretch>
        </p:blipFill>
        <p:spPr>
          <a:xfrm>
            <a:off x="2592925" y="281268"/>
            <a:ext cx="8019372" cy="3543638"/>
          </a:xfrm>
        </p:spPr>
      </p:pic>
      <p:sp>
        <p:nvSpPr>
          <p:cNvPr id="8" name="Content Placeholder 2">
            <a:extLst>
              <a:ext uri="{FF2B5EF4-FFF2-40B4-BE49-F238E27FC236}">
                <a16:creationId xmlns:a16="http://schemas.microsoft.com/office/drawing/2014/main" id="{B61573E0-3B99-8D86-74C1-41C2CBEBD9F9}"/>
              </a:ext>
            </a:extLst>
          </p:cNvPr>
          <p:cNvSpPr txBox="1">
            <a:spLocks/>
          </p:cNvSpPr>
          <p:nvPr/>
        </p:nvSpPr>
        <p:spPr>
          <a:xfrm>
            <a:off x="2592925" y="4167748"/>
            <a:ext cx="8901793" cy="2049516"/>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nl-NL" sz="2200" dirty="0">
                <a:ea typeface="+mn-lt"/>
                <a:cs typeface="+mn-lt"/>
              </a:rPr>
              <a:t>Dit maak nie saak of jy Engels, Besigheidstudies of Geskiedenis studeer nie; elke eksamen kan op dieselfde manier benader word met hierdie eksamenskryfwenke.</a:t>
            </a:r>
            <a:endParaRPr lang="en-US" dirty="0"/>
          </a:p>
        </p:txBody>
      </p:sp>
      <p:pic>
        <p:nvPicPr>
          <p:cNvPr id="2" name="Picture 1">
            <a:extLst>
              <a:ext uri="{FF2B5EF4-FFF2-40B4-BE49-F238E27FC236}">
                <a16:creationId xmlns:a16="http://schemas.microsoft.com/office/drawing/2014/main" id="{64071123-8CA3-B9AB-5150-E069DFB7AD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592925" y="2053087"/>
            <a:ext cx="8019372" cy="17718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b="1" dirty="0">
                <a:solidFill>
                  <a:schemeClr val="bg1"/>
                </a:solidFill>
              </a:rPr>
              <a:t>EKSAMENSKRYFVAARDIGHEDE</a:t>
            </a:r>
          </a:p>
        </p:txBody>
      </p:sp>
    </p:spTree>
    <p:extLst>
      <p:ext uri="{BB962C8B-B14F-4D97-AF65-F5344CB8AC3E}">
        <p14:creationId xmlns:p14="http://schemas.microsoft.com/office/powerpoint/2010/main" val="820495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00F2-E9D0-DEF4-FA2F-4DEC56F9F3E1}"/>
              </a:ext>
            </a:extLst>
          </p:cNvPr>
          <p:cNvSpPr>
            <a:spLocks noGrp="1"/>
          </p:cNvSpPr>
          <p:nvPr>
            <p:ph type="title"/>
          </p:nvPr>
        </p:nvSpPr>
        <p:spPr>
          <a:xfrm>
            <a:off x="2841097" y="800780"/>
            <a:ext cx="5363171" cy="810437"/>
          </a:xfrm>
        </p:spPr>
        <p:txBody>
          <a:bodyPr/>
          <a:lstStyle/>
          <a:p>
            <a:r>
              <a:rPr lang="en-US" dirty="0">
                <a:ea typeface="+mj-lt"/>
                <a:cs typeface="+mj-lt"/>
              </a:rPr>
              <a:t>1. </a:t>
            </a:r>
            <a:r>
              <a:rPr lang="en-US" dirty="0" err="1">
                <a:ea typeface="+mj-lt"/>
                <a:cs typeface="+mj-lt"/>
              </a:rPr>
              <a:t>Oefen</a:t>
            </a:r>
            <a:r>
              <a:rPr lang="en-US" dirty="0">
                <a:ea typeface="+mj-lt"/>
                <a:cs typeface="+mj-lt"/>
              </a:rPr>
              <a:t> </a:t>
            </a:r>
            <a:r>
              <a:rPr lang="en-US" dirty="0" err="1">
                <a:ea typeface="+mj-lt"/>
                <a:cs typeface="+mj-lt"/>
              </a:rPr>
              <a:t>ou</a:t>
            </a:r>
            <a:r>
              <a:rPr lang="en-US" dirty="0">
                <a:ea typeface="+mj-lt"/>
                <a:cs typeface="+mj-lt"/>
              </a:rPr>
              <a:t> </a:t>
            </a:r>
            <a:r>
              <a:rPr lang="en-US" dirty="0" err="1">
                <a:ea typeface="+mj-lt"/>
                <a:cs typeface="+mj-lt"/>
              </a:rPr>
              <a:t>vraestelle</a:t>
            </a:r>
            <a:endParaRPr lang="en-US" dirty="0"/>
          </a:p>
        </p:txBody>
      </p:sp>
      <p:sp>
        <p:nvSpPr>
          <p:cNvPr id="3" name="Content Placeholder 2">
            <a:extLst>
              <a:ext uri="{FF2B5EF4-FFF2-40B4-BE49-F238E27FC236}">
                <a16:creationId xmlns:a16="http://schemas.microsoft.com/office/drawing/2014/main" id="{42A1AC41-AB56-23D5-F5CA-B20B83AC2CA6}"/>
              </a:ext>
            </a:extLst>
          </p:cNvPr>
          <p:cNvSpPr>
            <a:spLocks noGrp="1"/>
          </p:cNvSpPr>
          <p:nvPr>
            <p:ph idx="1"/>
          </p:nvPr>
        </p:nvSpPr>
        <p:spPr>
          <a:xfrm>
            <a:off x="2755087" y="2109606"/>
            <a:ext cx="8915400" cy="4304446"/>
          </a:xfrm>
        </p:spPr>
        <p:txBody>
          <a:bodyPr vert="horz" lIns="91440" tIns="45720" rIns="91440" bIns="45720" rtlCol="0" anchor="t">
            <a:normAutofit fontScale="85000" lnSpcReduction="20000"/>
          </a:bodyPr>
          <a:lstStyle/>
          <a:p>
            <a:endParaRPr lang="en-US" dirty="0"/>
          </a:p>
          <a:p>
            <a:r>
              <a:rPr lang="nl-NL" sz="2400" dirty="0">
                <a:ea typeface="+mn-lt"/>
                <a:cs typeface="+mn-lt"/>
              </a:rPr>
              <a:t>Daar is regtig geen beter manier om eksamengereed te wees as om </a:t>
            </a:r>
            <a:r>
              <a:rPr lang="nl-NL" sz="2400" b="1" dirty="0">
                <a:ea typeface="+mn-lt"/>
                <a:cs typeface="+mn-lt"/>
              </a:rPr>
              <a:t>ou vraestelle uit te werk </a:t>
            </a:r>
            <a:r>
              <a:rPr lang="nl-NL" sz="2400" dirty="0">
                <a:ea typeface="+mn-lt"/>
                <a:cs typeface="+mn-lt"/>
              </a:rPr>
              <a:t>nie. Die meeste eksamenliggame bied ou vraestelle aanlyn aan. </a:t>
            </a:r>
          </a:p>
          <a:p>
            <a:r>
              <a:rPr lang="nl-NL" sz="2400" dirty="0">
                <a:ea typeface="+mn-lt"/>
                <a:cs typeface="+mn-lt"/>
              </a:rPr>
              <a:t>Hierdie proses gaan nie net oor die voorbereiding van 'n antwoord vir 'n spesifieke vraag nie, dit gaan ook daaroor om te verstaan </a:t>
            </a:r>
            <a:r>
              <a:rPr lang="nl-NL" sz="2400" b="1" dirty="0">
                <a:ea typeface="+mn-lt"/>
                <a:cs typeface="+mn-lt"/>
              </a:rPr>
              <a:t>hoe</a:t>
            </a:r>
            <a:r>
              <a:rPr lang="nl-NL" sz="2400" dirty="0">
                <a:ea typeface="+mn-lt"/>
                <a:cs typeface="+mn-lt"/>
              </a:rPr>
              <a:t> om 'n vraag in 'n eksamen </a:t>
            </a:r>
            <a:r>
              <a:rPr lang="nl-NL" sz="2400" b="1" dirty="0">
                <a:ea typeface="+mn-lt"/>
                <a:cs typeface="+mn-lt"/>
              </a:rPr>
              <a:t>te benader</a:t>
            </a:r>
            <a:r>
              <a:rPr lang="nl-NL" sz="2400" dirty="0">
                <a:ea typeface="+mn-lt"/>
                <a:cs typeface="+mn-lt"/>
              </a:rPr>
              <a:t>, hoe om jou antwoord te </a:t>
            </a:r>
            <a:r>
              <a:rPr lang="nl-NL" sz="2400" b="1" dirty="0">
                <a:ea typeface="+mn-lt"/>
                <a:cs typeface="+mn-lt"/>
              </a:rPr>
              <a:t>struktureer</a:t>
            </a:r>
            <a:r>
              <a:rPr lang="nl-NL" sz="2400" dirty="0">
                <a:ea typeface="+mn-lt"/>
                <a:cs typeface="+mn-lt"/>
              </a:rPr>
              <a:t>, die </a:t>
            </a:r>
            <a:r>
              <a:rPr lang="nl-NL" sz="2400" b="1" dirty="0">
                <a:ea typeface="+mn-lt"/>
                <a:cs typeface="+mn-lt"/>
              </a:rPr>
              <a:t>tydsberekening </a:t>
            </a:r>
            <a:r>
              <a:rPr lang="nl-NL" sz="2400" dirty="0">
                <a:ea typeface="+mn-lt"/>
                <a:cs typeface="+mn-lt"/>
              </a:rPr>
              <a:t>wat jy moet toepas en hoe </a:t>
            </a:r>
            <a:r>
              <a:rPr lang="nl-NL" sz="2400" b="1" dirty="0">
                <a:ea typeface="+mn-lt"/>
                <a:cs typeface="+mn-lt"/>
              </a:rPr>
              <a:t>puntetoekenning</a:t>
            </a:r>
            <a:r>
              <a:rPr lang="nl-NL" sz="2400" dirty="0">
                <a:ea typeface="+mn-lt"/>
                <a:cs typeface="+mn-lt"/>
              </a:rPr>
              <a:t> geskied.</a:t>
            </a:r>
          </a:p>
          <a:p>
            <a:r>
              <a:rPr lang="en-US" sz="2000" dirty="0" err="1">
                <a:ea typeface="+mn-lt"/>
                <a:cs typeface="+mn-lt"/>
              </a:rPr>
              <a:t>Onthou</a:t>
            </a:r>
            <a:r>
              <a:rPr lang="en-US" sz="2000" dirty="0">
                <a:ea typeface="+mn-lt"/>
                <a:cs typeface="+mn-lt"/>
              </a:rPr>
              <a:t> die </a:t>
            </a:r>
            <a:r>
              <a:rPr lang="en-US" sz="2000" b="1" dirty="0">
                <a:ea typeface="+mn-lt"/>
                <a:cs typeface="+mn-lt"/>
              </a:rPr>
              <a:t>YouTube-Pre-</a:t>
            </a:r>
            <a:r>
              <a:rPr lang="en-US" sz="2000" b="1" dirty="0" err="1">
                <a:ea typeface="+mn-lt"/>
                <a:cs typeface="+mn-lt"/>
              </a:rPr>
              <a:t>lesvideo</a:t>
            </a:r>
            <a:r>
              <a:rPr lang="en-US" sz="2000" dirty="0">
                <a:ea typeface="+mn-lt"/>
                <a:cs typeface="+mn-lt"/>
              </a:rPr>
              <a:t>?</a:t>
            </a:r>
            <a:br>
              <a:rPr lang="en-US" sz="2000" b="1" dirty="0">
                <a:ea typeface="+mn-lt"/>
                <a:cs typeface="+mn-lt"/>
              </a:rPr>
            </a:br>
            <a:r>
              <a:rPr lang="en-US" sz="2000" i="1" dirty="0">
                <a:effectLst/>
                <a:ea typeface="Calibri" panose="020F0502020204030204" pitchFamily="34" charset="0"/>
                <a:cs typeface="Times New Roman" panose="02020603050405020304" pitchFamily="18" charset="0"/>
              </a:rPr>
              <a:t>“</a:t>
            </a:r>
            <a:r>
              <a:rPr lang="nl-NL" sz="2000" i="1" dirty="0">
                <a:ea typeface="Calibri" panose="020F0502020204030204" pitchFamily="34" charset="0"/>
                <a:cs typeface="Times New Roman" panose="02020603050405020304" pitchFamily="18" charset="0"/>
              </a:rPr>
              <a:t>Wat doen topleerders anders?”  </a:t>
            </a:r>
            <a:r>
              <a:rPr lang="nl-NL" sz="2000" dirty="0">
                <a:ea typeface="Calibri" panose="020F0502020204030204" pitchFamily="34" charset="0"/>
                <a:cs typeface="Times New Roman" panose="02020603050405020304" pitchFamily="18" charset="0"/>
                <a:hlinkClick r:id="rId3"/>
              </a:rPr>
              <a:t>https://www.youtube.com/watch?v=Na8m4GPqA30</a:t>
            </a:r>
            <a:endParaRPr lang="nl-NL" sz="2000" dirty="0">
              <a:ea typeface="Calibri" panose="020F0502020204030204" pitchFamily="34" charset="0"/>
              <a:cs typeface="Times New Roman" panose="02020603050405020304" pitchFamily="18" charset="0"/>
            </a:endParaRPr>
          </a:p>
          <a:p>
            <a:r>
              <a:rPr lang="af-ZA" dirty="0"/>
              <a:t>Laai ou vraestelle af van: </a:t>
            </a:r>
            <a:r>
              <a:rPr lang="af-ZA" u="sng" dirty="0">
                <a:hlinkClick r:id="rId4"/>
              </a:rPr>
              <a:t>https://www.education.gov.za/Curriculum/NationalSeniorCertificate(NSS)Eksamens/NSCPastExaminationpapers.aspx</a:t>
            </a:r>
            <a:endParaRPr lang="en-ZA" dirty="0"/>
          </a:p>
        </p:txBody>
      </p:sp>
      <p:pic>
        <p:nvPicPr>
          <p:cNvPr id="4" name="Picture 3">
            <a:extLst>
              <a:ext uri="{FF2B5EF4-FFF2-40B4-BE49-F238E27FC236}">
                <a16:creationId xmlns:a16="http://schemas.microsoft.com/office/drawing/2014/main" id="{F7985D4D-43DC-BF51-42BE-4690A2B005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1785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Logo&#10;&#10;Description automatically generated">
            <a:extLst>
              <a:ext uri="{FF2B5EF4-FFF2-40B4-BE49-F238E27FC236}">
                <a16:creationId xmlns:a16="http://schemas.microsoft.com/office/drawing/2014/main" id="{C0E70F05-B5CA-28C2-0306-BABF1E9742E2}"/>
              </a:ext>
            </a:extLst>
          </p:cNvPr>
          <p:cNvPicPr>
            <a:picLocks noChangeAspect="1"/>
          </p:cNvPicPr>
          <p:nvPr/>
        </p:nvPicPr>
        <p:blipFill>
          <a:blip r:embed="rId6"/>
          <a:stretch>
            <a:fillRect/>
          </a:stretch>
        </p:blipFill>
        <p:spPr>
          <a:xfrm>
            <a:off x="8586482" y="609279"/>
            <a:ext cx="3395290" cy="1500327"/>
          </a:xfrm>
          <a:prstGeom prst="rect">
            <a:avLst/>
          </a:prstGeom>
        </p:spPr>
      </p:pic>
      <p:sp>
        <p:nvSpPr>
          <p:cNvPr id="6" name="Rectangle 5"/>
          <p:cNvSpPr/>
          <p:nvPr/>
        </p:nvSpPr>
        <p:spPr>
          <a:xfrm>
            <a:off x="8586482" y="1449238"/>
            <a:ext cx="3395290" cy="66036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600" b="1" dirty="0">
                <a:solidFill>
                  <a:schemeClr val="bg1"/>
                </a:solidFill>
              </a:rPr>
              <a:t>EKSAMENSKRYFVAARDIGHEDE</a:t>
            </a:r>
          </a:p>
        </p:txBody>
      </p:sp>
    </p:spTree>
    <p:extLst>
      <p:ext uri="{BB962C8B-B14F-4D97-AF65-F5344CB8AC3E}">
        <p14:creationId xmlns:p14="http://schemas.microsoft.com/office/powerpoint/2010/main" val="347137699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482</TotalTime>
  <Words>844</Words>
  <Application>Microsoft Office PowerPoint</Application>
  <PresentationFormat>Widescreen</PresentationFormat>
  <Paragraphs>78</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Century Gothic</vt:lpstr>
      <vt:lpstr>Wingdings 3</vt:lpstr>
      <vt:lpstr>Wisp</vt:lpstr>
      <vt:lpstr>Graad 12: Studievaardighede</vt:lpstr>
      <vt:lpstr>Dit is maklik om 'n wedloop te begin, maar die wenners is diegene wat goed eindig.   Kom ons kyk hoe jy matriek goed kan begin en voltooi.</vt:lpstr>
      <vt:lpstr>Voordat ons begin, kom ons dink na oor hoe jul elkeen voorberei het vir verlede jaar se eindeksamen. </vt:lpstr>
      <vt:lpstr>Studiestrategieë</vt:lpstr>
      <vt:lpstr>Leerstyle </vt:lpstr>
      <vt:lpstr>Tydsbestuur</vt:lpstr>
      <vt:lpstr>Watter van die volgende studemetodes gebruik jy?</vt:lpstr>
      <vt:lpstr>PowerPoint Presentation</vt:lpstr>
      <vt:lpstr>1. Oefen ou vraestelle</vt:lpstr>
      <vt:lpstr>2. Lees al die vrae noukeurig</vt:lpstr>
      <vt:lpstr>3. Bestuur jou tyd</vt:lpstr>
      <vt:lpstr>4. Struktureer jou antwoorde</vt:lpstr>
      <vt:lpstr>5. Gaan jou antwoorde deeglik na</vt:lpstr>
      <vt:lpstr>Nou is dit jou beurt! </vt:lpstr>
      <vt:lpstr>Ontwikkel ‘n studieplan </vt:lpstr>
      <vt:lpstr>Laastens, kom ons oefen ‘n paar vrae: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Carsten Gertz</cp:lastModifiedBy>
  <cp:revision>368</cp:revision>
  <dcterms:created xsi:type="dcterms:W3CDTF">2022-11-25T11:25:24Z</dcterms:created>
  <dcterms:modified xsi:type="dcterms:W3CDTF">2023-01-17T05:45:30Z</dcterms:modified>
</cp:coreProperties>
</file>