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7"/>
  </p:notesMasterIdLst>
  <p:sldIdLst>
    <p:sldId id="256" r:id="rId2"/>
    <p:sldId id="257" r:id="rId3"/>
    <p:sldId id="258" r:id="rId4"/>
    <p:sldId id="259" r:id="rId5"/>
    <p:sldId id="260" r:id="rId6"/>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10" roundtripDataSignature="AMtx7mjxa34xB5ty8/1TRuoME1T1JViwbg=="/>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46549"/>
  </p:normalViewPr>
  <p:slideViewPr>
    <p:cSldViewPr snapToGrid="0">
      <p:cViewPr varScale="1">
        <p:scale>
          <a:sx n="46" d="100"/>
          <a:sy n="46" d="100"/>
        </p:scale>
        <p:origin x="1349"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notesMaster" Target="notesMasters/notesMaster1.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5" Type="http://schemas.microsoft.com/office/2016/11/relationships/changesInfo" Target="changesInfos/changesInfo1.xml"/><Relationship Id="rId10" Type="http://customschemas.google.com/relationships/presentationmetadata" Target="metadata"/><Relationship Id="rId4" Type="http://schemas.openxmlformats.org/officeDocument/2006/relationships/slide" Target="slides/slide3.xml"/><Relationship Id="rId14"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eigh-Ann Pringle" userId="90c27759-dcb2-4cfd-84bf-93ebcdd77db7" providerId="ADAL" clId="{61E12D6E-B30A-B14E-A1EC-2504EE927169}"/>
    <pc:docChg chg="modSld">
      <pc:chgData name="Leigh-Ann Pringle" userId="90c27759-dcb2-4cfd-84bf-93ebcdd77db7" providerId="ADAL" clId="{61E12D6E-B30A-B14E-A1EC-2504EE927169}" dt="2023-03-20T18:02:27.504" v="4" actId="20577"/>
      <pc:docMkLst>
        <pc:docMk/>
      </pc:docMkLst>
      <pc:sldChg chg="modNotesTx">
        <pc:chgData name="Leigh-Ann Pringle" userId="90c27759-dcb2-4cfd-84bf-93ebcdd77db7" providerId="ADAL" clId="{61E12D6E-B30A-B14E-A1EC-2504EE927169}" dt="2023-03-20T17:59:16.953" v="2" actId="20577"/>
        <pc:sldMkLst>
          <pc:docMk/>
          <pc:sldMk cId="0" sldId="258"/>
        </pc:sldMkLst>
      </pc:sldChg>
      <pc:sldChg chg="modNotesTx">
        <pc:chgData name="Leigh-Ann Pringle" userId="90c27759-dcb2-4cfd-84bf-93ebcdd77db7" providerId="ADAL" clId="{61E12D6E-B30A-B14E-A1EC-2504EE927169}" dt="2023-03-20T18:02:27.504" v="4" actId="20577"/>
        <pc:sldMkLst>
          <pc:docMk/>
          <pc:sldMk cId="0" sldId="260"/>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6" name="Google Shape;86;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a:t>Slide 1: intro 5</a:t>
            </a:r>
            <a:endParaRPr dirty="0"/>
          </a:p>
          <a:p>
            <a:pPr marL="0" lvl="0" indent="0" algn="l" rtl="0">
              <a:spcBef>
                <a:spcPts val="0"/>
              </a:spcBef>
              <a:spcAft>
                <a:spcPts val="0"/>
              </a:spcAft>
              <a:buNone/>
            </a:pPr>
            <a:endParaRPr dirty="0"/>
          </a:p>
          <a:p>
            <a:pPr marL="0" lvl="0" indent="0" algn="l" rtl="0">
              <a:spcBef>
                <a:spcPts val="0"/>
              </a:spcBef>
              <a:spcAft>
                <a:spcPts val="0"/>
              </a:spcAft>
              <a:buNone/>
            </a:pPr>
            <a:r>
              <a:rPr lang="en-US" dirty="0"/>
              <a:t>I’m sure you are all very excited to share your experiences from your journalism interview over the last week. I’m going to give you 5min to quickly organize your groups and to hand in your file that will be watched shorty. Remember each group will only have 4min for their presentation.</a:t>
            </a:r>
            <a:endParaRPr dirty="0"/>
          </a:p>
          <a:p>
            <a:pPr marL="0" lvl="0" indent="0" algn="l" rtl="0">
              <a:spcBef>
                <a:spcPts val="0"/>
              </a:spcBef>
              <a:spcAft>
                <a:spcPts val="0"/>
              </a:spcAft>
              <a:buNone/>
            </a:pPr>
            <a:endParaRPr dirty="0"/>
          </a:p>
          <a:p>
            <a:pPr marL="0" lvl="0" indent="0" algn="l" rtl="0">
              <a:spcBef>
                <a:spcPts val="0"/>
              </a:spcBef>
              <a:spcAft>
                <a:spcPts val="0"/>
              </a:spcAft>
              <a:buNone/>
            </a:pPr>
            <a:r>
              <a:rPr lang="en-US" dirty="0"/>
              <a:t>(Note to teacher- Usually there is a bit of wasted time opening files for learners to share. This lesson has left room for those possibilities. Should you finish watching the clips earlier, learners can start their homework activity in class. However, ensure that there is 3min for the reflection activity at the end of the lesson.)</a:t>
            </a:r>
            <a:endParaRPr dirty="0"/>
          </a:p>
        </p:txBody>
      </p:sp>
      <p:sp>
        <p:nvSpPr>
          <p:cNvPr id="87" name="Google Shape;87;p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
        <p:cNvGrpSpPr/>
        <p:nvPr/>
      </p:nvGrpSpPr>
      <p:grpSpPr>
        <a:xfrm>
          <a:off x="0" y="0"/>
          <a:ext cx="0" cy="0"/>
          <a:chOff x="0" y="0"/>
          <a:chExt cx="0" cy="0"/>
        </a:xfrm>
      </p:grpSpPr>
      <p:sp>
        <p:nvSpPr>
          <p:cNvPr id="90" name="Google Shape;90;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1" name="Google Shape;91;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Slide 2: 23min approximately</a:t>
            </a:r>
            <a:endParaRPr/>
          </a:p>
          <a:p>
            <a:pPr marL="0" lvl="0" indent="0" algn="l" rtl="0">
              <a:spcBef>
                <a:spcPts val="0"/>
              </a:spcBef>
              <a:spcAft>
                <a:spcPts val="0"/>
              </a:spcAft>
              <a:buNone/>
            </a:pPr>
            <a:endParaRPr/>
          </a:p>
          <a:p>
            <a:pPr marL="0" lvl="0" indent="0" algn="l" rtl="0">
              <a:spcBef>
                <a:spcPts val="0"/>
              </a:spcBef>
              <a:spcAft>
                <a:spcPts val="0"/>
              </a:spcAft>
              <a:buNone/>
            </a:pPr>
            <a:r>
              <a:rPr lang="en-US"/>
              <a:t>It’s time for the news. We will now start watching the clips/ presentations from each group. After each presentation, I’m going to encourage the class to ask questions.</a:t>
            </a:r>
            <a:endParaRPr/>
          </a:p>
        </p:txBody>
      </p:sp>
      <p:sp>
        <p:nvSpPr>
          <p:cNvPr id="92" name="Google Shape;92;p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
        <p:cNvGrpSpPr/>
        <p:nvPr/>
      </p:nvGrpSpPr>
      <p:grpSpPr>
        <a:xfrm>
          <a:off x="0" y="0"/>
          <a:ext cx="0" cy="0"/>
          <a:chOff x="0" y="0"/>
          <a:chExt cx="0" cy="0"/>
        </a:xfrm>
      </p:grpSpPr>
      <p:sp>
        <p:nvSpPr>
          <p:cNvPr id="98" name="Google Shape;98;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9" name="Google Shape;99;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a:t>Slide 3: 5min</a:t>
            </a:r>
            <a:endParaRPr dirty="0"/>
          </a:p>
          <a:p>
            <a:pPr marL="0" lvl="0" indent="0" algn="l" rtl="0">
              <a:spcBef>
                <a:spcPts val="0"/>
              </a:spcBef>
              <a:spcAft>
                <a:spcPts val="0"/>
              </a:spcAft>
              <a:buNone/>
            </a:pPr>
            <a:endParaRPr dirty="0"/>
          </a:p>
          <a:p>
            <a:pPr marL="342900" lvl="0" indent="-342900">
              <a:buFont typeface="Symbol" pitchFamily="2" charset="2"/>
              <a:buChar char=""/>
            </a:pPr>
            <a:r>
              <a:rPr lang="en-US" sz="1800" dirty="0">
                <a:solidFill>
                  <a:srgbClr val="595959"/>
                </a:solidFill>
                <a:effectLst/>
                <a:latin typeface="Arial" panose="020B0604020202020204" pitchFamily="34" charset="0"/>
                <a:ea typeface="Arial" panose="020B0604020202020204" pitchFamily="34" charset="0"/>
              </a:rPr>
              <a:t>Thank you grade 11’s for such interesting research. Many of you made an effort in your presentations and this effort is greatly appreciated.</a:t>
            </a:r>
            <a:endParaRPr lang="en-ZA" sz="1800" dirty="0">
              <a:effectLst/>
              <a:latin typeface="Times New Roman" panose="02020603050405020304" pitchFamily="18" charset="0"/>
              <a:ea typeface="Times New Roman" panose="02020603050405020304" pitchFamily="18" charset="0"/>
            </a:endParaRPr>
          </a:p>
          <a:p>
            <a:pPr marL="457200"/>
            <a:r>
              <a:rPr lang="en-US" sz="1800" dirty="0">
                <a:solidFill>
                  <a:srgbClr val="595959"/>
                </a:solidFill>
                <a:effectLst/>
                <a:latin typeface="Arial" panose="020B0604020202020204" pitchFamily="34" charset="0"/>
                <a:ea typeface="Arial" panose="020B0604020202020204" pitchFamily="34" charset="0"/>
              </a:rPr>
              <a:t> </a:t>
            </a:r>
            <a:endParaRPr lang="en-ZA" sz="1800" dirty="0">
              <a:effectLst/>
              <a:latin typeface="Times New Roman" panose="02020603050405020304" pitchFamily="18" charset="0"/>
              <a:ea typeface="Times New Roman" panose="02020603050405020304" pitchFamily="18" charset="0"/>
            </a:endParaRPr>
          </a:p>
          <a:p>
            <a:pPr marL="457200"/>
            <a:r>
              <a:rPr lang="en-US" sz="1800" dirty="0">
                <a:solidFill>
                  <a:srgbClr val="595959"/>
                </a:solidFill>
                <a:effectLst/>
                <a:latin typeface="Arial" panose="020B0604020202020204" pitchFamily="34" charset="0"/>
                <a:ea typeface="Arial" panose="020B0604020202020204" pitchFamily="34" charset="0"/>
              </a:rPr>
              <a:t>Let’s just briefly recap on community services that address these contemporary environmental issues. Some of you highlighted:</a:t>
            </a:r>
            <a:endParaRPr lang="en-ZA" sz="1800" dirty="0">
              <a:effectLst/>
              <a:latin typeface="Times New Roman" panose="02020603050405020304" pitchFamily="18" charset="0"/>
              <a:ea typeface="Times New Roman" panose="02020603050405020304" pitchFamily="18" charset="0"/>
            </a:endParaRPr>
          </a:p>
          <a:p>
            <a:pPr marL="342900" lvl="0" indent="-342900">
              <a:buFont typeface="Wingdings" pitchFamily="2" charset="2"/>
              <a:buChar char=""/>
            </a:pPr>
            <a:r>
              <a:rPr lang="en-US" sz="1800" dirty="0">
                <a:solidFill>
                  <a:srgbClr val="595959"/>
                </a:solidFill>
                <a:effectLst/>
                <a:latin typeface="Arial" panose="020B0604020202020204" pitchFamily="34" charset="0"/>
                <a:ea typeface="Arial" panose="020B0604020202020204" pitchFamily="34" charset="0"/>
              </a:rPr>
              <a:t>Pollution by dumping plastic and </a:t>
            </a:r>
            <a:r>
              <a:rPr lang="en-US" sz="1800" dirty="0" err="1">
                <a:solidFill>
                  <a:srgbClr val="595959"/>
                </a:solidFill>
                <a:effectLst/>
                <a:latin typeface="Arial" panose="020B0604020202020204" pitchFamily="34" charset="0"/>
                <a:ea typeface="Arial" panose="020B0604020202020204" pitchFamily="34" charset="0"/>
              </a:rPr>
              <a:t>organisations</a:t>
            </a:r>
            <a:r>
              <a:rPr lang="en-US" sz="1800" dirty="0">
                <a:solidFill>
                  <a:srgbClr val="595959"/>
                </a:solidFill>
                <a:effectLst/>
                <a:latin typeface="Arial" panose="020B0604020202020204" pitchFamily="34" charset="0"/>
                <a:ea typeface="Arial" panose="020B0604020202020204" pitchFamily="34" charset="0"/>
              </a:rPr>
              <a:t> that have gotten involved in educating the public on how to recycle. In some cases, the municipalities have arranged that recycling is collected from local communities.</a:t>
            </a:r>
            <a:endParaRPr lang="en-ZA" sz="1800" dirty="0">
              <a:effectLst/>
              <a:latin typeface="Times New Roman" panose="02020603050405020304" pitchFamily="18" charset="0"/>
              <a:ea typeface="Times New Roman" panose="02020603050405020304" pitchFamily="18" charset="0"/>
            </a:endParaRPr>
          </a:p>
          <a:p>
            <a:pPr marL="342900" lvl="0" indent="-342900">
              <a:buFont typeface="Wingdings" pitchFamily="2" charset="2"/>
              <a:buChar char=""/>
            </a:pPr>
            <a:r>
              <a:rPr lang="en-US" sz="1800" dirty="0">
                <a:solidFill>
                  <a:srgbClr val="595959"/>
                </a:solidFill>
                <a:effectLst/>
                <a:latin typeface="Arial" panose="020B0604020202020204" pitchFamily="34" charset="0"/>
                <a:ea typeface="Arial" panose="020B0604020202020204" pitchFamily="34" charset="0"/>
              </a:rPr>
              <a:t>Remember there are also communities like those who live in extreme poverty, that have limited resources of land as many people live in a small space. Many of these communities are the first to be severely impacted by rain or fire.</a:t>
            </a:r>
            <a:endParaRPr lang="en-ZA" sz="1800" dirty="0">
              <a:effectLst/>
              <a:latin typeface="Times New Roman" panose="02020603050405020304" pitchFamily="18" charset="0"/>
              <a:ea typeface="Times New Roman" panose="02020603050405020304" pitchFamily="18" charset="0"/>
            </a:endParaRPr>
          </a:p>
          <a:p>
            <a:pPr marL="457200"/>
            <a:r>
              <a:rPr lang="en-ZA" sz="1800" dirty="0">
                <a:solidFill>
                  <a:srgbClr val="595959"/>
                </a:solidFill>
                <a:effectLst/>
                <a:latin typeface="Arial" panose="020B0604020202020204" pitchFamily="34" charset="0"/>
                <a:ea typeface="Arial" panose="020B0604020202020204" pitchFamily="34" charset="0"/>
              </a:rPr>
              <a:t> </a:t>
            </a:r>
            <a:br>
              <a:rPr lang="en-ZA" sz="1800" dirty="0">
                <a:solidFill>
                  <a:srgbClr val="595959"/>
                </a:solidFill>
                <a:effectLst/>
                <a:latin typeface="Arial" panose="020B0604020202020204" pitchFamily="34" charset="0"/>
                <a:ea typeface="Arial" panose="020B0604020202020204" pitchFamily="34" charset="0"/>
              </a:rPr>
            </a:br>
            <a:endParaRPr lang="en-ZA" sz="1800" dirty="0">
              <a:effectLst/>
              <a:latin typeface="Times New Roman" panose="02020603050405020304" pitchFamily="18" charset="0"/>
              <a:ea typeface="Times New Roman" panose="02020603050405020304" pitchFamily="18" charset="0"/>
            </a:endParaRPr>
          </a:p>
          <a:p>
            <a:pPr marL="342900" lvl="0" indent="-342900">
              <a:buFont typeface="Symbol" pitchFamily="2" charset="2"/>
              <a:buChar char=""/>
            </a:pPr>
            <a:r>
              <a:rPr lang="en-US" sz="1800" dirty="0">
                <a:solidFill>
                  <a:srgbClr val="595959"/>
                </a:solidFill>
                <a:effectLst/>
                <a:latin typeface="Arial" panose="020B0604020202020204" pitchFamily="34" charset="0"/>
                <a:ea typeface="Arial" panose="020B0604020202020204" pitchFamily="34" charset="0"/>
              </a:rPr>
              <a:t>Here are a few other examples of how you could make a difference and </a:t>
            </a:r>
            <a:r>
              <a:rPr lang="en-US" sz="1800" dirty="0">
                <a:solidFill>
                  <a:srgbClr val="595959"/>
                </a:solidFill>
                <a:effectLst/>
                <a:highlight>
                  <a:srgbClr val="FFFF00"/>
                </a:highlight>
                <a:latin typeface="Arial" panose="020B0604020202020204" pitchFamily="34" charset="0"/>
                <a:ea typeface="Arial" panose="020B0604020202020204" pitchFamily="34" charset="0"/>
              </a:rPr>
              <a:t>ways to participate in a community service that address a contemporary environmental issue.</a:t>
            </a:r>
            <a:br>
              <a:rPr lang="en-US" sz="1800" dirty="0">
                <a:solidFill>
                  <a:srgbClr val="595959"/>
                </a:solidFill>
                <a:effectLst/>
                <a:highlight>
                  <a:srgbClr val="FFFF00"/>
                </a:highlight>
                <a:latin typeface="Arial" panose="020B0604020202020204" pitchFamily="34" charset="0"/>
                <a:ea typeface="Arial" panose="020B0604020202020204" pitchFamily="34" charset="0"/>
              </a:rPr>
            </a:br>
            <a:endParaRPr lang="en-US" sz="1800" dirty="0">
              <a:solidFill>
                <a:srgbClr val="595959"/>
              </a:solidFill>
              <a:effectLst/>
              <a:highlight>
                <a:srgbClr val="FFFF00"/>
              </a:highlight>
              <a:latin typeface="Arial" panose="020B0604020202020204" pitchFamily="34" charset="0"/>
              <a:ea typeface="Arial" panose="020B0604020202020204" pitchFamily="34" charset="0"/>
            </a:endParaRPr>
          </a:p>
          <a:p>
            <a:pPr marL="342900" marR="0" lvl="0" indent="-342900" algn="l" defTabSz="914400" rtl="0" eaLnBrk="1" fontAlgn="auto" latinLnBrk="0" hangingPunct="1">
              <a:lnSpc>
                <a:spcPct val="100000"/>
              </a:lnSpc>
              <a:spcBef>
                <a:spcPts val="0"/>
              </a:spcBef>
              <a:spcAft>
                <a:spcPts val="0"/>
              </a:spcAft>
              <a:buClr>
                <a:srgbClr val="000000"/>
              </a:buClr>
              <a:buSzPts val="1400"/>
              <a:buFont typeface="Wingdings" pitchFamily="2" charset="2"/>
              <a:buChar char=""/>
              <a:tabLst/>
              <a:defRPr/>
            </a:pPr>
            <a:r>
              <a:rPr lang="en-US" sz="1800" dirty="0">
                <a:solidFill>
                  <a:srgbClr val="595959"/>
                </a:solidFill>
                <a:effectLst/>
                <a:latin typeface="Arial" panose="020B0604020202020204" pitchFamily="34" charset="0"/>
                <a:ea typeface="Arial" panose="020B0604020202020204" pitchFamily="34" charset="0"/>
              </a:rPr>
              <a:t>Start a campaign.</a:t>
            </a:r>
          </a:p>
          <a:p>
            <a:pPr marL="342900" lvl="0" indent="-342900">
              <a:buFont typeface="Wingdings" pitchFamily="2" charset="2"/>
              <a:buChar char=""/>
            </a:pPr>
            <a:r>
              <a:rPr lang="en-US" sz="1800" dirty="0">
                <a:solidFill>
                  <a:srgbClr val="595959"/>
                </a:solidFill>
                <a:effectLst/>
                <a:latin typeface="Arial" panose="020B0604020202020204" pitchFamily="34" charset="0"/>
                <a:ea typeface="Arial" panose="020B0604020202020204" pitchFamily="34" charset="0"/>
              </a:rPr>
              <a:t>Volunteer at an organization, NPO or NGO</a:t>
            </a:r>
            <a:endParaRPr lang="en-ZA" sz="1800" dirty="0">
              <a:effectLst/>
              <a:latin typeface="Times New Roman" panose="02020603050405020304" pitchFamily="18" charset="0"/>
              <a:ea typeface="Times New Roman" panose="02020603050405020304" pitchFamily="18" charset="0"/>
            </a:endParaRPr>
          </a:p>
          <a:p>
            <a:pPr marL="342900" lvl="0" indent="-342900">
              <a:buFont typeface="Wingdings" pitchFamily="2" charset="2"/>
              <a:buChar char=""/>
            </a:pPr>
            <a:r>
              <a:rPr lang="en-US" sz="1800" dirty="0">
                <a:solidFill>
                  <a:srgbClr val="595959"/>
                </a:solidFill>
                <a:effectLst/>
                <a:latin typeface="Arial" panose="020B0604020202020204" pitchFamily="34" charset="0"/>
                <a:ea typeface="Arial" panose="020B0604020202020204" pitchFamily="34" charset="0"/>
              </a:rPr>
              <a:t>Start a recycling program at your school.</a:t>
            </a:r>
            <a:endParaRPr lang="en-ZA" sz="1800" dirty="0">
              <a:effectLst/>
              <a:latin typeface="Times New Roman" panose="02020603050405020304" pitchFamily="18" charset="0"/>
              <a:ea typeface="Times New Roman" panose="02020603050405020304" pitchFamily="18" charset="0"/>
            </a:endParaRPr>
          </a:p>
          <a:p>
            <a:pPr marL="342900" lvl="0" indent="-342900">
              <a:buFont typeface="Wingdings" pitchFamily="2" charset="2"/>
              <a:buChar char=""/>
            </a:pPr>
            <a:r>
              <a:rPr lang="en-US" sz="1800" dirty="0">
                <a:solidFill>
                  <a:srgbClr val="595959"/>
                </a:solidFill>
                <a:effectLst/>
                <a:latin typeface="Arial" panose="020B0604020202020204" pitchFamily="34" charset="0"/>
                <a:ea typeface="Arial" panose="020B0604020202020204" pitchFamily="34" charset="0"/>
              </a:rPr>
              <a:t>Educate your community on how to save water by making posters.</a:t>
            </a:r>
            <a:endParaRPr lang="en-ZA" sz="1800" dirty="0">
              <a:effectLst/>
              <a:latin typeface="Times New Roman" panose="02020603050405020304" pitchFamily="18" charset="0"/>
              <a:ea typeface="Times New Roman" panose="02020603050405020304" pitchFamily="18" charset="0"/>
            </a:endParaRPr>
          </a:p>
          <a:p>
            <a:pPr marL="342900" lvl="0" indent="-342900">
              <a:buFont typeface="Wingdings" pitchFamily="2" charset="2"/>
              <a:buChar char=""/>
            </a:pPr>
            <a:r>
              <a:rPr lang="en-US" sz="1800" dirty="0">
                <a:solidFill>
                  <a:srgbClr val="595959"/>
                </a:solidFill>
                <a:effectLst/>
                <a:latin typeface="Arial" panose="020B0604020202020204" pitchFamily="34" charset="0"/>
                <a:ea typeface="Arial" panose="020B0604020202020204" pitchFamily="34" charset="0"/>
              </a:rPr>
              <a:t>Get involved in a beach cleanup advertised on social media.</a:t>
            </a:r>
            <a:endParaRPr lang="en-ZA" sz="1800" dirty="0">
              <a:effectLst/>
              <a:latin typeface="Times New Roman" panose="02020603050405020304" pitchFamily="18" charset="0"/>
              <a:ea typeface="Times New Roman" panose="02020603050405020304" pitchFamily="18" charset="0"/>
            </a:endParaRPr>
          </a:p>
          <a:p>
            <a:pPr marL="342900" lvl="0" indent="-342900">
              <a:buFont typeface="Wingdings" pitchFamily="2" charset="2"/>
              <a:buChar char=""/>
            </a:pPr>
            <a:r>
              <a:rPr lang="en-US" sz="1800" dirty="0">
                <a:solidFill>
                  <a:srgbClr val="595959"/>
                </a:solidFill>
                <a:effectLst/>
                <a:latin typeface="Arial" panose="020B0604020202020204" pitchFamily="34" charset="0"/>
                <a:ea typeface="Arial" panose="020B0604020202020204" pitchFamily="34" charset="0"/>
              </a:rPr>
              <a:t>Create awareness about inhumane farming methods and the dangers of certain foods</a:t>
            </a:r>
            <a:endParaRPr lang="en-ZA" sz="1800" dirty="0">
              <a:effectLst/>
              <a:latin typeface="Times New Roman" panose="02020603050405020304" pitchFamily="18" charset="0"/>
              <a:ea typeface="Times New Roman" panose="02020603050405020304" pitchFamily="18" charset="0"/>
            </a:endParaRPr>
          </a:p>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ZA" sz="1800" dirty="0">
                <a:solidFill>
                  <a:srgbClr val="595959"/>
                </a:solidFill>
                <a:effectLst/>
                <a:latin typeface="Arial" panose="020B0604020202020204" pitchFamily="34" charset="0"/>
                <a:ea typeface="Arial" panose="020B0604020202020204" pitchFamily="34" charset="0"/>
              </a:rPr>
              <a:t> </a:t>
            </a:r>
            <a:r>
              <a:rPr lang="en-US" sz="1800" dirty="0">
                <a:solidFill>
                  <a:srgbClr val="595959"/>
                </a:solidFill>
                <a:effectLst/>
                <a:highlight>
                  <a:srgbClr val="FFFF00"/>
                </a:highlight>
                <a:latin typeface="Arial" panose="020B0604020202020204" pitchFamily="34" charset="0"/>
                <a:ea typeface="Arial" panose="020B0604020202020204" pitchFamily="34" charset="0"/>
              </a:rPr>
              <a:t>You can now add possible community services that you can take part in (keeping your recent research and presentation in mind) </a:t>
            </a:r>
            <a:r>
              <a:rPr lang="en-US" sz="1800" dirty="0">
                <a:solidFill>
                  <a:srgbClr val="595959"/>
                </a:solidFill>
                <a:effectLst/>
                <a:latin typeface="Arial" panose="020B0604020202020204" pitchFamily="34" charset="0"/>
                <a:ea typeface="Arial" panose="020B0604020202020204" pitchFamily="34" charset="0"/>
              </a:rPr>
              <a:t>– will create an opportunity for that at the end of </a:t>
            </a:r>
            <a:r>
              <a:rPr lang="en-US" sz="1800" b="1" i="1" dirty="0">
                <a:solidFill>
                  <a:srgbClr val="595959"/>
                </a:solidFill>
                <a:effectLst/>
                <a:latin typeface="Arial" panose="020B0604020202020204" pitchFamily="34" charset="0"/>
                <a:ea typeface="Arial" panose="020B0604020202020204" pitchFamily="34" charset="0"/>
              </a:rPr>
              <a:t>Activity 2 </a:t>
            </a:r>
            <a:r>
              <a:rPr lang="en-US" sz="1800" b="1" i="1" u="sng" dirty="0">
                <a:solidFill>
                  <a:srgbClr val="595959"/>
                </a:solidFill>
                <a:effectLst/>
                <a:latin typeface="Arial" panose="020B0604020202020204" pitchFamily="34" charset="0"/>
                <a:ea typeface="Arial" panose="020B0604020202020204" pitchFamily="34" charset="0"/>
              </a:rPr>
              <a:t>(Lesson 4 – Worksheet).</a:t>
            </a:r>
            <a:endParaRPr lang="en-ZA" sz="1800" dirty="0">
              <a:effectLst/>
              <a:latin typeface="Times New Roman" panose="02020603050405020304" pitchFamily="18" charset="0"/>
              <a:ea typeface="Times New Roman" panose="02020603050405020304" pitchFamily="18" charset="0"/>
            </a:endParaRPr>
          </a:p>
          <a:p>
            <a:endParaRPr lang="en-ZA" sz="1800" dirty="0">
              <a:effectLst/>
              <a:latin typeface="Times New Roman" panose="02020603050405020304" pitchFamily="18" charset="0"/>
              <a:ea typeface="Times New Roman" panose="02020603050405020304" pitchFamily="18" charset="0"/>
            </a:endParaRPr>
          </a:p>
          <a:p>
            <a:pPr marL="457200"/>
            <a:r>
              <a:rPr lang="en-ZA" sz="1800" dirty="0">
                <a:solidFill>
                  <a:srgbClr val="595959"/>
                </a:solidFill>
                <a:effectLst/>
                <a:latin typeface="Arial" panose="020B0604020202020204" pitchFamily="34" charset="0"/>
                <a:ea typeface="Arial" panose="020B0604020202020204" pitchFamily="34" charset="0"/>
              </a:rPr>
              <a:t> </a:t>
            </a:r>
            <a:endParaRPr lang="en-ZA" sz="1800" dirty="0">
              <a:effectLst/>
              <a:latin typeface="Times New Roman" panose="02020603050405020304" pitchFamily="18" charset="0"/>
              <a:ea typeface="Times New Roman" panose="02020603050405020304" pitchFamily="18" charset="0"/>
            </a:endParaRPr>
          </a:p>
          <a:p>
            <a:pPr marL="0" lvl="0" indent="0" algn="l" rtl="0">
              <a:spcBef>
                <a:spcPts val="0"/>
              </a:spcBef>
              <a:spcAft>
                <a:spcPts val="0"/>
              </a:spcAft>
              <a:buNone/>
            </a:pPr>
            <a:endParaRPr dirty="0"/>
          </a:p>
        </p:txBody>
      </p:sp>
      <p:sp>
        <p:nvSpPr>
          <p:cNvPr id="100" name="Google Shape;100;p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
        <p:cNvGrpSpPr/>
        <p:nvPr/>
      </p:nvGrpSpPr>
      <p:grpSpPr>
        <a:xfrm>
          <a:off x="0" y="0"/>
          <a:ext cx="0" cy="0"/>
          <a:chOff x="0" y="0"/>
          <a:chExt cx="0" cy="0"/>
        </a:xfrm>
      </p:grpSpPr>
      <p:sp>
        <p:nvSpPr>
          <p:cNvPr id="111" name="Google Shape;111;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2" name="Google Shape;112;p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a:t>Slide 4: intro homework activity (3min at least)</a:t>
            </a:r>
            <a:endParaRPr dirty="0"/>
          </a:p>
          <a:p>
            <a:pPr marL="0" lvl="0" indent="0" algn="l" rtl="0">
              <a:spcBef>
                <a:spcPts val="0"/>
              </a:spcBef>
              <a:spcAft>
                <a:spcPts val="0"/>
              </a:spcAft>
              <a:buNone/>
            </a:pPr>
            <a:endParaRPr dirty="0"/>
          </a:p>
          <a:p>
            <a:pPr marL="0" lvl="0" indent="0">
              <a:buFont typeface="Symbol" panose="05050102010706020507" pitchFamily="18" charset="2"/>
              <a:buNone/>
            </a:pPr>
            <a:r>
              <a:rPr lang="en-US" sz="1800" dirty="0">
                <a:solidFill>
                  <a:srgbClr val="595959"/>
                </a:solidFill>
                <a:effectLst/>
                <a:latin typeface="Arial" panose="020B0604020202020204" pitchFamily="34" charset="0"/>
                <a:ea typeface="Times New Roman" panose="02020603050405020304" pitchFamily="18" charset="0"/>
              </a:rPr>
              <a:t>You will have opportunity now to start </a:t>
            </a:r>
            <a:r>
              <a:rPr lang="en-US" sz="1800" b="1" i="1" dirty="0">
                <a:solidFill>
                  <a:srgbClr val="595959"/>
                </a:solidFill>
                <a:effectLst/>
                <a:highlight>
                  <a:srgbClr val="FFFF00"/>
                </a:highlight>
                <a:latin typeface="Arial" panose="020B0604020202020204" pitchFamily="34" charset="0"/>
                <a:ea typeface="Times New Roman" panose="02020603050405020304" pitchFamily="18" charset="0"/>
              </a:rPr>
              <a:t>Activity 1</a:t>
            </a:r>
            <a:r>
              <a:rPr lang="en-US" sz="1800" dirty="0">
                <a:solidFill>
                  <a:srgbClr val="595959"/>
                </a:solidFill>
                <a:effectLst/>
                <a:highlight>
                  <a:srgbClr val="FFFF00"/>
                </a:highlight>
                <a:latin typeface="Arial" panose="020B0604020202020204" pitchFamily="34" charset="0"/>
                <a:ea typeface="Times New Roman" panose="02020603050405020304" pitchFamily="18" charset="0"/>
              </a:rPr>
              <a:t> (</a:t>
            </a:r>
            <a:r>
              <a:rPr lang="en-US" sz="1800" b="1" i="1" u="sng" dirty="0">
                <a:solidFill>
                  <a:srgbClr val="595959"/>
                </a:solidFill>
                <a:effectLst/>
                <a:highlight>
                  <a:srgbClr val="FFFF00"/>
                </a:highlight>
                <a:latin typeface="Arial" panose="020B0604020202020204" pitchFamily="34" charset="0"/>
                <a:ea typeface="Times New Roman" panose="02020603050405020304" pitchFamily="18" charset="0"/>
              </a:rPr>
              <a:t>Lesson 4 – Worksheet</a:t>
            </a:r>
            <a:r>
              <a:rPr lang="en-US" sz="1800" dirty="0">
                <a:solidFill>
                  <a:srgbClr val="595959"/>
                </a:solidFill>
                <a:effectLst/>
                <a:highlight>
                  <a:srgbClr val="FFFF00"/>
                </a:highlight>
                <a:latin typeface="Arial" panose="020B0604020202020204" pitchFamily="34" charset="0"/>
                <a:ea typeface="Times New Roman" panose="02020603050405020304" pitchFamily="18" charset="0"/>
              </a:rPr>
              <a:t>)</a:t>
            </a:r>
            <a:r>
              <a:rPr lang="en-US" sz="1800" dirty="0">
                <a:solidFill>
                  <a:srgbClr val="595959"/>
                </a:solidFill>
                <a:effectLst/>
                <a:latin typeface="Arial" panose="020B0604020202020204" pitchFamily="34" charset="0"/>
                <a:ea typeface="Times New Roman" panose="02020603050405020304" pitchFamily="18" charset="0"/>
              </a:rPr>
              <a:t> in class. These questions will show you how this section can be tested in a test or exam.</a:t>
            </a:r>
            <a:endParaRPr lang="en-ZA" sz="1800" b="0" dirty="0">
              <a:solidFill>
                <a:schemeClr val="dk1"/>
              </a:solidFill>
              <a:effectLst/>
              <a:latin typeface="Times New Roman" panose="02020603050405020304" pitchFamily="18" charset="0"/>
              <a:ea typeface="Times New Roman" panose="02020603050405020304" pitchFamily="18" charset="0"/>
            </a:endParaRPr>
          </a:p>
          <a:p>
            <a:pPr marL="0" lvl="0" indent="0">
              <a:buFont typeface="Symbol" panose="05050102010706020507" pitchFamily="18" charset="2"/>
              <a:buNone/>
            </a:pPr>
            <a:r>
              <a:rPr lang="en-ZA" sz="1800" b="1" dirty="0">
                <a:solidFill>
                  <a:srgbClr val="595959"/>
                </a:solidFill>
                <a:effectLst/>
                <a:highlight>
                  <a:srgbClr val="FFFFFF"/>
                </a:highlight>
                <a:latin typeface="Arial" panose="020B0604020202020204" pitchFamily="34" charset="0"/>
                <a:ea typeface="Arial" panose="020B0604020202020204" pitchFamily="34" charset="0"/>
              </a:rPr>
              <a:t> </a:t>
            </a:r>
            <a:endParaRPr lang="en-ZA" sz="1800" b="1" dirty="0">
              <a:solidFill>
                <a:schemeClr val="dk1"/>
              </a:solidFill>
              <a:effectLst/>
              <a:highlight>
                <a:srgbClr val="FFFFFF"/>
              </a:highlight>
              <a:latin typeface="Times New Roman" panose="02020603050405020304" pitchFamily="18" charset="0"/>
              <a:ea typeface="Arial" panose="020B0604020202020204" pitchFamily="34" charset="0"/>
            </a:endParaRPr>
          </a:p>
          <a:p>
            <a:pPr marL="0" lvl="0" indent="0">
              <a:buFont typeface="Symbol" panose="05050102010706020507" pitchFamily="18" charset="2"/>
              <a:buNone/>
            </a:pPr>
            <a:r>
              <a:rPr lang="en-ZA" sz="1800" dirty="0">
                <a:solidFill>
                  <a:srgbClr val="595959"/>
                </a:solidFill>
                <a:effectLst/>
                <a:highlight>
                  <a:srgbClr val="FFFF00"/>
                </a:highlight>
                <a:latin typeface="Arial" panose="020B0604020202020204" pitchFamily="34" charset="0"/>
                <a:ea typeface="Arial" panose="020B0604020202020204" pitchFamily="34" charset="0"/>
              </a:rPr>
              <a:t>Hand out the</a:t>
            </a:r>
            <a:r>
              <a:rPr lang="en-ZA" sz="1800" b="1" dirty="0">
                <a:solidFill>
                  <a:srgbClr val="595959"/>
                </a:solidFill>
                <a:effectLst/>
                <a:highlight>
                  <a:srgbClr val="FFFF00"/>
                </a:highlight>
                <a:latin typeface="Arial" panose="020B0604020202020204" pitchFamily="34" charset="0"/>
                <a:ea typeface="Arial" panose="020B0604020202020204" pitchFamily="34" charset="0"/>
              </a:rPr>
              <a:t> </a:t>
            </a:r>
            <a:r>
              <a:rPr lang="en-ZA" sz="1800" b="1" i="1" u="sng" dirty="0">
                <a:solidFill>
                  <a:srgbClr val="595959"/>
                </a:solidFill>
                <a:effectLst/>
                <a:highlight>
                  <a:srgbClr val="FFFF00"/>
                </a:highlight>
                <a:latin typeface="Arial" panose="020B0604020202020204" pitchFamily="34" charset="0"/>
                <a:ea typeface="Arial" panose="020B0604020202020204" pitchFamily="34" charset="0"/>
              </a:rPr>
              <a:t>Content Summary</a:t>
            </a:r>
            <a:endParaRPr lang="en-ZA" sz="1800" dirty="0">
              <a:effectLst/>
              <a:latin typeface="Times New Roman" panose="02020603050405020304" pitchFamily="18" charset="0"/>
              <a:ea typeface="Times New Roman" panose="02020603050405020304" pitchFamily="18" charset="0"/>
            </a:endParaRPr>
          </a:p>
        </p:txBody>
      </p:sp>
      <p:sp>
        <p:nvSpPr>
          <p:cNvPr id="113" name="Google Shape;113;p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
        <p:cNvGrpSpPr/>
        <p:nvPr/>
      </p:nvGrpSpPr>
      <p:grpSpPr>
        <a:xfrm>
          <a:off x="0" y="0"/>
          <a:ext cx="0" cy="0"/>
          <a:chOff x="0" y="0"/>
          <a:chExt cx="0" cy="0"/>
        </a:xfrm>
      </p:grpSpPr>
      <p:sp>
        <p:nvSpPr>
          <p:cNvPr id="119" name="Google Shape;119;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0" name="Google Shape;120;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a:t>Slide 5: Reflection: 4min</a:t>
            </a:r>
            <a:endParaRPr dirty="0"/>
          </a:p>
          <a:p>
            <a:pPr marL="0" lvl="0" indent="0" algn="l" rtl="0">
              <a:spcBef>
                <a:spcPts val="0"/>
              </a:spcBef>
              <a:spcAft>
                <a:spcPts val="0"/>
              </a:spcAft>
              <a:buNone/>
            </a:pPr>
            <a:endParaRPr dirty="0"/>
          </a:p>
          <a:p>
            <a:pPr marL="342900" lvl="0" indent="-342900" fontAlgn="base">
              <a:buFont typeface="Symbol" pitchFamily="2" charset="2"/>
              <a:buChar char=""/>
            </a:pPr>
            <a:r>
              <a:rPr lang="en-US" sz="1800" u="none" strike="noStrike" dirty="0">
                <a:solidFill>
                  <a:srgbClr val="595959"/>
                </a:solidFill>
                <a:effectLst/>
                <a:highlight>
                  <a:srgbClr val="FFFFFF"/>
                </a:highlight>
                <a:latin typeface="Arial" panose="020B0604020202020204" pitchFamily="34" charset="0"/>
                <a:ea typeface="Arial" panose="020B0604020202020204" pitchFamily="34" charset="0"/>
              </a:rPr>
              <a:t>Over the FOUR lessons, we have looked at environmental issues in your communities and globally and how they could impact your health.</a:t>
            </a:r>
            <a:endParaRPr lang="en-ZA" sz="1800" u="none" strike="noStrike" dirty="0">
              <a:effectLst/>
              <a:latin typeface="Times New Roman" panose="02020603050405020304" pitchFamily="18" charset="0"/>
              <a:ea typeface="Times New Roman" panose="02020603050405020304" pitchFamily="18" charset="0"/>
            </a:endParaRPr>
          </a:p>
          <a:p>
            <a:pPr marL="342900" lvl="0" indent="-342900" fontAlgn="base">
              <a:buFont typeface="Symbol" pitchFamily="2" charset="2"/>
              <a:buChar char=""/>
            </a:pPr>
            <a:r>
              <a:rPr lang="en-US" sz="1800" u="none" strike="noStrike" dirty="0">
                <a:solidFill>
                  <a:srgbClr val="595959"/>
                </a:solidFill>
                <a:effectLst/>
                <a:highlight>
                  <a:srgbClr val="FFFFFF"/>
                </a:highlight>
                <a:latin typeface="Arial" panose="020B0604020202020204" pitchFamily="34" charset="0"/>
                <a:ea typeface="Arial" panose="020B0604020202020204" pitchFamily="34" charset="0"/>
              </a:rPr>
              <a:t>On your worksheet on </a:t>
            </a:r>
            <a:r>
              <a:rPr lang="en-US" sz="1800" b="1" i="1" u="sng" strike="noStrike" dirty="0">
                <a:solidFill>
                  <a:srgbClr val="595959"/>
                </a:solidFill>
                <a:effectLst/>
                <a:highlight>
                  <a:srgbClr val="FFFFFF"/>
                </a:highlight>
                <a:latin typeface="Arial" panose="020B0604020202020204" pitchFamily="34" charset="0"/>
                <a:ea typeface="Arial" panose="020B0604020202020204" pitchFamily="34" charset="0"/>
              </a:rPr>
              <a:t>Activity 2</a:t>
            </a:r>
            <a:r>
              <a:rPr lang="en-US" sz="1800" u="none" strike="noStrike" dirty="0">
                <a:solidFill>
                  <a:srgbClr val="595959"/>
                </a:solidFill>
                <a:effectLst/>
                <a:highlight>
                  <a:srgbClr val="FFFFFF"/>
                </a:highlight>
                <a:latin typeface="Arial" panose="020B0604020202020204" pitchFamily="34" charset="0"/>
                <a:ea typeface="Arial" panose="020B0604020202020204" pitchFamily="34" charset="0"/>
              </a:rPr>
              <a:t>, write a paragraph about the presentation today that most inspired you. List how it inspired you </a:t>
            </a:r>
            <a:r>
              <a:rPr lang="en-US" sz="1800" u="none" strike="noStrike" dirty="0">
                <a:solidFill>
                  <a:srgbClr val="595959"/>
                </a:solidFill>
                <a:effectLst/>
                <a:highlight>
                  <a:srgbClr val="FFFF00"/>
                </a:highlight>
                <a:latin typeface="Arial" panose="020B0604020202020204" pitchFamily="34" charset="0"/>
                <a:ea typeface="Arial" panose="020B0604020202020204" pitchFamily="34" charset="0"/>
              </a:rPr>
              <a:t>to participate in the </a:t>
            </a:r>
            <a:r>
              <a:rPr lang="en-US" sz="1800" u="none" strike="noStrike" dirty="0">
                <a:effectLst/>
                <a:highlight>
                  <a:srgbClr val="FFFF00"/>
                </a:highlight>
                <a:latin typeface="Arial" panose="020B0604020202020204" pitchFamily="34" charset="0"/>
                <a:ea typeface="Times New Roman" panose="02020603050405020304" pitchFamily="18" charset="0"/>
              </a:rPr>
              <a:t> </a:t>
            </a:r>
            <a:r>
              <a:rPr lang="en-US" sz="1800" u="none" strike="noStrike" dirty="0">
                <a:solidFill>
                  <a:srgbClr val="595959"/>
                </a:solidFill>
                <a:effectLst/>
                <a:highlight>
                  <a:srgbClr val="FFFFFF"/>
                </a:highlight>
                <a:latin typeface="Arial" panose="020B0604020202020204" pitchFamily="34" charset="0"/>
                <a:ea typeface="Arial" panose="020B0604020202020204" pitchFamily="34" charset="0"/>
              </a:rPr>
              <a:t>community services</a:t>
            </a:r>
            <a:r>
              <a:rPr lang="en-ZA" sz="1800" u="none" strike="noStrike" dirty="0">
                <a:effectLst/>
                <a:latin typeface="Times New Roman" panose="02020603050405020304" pitchFamily="18" charset="0"/>
                <a:ea typeface="Times New Roman" panose="02020603050405020304" pitchFamily="18" charset="0"/>
              </a:rPr>
              <a:t> </a:t>
            </a:r>
            <a:r>
              <a:rPr lang="en-US" sz="1800" u="none" strike="noStrike" dirty="0">
                <a:solidFill>
                  <a:srgbClr val="595959"/>
                </a:solidFill>
                <a:effectLst/>
                <a:highlight>
                  <a:srgbClr val="FFFFFF"/>
                </a:highlight>
                <a:latin typeface="Arial" panose="020B0604020202020204" pitchFamily="34" charset="0"/>
                <a:ea typeface="Arial" panose="020B0604020202020204" pitchFamily="34" charset="0"/>
              </a:rPr>
              <a:t>. Include in your paragraph how this group activity has changed your opinion on climate change – and the role of mitigation and adaptation.</a:t>
            </a:r>
          </a:p>
          <a:p>
            <a:pPr marL="0" lvl="0" indent="0" fontAlgn="base">
              <a:buFont typeface="Symbol" pitchFamily="2" charset="2"/>
              <a:buNone/>
            </a:pPr>
            <a:endParaRPr lang="en-US" sz="1800" u="none" strike="noStrike" dirty="0">
              <a:solidFill>
                <a:srgbClr val="595959"/>
              </a:solidFill>
              <a:effectLst/>
              <a:highlight>
                <a:srgbClr val="FFFFFF"/>
              </a:highlight>
              <a:latin typeface="Arial" panose="020B0604020202020204" pitchFamily="34" charset="0"/>
              <a:ea typeface="Arial" panose="020B0604020202020204" pitchFamily="34" charset="0"/>
            </a:endParaRPr>
          </a:p>
          <a:p>
            <a:pPr marL="0" lvl="0" indent="0" fontAlgn="base">
              <a:buFont typeface="Symbol" pitchFamily="2" charset="2"/>
              <a:buNone/>
            </a:pPr>
            <a:r>
              <a:rPr lang="en-US" sz="1800" dirty="0">
                <a:solidFill>
                  <a:srgbClr val="595959"/>
                </a:solidFill>
                <a:effectLst/>
                <a:highlight>
                  <a:srgbClr val="FFFF00"/>
                </a:highlight>
                <a:latin typeface="Arial" panose="020B0604020202020204" pitchFamily="34" charset="0"/>
                <a:ea typeface="Arial" panose="020B0604020202020204" pitchFamily="34" charset="0"/>
              </a:rPr>
              <a:t>Furthermore, there is a list of practical ways to participate in a community service … select one. </a:t>
            </a:r>
            <a:endParaRPr lang="en-US" sz="1800" u="none" strike="noStrike" dirty="0">
              <a:solidFill>
                <a:srgbClr val="595959"/>
              </a:solidFill>
              <a:effectLst/>
              <a:highlight>
                <a:srgbClr val="FFFFFF"/>
              </a:highlight>
              <a:latin typeface="Arial" panose="020B0604020202020204" pitchFamily="34" charset="0"/>
              <a:ea typeface="Arial" panose="020B0604020202020204" pitchFamily="34" charset="0"/>
            </a:endParaRPr>
          </a:p>
          <a:p>
            <a:pPr marL="0" lvl="0" indent="0" fontAlgn="base">
              <a:buFont typeface="Symbol" pitchFamily="2" charset="2"/>
              <a:buNone/>
            </a:pPr>
            <a:endParaRPr lang="en-US" sz="1800" u="none" strike="noStrike" dirty="0">
              <a:solidFill>
                <a:srgbClr val="595959"/>
              </a:solidFill>
              <a:effectLst/>
              <a:highlight>
                <a:srgbClr val="FFFFFF"/>
              </a:highlight>
              <a:latin typeface="Arial" panose="020B0604020202020204" pitchFamily="34" charset="0"/>
              <a:ea typeface="Arial" panose="020B0604020202020204" pitchFamily="34" charset="0"/>
            </a:endParaRPr>
          </a:p>
          <a:p>
            <a:pPr marL="0" lvl="0" indent="0" fontAlgn="base">
              <a:buFont typeface="Symbol" pitchFamily="2" charset="2"/>
              <a:buNone/>
            </a:pPr>
            <a:r>
              <a:rPr lang="en-ZA" sz="1800" dirty="0">
                <a:solidFill>
                  <a:srgbClr val="595959"/>
                </a:solidFill>
                <a:effectLst/>
                <a:latin typeface="Arial" panose="020B0604020202020204" pitchFamily="34" charset="0"/>
                <a:ea typeface="Arial" panose="020B0604020202020204" pitchFamily="34" charset="0"/>
              </a:rPr>
              <a:t>(It might even help to play music. Tell the class to remain quiet until you say they can talk.)</a:t>
            </a:r>
            <a:endParaRPr lang="en-ZA" sz="1800" dirty="0">
              <a:effectLst/>
              <a:latin typeface="Times New Roman" panose="02020603050405020304" pitchFamily="18" charset="0"/>
              <a:ea typeface="Times New Roman" panose="02020603050405020304" pitchFamily="18" charset="0"/>
            </a:endParaRPr>
          </a:p>
          <a:p>
            <a:r>
              <a:rPr lang="en-ZA" sz="1800" dirty="0">
                <a:solidFill>
                  <a:srgbClr val="595959"/>
                </a:solidFill>
                <a:effectLst/>
                <a:latin typeface="Arial" panose="020B0604020202020204" pitchFamily="34" charset="0"/>
                <a:ea typeface="Arial" panose="020B0604020202020204" pitchFamily="34" charset="0"/>
              </a:rPr>
              <a:t> </a:t>
            </a:r>
            <a:endParaRPr lang="en-ZA" sz="1800" dirty="0">
              <a:effectLst/>
              <a:latin typeface="Times New Roman" panose="02020603050405020304" pitchFamily="18" charset="0"/>
              <a:ea typeface="Times New Roman" panose="02020603050405020304" pitchFamily="18" charset="0"/>
            </a:endParaRPr>
          </a:p>
          <a:p>
            <a:r>
              <a:rPr lang="en-ZA" sz="1800" dirty="0">
                <a:effectLst/>
                <a:latin typeface="Times New Roman" panose="02020603050405020304" pitchFamily="18" charset="0"/>
                <a:ea typeface="Times New Roman" panose="02020603050405020304" pitchFamily="18" charset="0"/>
              </a:rPr>
              <a:t> </a:t>
            </a:r>
          </a:p>
        </p:txBody>
      </p:sp>
      <p:sp>
        <p:nvSpPr>
          <p:cNvPr id="121" name="Google Shape;121;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5</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
        <p:cNvGrpSpPr/>
        <p:nvPr/>
      </p:nvGrpSpPr>
      <p:grpSpPr>
        <a:xfrm>
          <a:off x="0" y="0"/>
          <a:ext cx="0" cy="0"/>
          <a:chOff x="0" y="0"/>
          <a:chExt cx="0" cy="0"/>
        </a:xfrm>
      </p:grpSpPr>
      <p:sp>
        <p:nvSpPr>
          <p:cNvPr id="16" name="Google Shape;16;p7"/>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 name="Google Shape;17;p7"/>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8" name="Google Shape;18;p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Google Shape;22;p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8"/>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 name="Google Shape;24;p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Google Shape;28;p9"/>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9"/>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0" name="Google Shape;30;p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Google Shape;34;p1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10"/>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6" name="Google Shape;36;p10"/>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7" name="Google Shape;37;p1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1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1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Google Shape;41;p11"/>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11"/>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3" name="Google Shape;43;p11"/>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4" name="Google Shape;44;p11"/>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5" name="Google Shape;45;p11"/>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 name="Google Shape;46;p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Google Shape;50;p1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4"/>
        <p:cNvGrpSpPr/>
        <p:nvPr/>
      </p:nvGrpSpPr>
      <p:grpSpPr>
        <a:xfrm>
          <a:off x="0" y="0"/>
          <a:ext cx="0" cy="0"/>
          <a:chOff x="0" y="0"/>
          <a:chExt cx="0" cy="0"/>
        </a:xfrm>
      </p:grpSpPr>
      <p:sp>
        <p:nvSpPr>
          <p:cNvPr id="55" name="Google Shape;55;p1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6" name="Google Shape;56;p1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7" name="Google Shape;57;p1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8"/>
        <p:cNvGrpSpPr/>
        <p:nvPr/>
      </p:nvGrpSpPr>
      <p:grpSpPr>
        <a:xfrm>
          <a:off x="0" y="0"/>
          <a:ext cx="0" cy="0"/>
          <a:chOff x="0" y="0"/>
          <a:chExt cx="0" cy="0"/>
        </a:xfrm>
      </p:grpSpPr>
      <p:sp>
        <p:nvSpPr>
          <p:cNvPr id="59" name="Google Shape;59;p14"/>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0" name="Google Shape;60;p14"/>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61" name="Google Shape;61;p14"/>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2" name="Google Shape;62;p1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3" name="Google Shape;63;p1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4" name="Google Shape;64;p1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5"/>
        <p:cNvGrpSpPr/>
        <p:nvPr/>
      </p:nvGrpSpPr>
      <p:grpSpPr>
        <a:xfrm>
          <a:off x="0" y="0"/>
          <a:ext cx="0" cy="0"/>
          <a:chOff x="0" y="0"/>
          <a:chExt cx="0" cy="0"/>
        </a:xfrm>
      </p:grpSpPr>
      <p:sp>
        <p:nvSpPr>
          <p:cNvPr id="66" name="Google Shape;66;p15"/>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7" name="Google Shape;67;p15"/>
          <p:cNvSpPr>
            <a:spLocks noGrp="1"/>
          </p:cNvSpPr>
          <p:nvPr>
            <p:ph type="pic" idx="2"/>
          </p:nvPr>
        </p:nvSpPr>
        <p:spPr>
          <a:xfrm>
            <a:off x="5183188" y="987425"/>
            <a:ext cx="6172200" cy="4873625"/>
          </a:xfrm>
          <a:prstGeom prst="rect">
            <a:avLst/>
          </a:prstGeom>
          <a:noFill/>
          <a:ln>
            <a:noFill/>
          </a:ln>
        </p:spPr>
      </p:sp>
      <p:sp>
        <p:nvSpPr>
          <p:cNvPr id="68" name="Google Shape;68;p15"/>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9" name="Google Shape;69;p1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0" name="Google Shape;70;p1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1" name="Google Shape;71;p1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2"/>
        <p:cNvGrpSpPr/>
        <p:nvPr/>
      </p:nvGrpSpPr>
      <p:grpSpPr>
        <a:xfrm>
          <a:off x="0" y="0"/>
          <a:ext cx="0" cy="0"/>
          <a:chOff x="0" y="0"/>
          <a:chExt cx="0" cy="0"/>
        </a:xfrm>
      </p:grpSpPr>
      <p:sp>
        <p:nvSpPr>
          <p:cNvPr id="73" name="Google Shape;73;p1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4" name="Google Shape;74;p16"/>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5" name="Google Shape;75;p1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6" name="Google Shape;76;p1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7" name="Google Shape;77;p1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8"/>
        <p:cNvGrpSpPr/>
        <p:nvPr/>
      </p:nvGrpSpPr>
      <p:grpSpPr>
        <a:xfrm>
          <a:off x="0" y="0"/>
          <a:ext cx="0" cy="0"/>
          <a:chOff x="0" y="0"/>
          <a:chExt cx="0" cy="0"/>
        </a:xfrm>
      </p:grpSpPr>
      <p:sp>
        <p:nvSpPr>
          <p:cNvPr id="79" name="Google Shape;79;p17"/>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0" name="Google Shape;80;p17"/>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1" name="Google Shape;81;p1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2" name="Google Shape;82;p1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3" name="Google Shape;83;p1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a:blip r:embed="rId13">
            <a:alphaModFix/>
          </a:blip>
          <a:stretch>
            <a:fillRect/>
          </a:stretch>
        </a:blipFill>
        <a:effectLst/>
      </p:bgPr>
    </p:bg>
    <p:spTree>
      <p:nvGrpSpPr>
        <p:cNvPr id="1" name="Shape 9"/>
        <p:cNvGrpSpPr/>
        <p:nvPr/>
      </p:nvGrpSpPr>
      <p:grpSpPr>
        <a:xfrm>
          <a:off x="0" y="0"/>
          <a:ext cx="0" cy="0"/>
          <a:chOff x="0" y="0"/>
          <a:chExt cx="0" cy="0"/>
        </a:xfrm>
      </p:grpSpPr>
      <p:sp>
        <p:nvSpPr>
          <p:cNvPr id="10" name="Google Shape;10;p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6"/>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4.jpg"/></Relationships>
</file>

<file path=ppt/slides/_rels/slide3.xml.rels><?xml version="1.0" encoding="UTF-8" standalone="yes"?>
<Relationships xmlns="http://schemas.openxmlformats.org/package/2006/relationships"><Relationship Id="rId8" Type="http://schemas.openxmlformats.org/officeDocument/2006/relationships/image" Target="../media/image3.jpeg"/><Relationship Id="rId3" Type="http://schemas.openxmlformats.org/officeDocument/2006/relationships/image" Target="../media/image5.jpg"/><Relationship Id="rId7" Type="http://schemas.openxmlformats.org/officeDocument/2006/relationships/image" Target="../media/image9.jp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8.jpg"/><Relationship Id="rId5" Type="http://schemas.openxmlformats.org/officeDocument/2006/relationships/image" Target="../media/image7.jpg"/><Relationship Id="rId4" Type="http://schemas.openxmlformats.org/officeDocument/2006/relationships/image" Target="../media/image6.jpg"/></Relationships>
</file>

<file path=ppt/slides/_rels/slide4.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5.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3.jpe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8"/>
        <p:cNvGrpSpPr/>
        <p:nvPr/>
      </p:nvGrpSpPr>
      <p:grpSpPr>
        <a:xfrm>
          <a:off x="0" y="0"/>
          <a:ext cx="0" cy="0"/>
          <a:chOff x="0" y="0"/>
          <a:chExt cx="0" cy="0"/>
        </a:xfrm>
      </p:grpSpPr>
      <p:pic>
        <p:nvPicPr>
          <p:cNvPr id="2" name="Picture 1">
            <a:extLst>
              <a:ext uri="{FF2B5EF4-FFF2-40B4-BE49-F238E27FC236}">
                <a16:creationId xmlns:a16="http://schemas.microsoft.com/office/drawing/2014/main" id="{B8611E04-8AE0-8C25-2017-4C33824B65E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825913" y="0"/>
            <a:ext cx="1366087" cy="473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6D425"/>
        </a:solidFill>
        <a:effectLst/>
      </p:bgPr>
    </p:bg>
    <p:spTree>
      <p:nvGrpSpPr>
        <p:cNvPr id="1" name="Shape 93"/>
        <p:cNvGrpSpPr/>
        <p:nvPr/>
      </p:nvGrpSpPr>
      <p:grpSpPr>
        <a:xfrm>
          <a:off x="0" y="0"/>
          <a:ext cx="0" cy="0"/>
          <a:chOff x="0" y="0"/>
          <a:chExt cx="0" cy="0"/>
        </a:xfrm>
      </p:grpSpPr>
      <p:pic>
        <p:nvPicPr>
          <p:cNvPr id="2" name="Picture 1">
            <a:extLst>
              <a:ext uri="{FF2B5EF4-FFF2-40B4-BE49-F238E27FC236}">
                <a16:creationId xmlns:a16="http://schemas.microsoft.com/office/drawing/2014/main" id="{B8611E04-8AE0-8C25-2017-4C33824B65E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825913" y="-26303"/>
            <a:ext cx="1366087" cy="473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79624" y="648393"/>
            <a:ext cx="10058400" cy="5930608"/>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01"/>
        <p:cNvGrpSpPr/>
        <p:nvPr/>
      </p:nvGrpSpPr>
      <p:grpSpPr>
        <a:xfrm>
          <a:off x="0" y="0"/>
          <a:ext cx="0" cy="0"/>
          <a:chOff x="0" y="0"/>
          <a:chExt cx="0" cy="0"/>
        </a:xfrm>
      </p:grpSpPr>
      <p:sp>
        <p:nvSpPr>
          <p:cNvPr id="102" name="Google Shape;102;p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endParaRPr/>
          </a:p>
        </p:txBody>
      </p:sp>
      <p:sp>
        <p:nvSpPr>
          <p:cNvPr id="103" name="Google Shape;103;p3"/>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p>
            <a:pPr marL="228600" lvl="0" indent="-50800" algn="l" rtl="0">
              <a:lnSpc>
                <a:spcPct val="90000"/>
              </a:lnSpc>
              <a:spcBef>
                <a:spcPts val="0"/>
              </a:spcBef>
              <a:spcAft>
                <a:spcPts val="0"/>
              </a:spcAft>
              <a:buClr>
                <a:schemeClr val="dk1"/>
              </a:buClr>
              <a:buSzPts val="2800"/>
              <a:buNone/>
            </a:pPr>
            <a:endParaRPr/>
          </a:p>
        </p:txBody>
      </p:sp>
      <p:pic>
        <p:nvPicPr>
          <p:cNvPr id="104" name="Google Shape;104;p3" descr="Cyber Scholars: Community service will change your life - Trinidad and  Tobago Newsday"/>
          <p:cNvPicPr preferRelativeResize="0"/>
          <p:nvPr/>
        </p:nvPicPr>
        <p:blipFill rotWithShape="1">
          <a:blip r:embed="rId3">
            <a:alphaModFix/>
          </a:blip>
          <a:srcRect/>
          <a:stretch/>
        </p:blipFill>
        <p:spPr>
          <a:xfrm>
            <a:off x="0" y="2333821"/>
            <a:ext cx="7666318" cy="5113246"/>
          </a:xfrm>
          <a:prstGeom prst="rect">
            <a:avLst/>
          </a:prstGeom>
          <a:noFill/>
          <a:ln>
            <a:noFill/>
          </a:ln>
        </p:spPr>
      </p:pic>
      <p:pic>
        <p:nvPicPr>
          <p:cNvPr id="105" name="Google Shape;105;p3" descr="Community service - Wikipedia"/>
          <p:cNvPicPr preferRelativeResize="0"/>
          <p:nvPr/>
        </p:nvPicPr>
        <p:blipFill rotWithShape="1">
          <a:blip r:embed="rId4">
            <a:alphaModFix/>
          </a:blip>
          <a:srcRect/>
          <a:stretch/>
        </p:blipFill>
        <p:spPr>
          <a:xfrm>
            <a:off x="7666318" y="3428471"/>
            <a:ext cx="4525682" cy="3394262"/>
          </a:xfrm>
          <a:prstGeom prst="rect">
            <a:avLst/>
          </a:prstGeom>
          <a:noFill/>
          <a:ln>
            <a:noFill/>
          </a:ln>
        </p:spPr>
      </p:pic>
      <p:pic>
        <p:nvPicPr>
          <p:cNvPr id="106" name="Google Shape;106;p3" descr="25 Ways to Volunteer in Your Community"/>
          <p:cNvPicPr preferRelativeResize="0"/>
          <p:nvPr/>
        </p:nvPicPr>
        <p:blipFill rotWithShape="1">
          <a:blip r:embed="rId5">
            <a:alphaModFix/>
          </a:blip>
          <a:srcRect/>
          <a:stretch/>
        </p:blipFill>
        <p:spPr>
          <a:xfrm>
            <a:off x="0" y="-31880"/>
            <a:ext cx="6592154" cy="3460880"/>
          </a:xfrm>
          <a:prstGeom prst="rect">
            <a:avLst/>
          </a:prstGeom>
          <a:noFill/>
          <a:ln>
            <a:noFill/>
          </a:ln>
        </p:spPr>
      </p:pic>
      <p:pic>
        <p:nvPicPr>
          <p:cNvPr id="107" name="Google Shape;107;p3" descr="Make a Difference and Get Involved in Community Service! | Learners Online"/>
          <p:cNvPicPr preferRelativeResize="0"/>
          <p:nvPr/>
        </p:nvPicPr>
        <p:blipFill rotWithShape="1">
          <a:blip r:embed="rId6">
            <a:alphaModFix/>
          </a:blip>
          <a:srcRect/>
          <a:stretch/>
        </p:blipFill>
        <p:spPr>
          <a:xfrm>
            <a:off x="6592154" y="0"/>
            <a:ext cx="5599846" cy="3599901"/>
          </a:xfrm>
          <a:prstGeom prst="rect">
            <a:avLst/>
          </a:prstGeom>
          <a:noFill/>
          <a:ln>
            <a:noFill/>
          </a:ln>
        </p:spPr>
      </p:pic>
      <p:pic>
        <p:nvPicPr>
          <p:cNvPr id="108" name="Google Shape;108;p3" descr="Get Involved - Venture Community Services"/>
          <p:cNvPicPr preferRelativeResize="0"/>
          <p:nvPr/>
        </p:nvPicPr>
        <p:blipFill rotWithShape="1">
          <a:blip r:embed="rId7">
            <a:alphaModFix/>
          </a:blip>
          <a:srcRect/>
          <a:stretch/>
        </p:blipFill>
        <p:spPr>
          <a:xfrm>
            <a:off x="3926435" y="3353779"/>
            <a:ext cx="4814047" cy="1286253"/>
          </a:xfrm>
          <a:prstGeom prst="rect">
            <a:avLst/>
          </a:prstGeom>
          <a:noFill/>
          <a:ln>
            <a:noFill/>
          </a:ln>
        </p:spPr>
      </p:pic>
      <p:sp>
        <p:nvSpPr>
          <p:cNvPr id="109" name="Google Shape;109;p3"/>
          <p:cNvSpPr/>
          <p:nvPr/>
        </p:nvSpPr>
        <p:spPr>
          <a:xfrm>
            <a:off x="2001737" y="5096394"/>
            <a:ext cx="8188525" cy="1323439"/>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8000" b="1" i="0" u="none" strike="noStrike" cap="none">
                <a:solidFill>
                  <a:srgbClr val="FFFFFF"/>
                </a:solidFill>
                <a:latin typeface="Calibri"/>
                <a:ea typeface="Calibri"/>
                <a:cs typeface="Calibri"/>
                <a:sym typeface="Calibri"/>
              </a:rPr>
              <a:t>Make a difference!</a:t>
            </a:r>
            <a:endParaRPr/>
          </a:p>
        </p:txBody>
      </p:sp>
      <p:pic>
        <p:nvPicPr>
          <p:cNvPr id="2" name="Picture 1">
            <a:extLst>
              <a:ext uri="{FF2B5EF4-FFF2-40B4-BE49-F238E27FC236}">
                <a16:creationId xmlns:a16="http://schemas.microsoft.com/office/drawing/2014/main" id="{B8611E04-8AE0-8C25-2017-4C33824B65E4}"/>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0825913" y="-6674"/>
            <a:ext cx="1366087" cy="473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9000" b="-9000"/>
          </a:stretch>
        </a:blipFill>
        <a:effectLst/>
      </p:bgPr>
    </p:bg>
    <p:spTree>
      <p:nvGrpSpPr>
        <p:cNvPr id="1" name="Shape 114"/>
        <p:cNvGrpSpPr/>
        <p:nvPr/>
      </p:nvGrpSpPr>
      <p:grpSpPr>
        <a:xfrm>
          <a:off x="0" y="0"/>
          <a:ext cx="0" cy="0"/>
          <a:chOff x="0" y="0"/>
          <a:chExt cx="0" cy="0"/>
        </a:xfrm>
      </p:grpSpPr>
      <p:pic>
        <p:nvPicPr>
          <p:cNvPr id="2" name="Picture 1">
            <a:extLst>
              <a:ext uri="{FF2B5EF4-FFF2-40B4-BE49-F238E27FC236}">
                <a16:creationId xmlns:a16="http://schemas.microsoft.com/office/drawing/2014/main" id="{B8611E04-8AE0-8C25-2017-4C33824B65E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825913" y="-646612"/>
            <a:ext cx="1366087" cy="473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4000" r="-4000"/>
          </a:stretch>
        </a:blipFill>
        <a:effectLst/>
      </p:bgPr>
    </p:bg>
    <p:spTree>
      <p:nvGrpSpPr>
        <p:cNvPr id="1" name="Shape 122"/>
        <p:cNvGrpSpPr/>
        <p:nvPr/>
      </p:nvGrpSpPr>
      <p:grpSpPr>
        <a:xfrm>
          <a:off x="0" y="0"/>
          <a:ext cx="0" cy="0"/>
          <a:chOff x="0" y="0"/>
          <a:chExt cx="0" cy="0"/>
        </a:xfrm>
      </p:grpSpPr>
      <p:pic>
        <p:nvPicPr>
          <p:cNvPr id="2" name="Picture 1">
            <a:extLst>
              <a:ext uri="{FF2B5EF4-FFF2-40B4-BE49-F238E27FC236}">
                <a16:creationId xmlns:a16="http://schemas.microsoft.com/office/drawing/2014/main" id="{B8611E04-8AE0-8C25-2017-4C33824B65E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081797" y="-54299"/>
            <a:ext cx="1366087" cy="473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47</TotalTime>
  <Words>608</Words>
  <Application>Microsoft Office PowerPoint</Application>
  <PresentationFormat>Widescreen</PresentationFormat>
  <Paragraphs>47</Paragraphs>
  <Slides>5</Slides>
  <Notes>5</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5</vt:i4>
      </vt:variant>
    </vt:vector>
  </HeadingPairs>
  <TitlesOfParts>
    <vt:vector size="11" baseType="lpstr">
      <vt:lpstr>Arial</vt:lpstr>
      <vt:lpstr>Calibri</vt:lpstr>
      <vt:lpstr>Symbol</vt:lpstr>
      <vt:lpstr>Times New Roman</vt:lpstr>
      <vt:lpstr>Wingdings</vt:lpstr>
      <vt:lpstr>Office Theme</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Leigh-Ann Pringle</dc:creator>
  <cp:lastModifiedBy>Andrea Hufkie</cp:lastModifiedBy>
  <cp:revision>5</cp:revision>
  <dcterms:created xsi:type="dcterms:W3CDTF">2023-02-17T20:03:06Z</dcterms:created>
  <dcterms:modified xsi:type="dcterms:W3CDTF">2023-04-11T12:42:56Z</dcterms:modified>
</cp:coreProperties>
</file>