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omments/modernComment_107_492A96F5.xml" ContentType="application/vnd.ms-powerpoint.comments+xml"/>
  <Override PartName="/ppt/comments/modernComment_109_7EAF8292.xml" ContentType="application/vnd.ms-powerpoint.comments+xml"/>
  <Override PartName="/ppt/authors.xml" ContentType="application/vnd.ms-powerpoint.author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63" r:id="rId3"/>
    <p:sldId id="264" r:id="rId4"/>
    <p:sldId id="267" r:id="rId5"/>
    <p:sldId id="265" r:id="rId6"/>
    <p:sldId id="268"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16F7F6-943C-7969-8E16-8142B5320E59}" name="Eduhahn Hanekom" initials="EH" userId="c8d3213840c7f96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D3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F86C68-3DDD-264D-B47F-B6152A4D63C2}" v="2" dt="2023-03-20T10:58:56.4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14" autoAdjust="0"/>
    <p:restoredTop sz="82916" autoAdjust="0"/>
  </p:normalViewPr>
  <p:slideViewPr>
    <p:cSldViewPr snapToGrid="0">
      <p:cViewPr varScale="1">
        <p:scale>
          <a:sx n="80" d="100"/>
          <a:sy n="80" d="100"/>
        </p:scale>
        <p:origin x="130" y="53"/>
      </p:cViewPr>
      <p:guideLst/>
    </p:cSldViewPr>
  </p:slideViewPr>
  <p:notesTextViewPr>
    <p:cViewPr>
      <p:scale>
        <a:sx n="135" d="100"/>
        <a:sy n="13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igh-Ann Pringle" userId="90c27759-dcb2-4cfd-84bf-93ebcdd77db7" providerId="ADAL" clId="{3BF86C68-3DDD-264D-B47F-B6152A4D63C2}"/>
    <pc:docChg chg="custSel modSld">
      <pc:chgData name="Leigh-Ann Pringle" userId="90c27759-dcb2-4cfd-84bf-93ebcdd77db7" providerId="ADAL" clId="{3BF86C68-3DDD-264D-B47F-B6152A4D63C2}" dt="2023-03-20T11:44:56.654" v="1000" actId="20577"/>
      <pc:docMkLst>
        <pc:docMk/>
      </pc:docMkLst>
      <pc:sldChg chg="modCm modNotesTx">
        <pc:chgData name="Leigh-Ann Pringle" userId="90c27759-dcb2-4cfd-84bf-93ebcdd77db7" providerId="ADAL" clId="{3BF86C68-3DDD-264D-B47F-B6152A4D63C2}" dt="2023-03-20T10:13:47.653" v="195"/>
        <pc:sldMkLst>
          <pc:docMk/>
          <pc:sldMk cId="4253080683" sldId="256"/>
        </pc:sldMkLst>
        <pc:extLst>
          <p:ext xmlns:p="http://schemas.openxmlformats.org/presentationml/2006/main" uri="{D6D511B9-2390-475A-947B-AFAB55BFBCF1}">
            <pc226:cmChg xmlns:pc226="http://schemas.microsoft.com/office/powerpoint/2022/06/main/command" chg="mod">
              <pc226:chgData name="Leigh-Ann Pringle" userId="90c27759-dcb2-4cfd-84bf-93ebcdd77db7" providerId="ADAL" clId="{3BF86C68-3DDD-264D-B47F-B6152A4D63C2}" dt="2023-03-20T10:13:45.262" v="194"/>
              <pc2:cmMkLst xmlns:pc2="http://schemas.microsoft.com/office/powerpoint/2019/9/main/command">
                <pc:docMk/>
                <pc:sldMk cId="4253080683" sldId="256"/>
                <pc2:cmMk id="{590B6036-88B4-4BF1-938E-2F65A16E3991}"/>
              </pc2:cmMkLst>
            </pc226:cmChg>
            <pc226:cmChg xmlns:pc226="http://schemas.microsoft.com/office/powerpoint/2022/06/main/command" chg="mod">
              <pc226:chgData name="Leigh-Ann Pringle" userId="90c27759-dcb2-4cfd-84bf-93ebcdd77db7" providerId="ADAL" clId="{3BF86C68-3DDD-264D-B47F-B6152A4D63C2}" dt="2023-03-20T10:13:47.653" v="195"/>
              <pc2:cmMkLst xmlns:pc2="http://schemas.microsoft.com/office/powerpoint/2019/9/main/command">
                <pc:docMk/>
                <pc:sldMk cId="4253080683" sldId="256"/>
                <pc2:cmMk id="{EF74FDC2-CD2E-46E7-80C3-4C8AB4B79E92}"/>
              </pc2:cmMkLst>
            </pc226:cmChg>
          </p:ext>
        </pc:extLst>
      </pc:sldChg>
      <pc:sldChg chg="modNotesTx">
        <pc:chgData name="Leigh-Ann Pringle" userId="90c27759-dcb2-4cfd-84bf-93ebcdd77db7" providerId="ADAL" clId="{3BF86C68-3DDD-264D-B47F-B6152A4D63C2}" dt="2023-03-20T10:41:18.319" v="397"/>
        <pc:sldMkLst>
          <pc:docMk/>
          <pc:sldMk cId="3939691101" sldId="261"/>
        </pc:sldMkLst>
      </pc:sldChg>
      <pc:sldChg chg="modCm modNotesTx">
        <pc:chgData name="Leigh-Ann Pringle" userId="90c27759-dcb2-4cfd-84bf-93ebcdd77db7" providerId="ADAL" clId="{3BF86C68-3DDD-264D-B47F-B6152A4D63C2}" dt="2023-03-20T11:38:18.964" v="995" actId="20577"/>
        <pc:sldMkLst>
          <pc:docMk/>
          <pc:sldMk cId="1227527925" sldId="263"/>
        </pc:sldMkLst>
        <pc:extLst>
          <p:ext xmlns:p="http://schemas.openxmlformats.org/presentationml/2006/main" uri="{D6D511B9-2390-475A-947B-AFAB55BFBCF1}">
            <pc226:cmChg xmlns:pc226="http://schemas.microsoft.com/office/powerpoint/2022/06/main/command" chg="mod">
              <pc226:chgData name="Leigh-Ann Pringle" userId="90c27759-dcb2-4cfd-84bf-93ebcdd77db7" providerId="ADAL" clId="{3BF86C68-3DDD-264D-B47F-B6152A4D63C2}" dt="2023-03-20T11:02:32.624" v="853"/>
              <pc2:cmMkLst xmlns:pc2="http://schemas.microsoft.com/office/powerpoint/2019/9/main/command">
                <pc:docMk/>
                <pc:sldMk cId="1227527925" sldId="263"/>
                <pc2:cmMk id="{D1E3C54E-7E13-4660-93C9-F2CBBD1AEA31}"/>
              </pc2:cmMkLst>
            </pc226:cmChg>
          </p:ext>
        </pc:extLst>
      </pc:sldChg>
      <pc:sldChg chg="modNotesTx">
        <pc:chgData name="Leigh-Ann Pringle" userId="90c27759-dcb2-4cfd-84bf-93ebcdd77db7" providerId="ADAL" clId="{3BF86C68-3DDD-264D-B47F-B6152A4D63C2}" dt="2023-03-20T11:42:59.263" v="996" actId="20577"/>
        <pc:sldMkLst>
          <pc:docMk/>
          <pc:sldMk cId="1802122740" sldId="264"/>
        </pc:sldMkLst>
      </pc:sldChg>
      <pc:sldChg chg="modCm modNotesTx">
        <pc:chgData name="Leigh-Ann Pringle" userId="90c27759-dcb2-4cfd-84bf-93ebcdd77db7" providerId="ADAL" clId="{3BF86C68-3DDD-264D-B47F-B6152A4D63C2}" dt="2023-03-20T11:44:23.794" v="998" actId="20577"/>
        <pc:sldMkLst>
          <pc:docMk/>
          <pc:sldMk cId="2125431442" sldId="265"/>
        </pc:sldMkLst>
        <pc:extLst>
          <p:ext xmlns:p="http://schemas.openxmlformats.org/presentationml/2006/main" uri="{D6D511B9-2390-475A-947B-AFAB55BFBCF1}">
            <pc226:cmChg xmlns:pc226="http://schemas.microsoft.com/office/powerpoint/2022/06/main/command" chg="mod">
              <pc226:chgData name="Leigh-Ann Pringle" userId="90c27759-dcb2-4cfd-84bf-93ebcdd77db7" providerId="ADAL" clId="{3BF86C68-3DDD-264D-B47F-B6152A4D63C2}" dt="2023-03-20T10:22:28.365" v="358"/>
              <pc2:cmMkLst xmlns:pc2="http://schemas.microsoft.com/office/powerpoint/2019/9/main/command">
                <pc:docMk/>
                <pc:sldMk cId="2125431442" sldId="265"/>
                <pc2:cmMk id="{5868671A-3506-4D5F-A428-851A2573AC45}"/>
              </pc2:cmMkLst>
            </pc226:cmChg>
            <pc226:cmChg xmlns:pc226="http://schemas.microsoft.com/office/powerpoint/2022/06/main/command" chg="mod">
              <pc226:chgData name="Leigh-Ann Pringle" userId="90c27759-dcb2-4cfd-84bf-93ebcdd77db7" providerId="ADAL" clId="{3BF86C68-3DDD-264D-B47F-B6152A4D63C2}" dt="2023-03-20T10:29:35.904" v="359"/>
              <pc2:cmMkLst xmlns:pc2="http://schemas.microsoft.com/office/powerpoint/2019/9/main/command">
                <pc:docMk/>
                <pc:sldMk cId="2125431442" sldId="265"/>
                <pc2:cmMk id="{4C957023-D570-4222-A0D8-DFBB11B777F9}"/>
              </pc2:cmMkLst>
            </pc226:cmChg>
            <pc226:cmChg xmlns:pc226="http://schemas.microsoft.com/office/powerpoint/2022/06/main/command" chg="mod">
              <pc226:chgData name="Leigh-Ann Pringle" userId="90c27759-dcb2-4cfd-84bf-93ebcdd77db7" providerId="ADAL" clId="{3BF86C68-3DDD-264D-B47F-B6152A4D63C2}" dt="2023-03-20T10:29:38.320" v="360"/>
              <pc2:cmMkLst xmlns:pc2="http://schemas.microsoft.com/office/powerpoint/2019/9/main/command">
                <pc:docMk/>
                <pc:sldMk cId="2125431442" sldId="265"/>
                <pc2:cmMk id="{DFCD8D7F-3329-4509-AD35-86BF91C53C18}"/>
              </pc2:cmMkLst>
            </pc226:cmChg>
          </p:ext>
        </pc:extLst>
      </pc:sldChg>
      <pc:sldChg chg="modCm modNotesTx">
        <pc:chgData name="Leigh-Ann Pringle" userId="90c27759-dcb2-4cfd-84bf-93ebcdd77db7" providerId="ADAL" clId="{3BF86C68-3DDD-264D-B47F-B6152A4D63C2}" dt="2023-03-20T11:44:56.654" v="1000" actId="20577"/>
        <pc:sldMkLst>
          <pc:docMk/>
          <pc:sldMk cId="1103019326" sldId="266"/>
        </pc:sldMkLst>
        <pc:extLst>
          <p:ext xmlns:p="http://schemas.openxmlformats.org/presentationml/2006/main" uri="{D6D511B9-2390-475A-947B-AFAB55BFBCF1}">
            <pc226:cmChg xmlns:pc226="http://schemas.microsoft.com/office/powerpoint/2022/06/main/command" chg="mod">
              <pc226:chgData name="Leigh-Ann Pringle" userId="90c27759-dcb2-4cfd-84bf-93ebcdd77db7" providerId="ADAL" clId="{3BF86C68-3DDD-264D-B47F-B6152A4D63C2}" dt="2023-03-20T10:56:44.662" v="398"/>
              <pc2:cmMkLst xmlns:pc2="http://schemas.microsoft.com/office/powerpoint/2019/9/main/command">
                <pc:docMk/>
                <pc:sldMk cId="1103019326" sldId="266"/>
                <pc2:cmMk id="{BD6D3E93-0D50-443E-83E4-9709F649C1D1}"/>
              </pc2:cmMkLst>
            </pc226:cmChg>
          </p:ext>
        </pc:extLst>
      </pc:sldChg>
    </pc:docChg>
  </pc:docChgLst>
</pc:chgInfo>
</file>

<file path=ppt/comments/modernComment_107_492A96F5.xml><?xml version="1.0" encoding="utf-8"?>
<p188:cmLst xmlns:a="http://schemas.openxmlformats.org/drawingml/2006/main" xmlns:r="http://schemas.openxmlformats.org/officeDocument/2006/relationships" xmlns:p188="http://schemas.microsoft.com/office/powerpoint/2018/8/main">
  <p188:cm id="{D1E3C54E-7E13-4660-93C9-F2CBBD1AEA31}" authorId="{4F16F7F6-943C-7969-8E16-8142B5320E59}" status="resolved" created="2023-03-16T13:14:27.850" complete="100000">
    <pc:sldMkLst xmlns:pc="http://schemas.microsoft.com/office/powerpoint/2013/main/command">
      <pc:docMk/>
      <pc:sldMk cId="1227527925" sldId="263"/>
    </pc:sldMkLst>
    <p188:txBody>
      <a:bodyPr/>
      <a:lstStyle/>
      <a:p>
        <a:r>
          <a:rPr lang="en-ZA"/>
          <a:t>And perhaps underwent some tests…..?This is perhaps too open question, could we givee some guidance to learners or context?</a:t>
        </a:r>
      </a:p>
    </p188:txBody>
  </p188:cm>
</p188:cmLst>
</file>

<file path=ppt/comments/modernComment_109_7EAF8292.xml><?xml version="1.0" encoding="utf-8"?>
<p188:cmLst xmlns:a="http://schemas.openxmlformats.org/drawingml/2006/main" xmlns:r="http://schemas.openxmlformats.org/officeDocument/2006/relationships" xmlns:p188="http://schemas.microsoft.com/office/powerpoint/2018/8/main">
  <p188:cm id="{4C957023-D570-4222-A0D8-DFBB11B777F9}" authorId="{4F16F7F6-943C-7969-8E16-8142B5320E59}" status="resolved" created="2023-03-16T13:16:42.471" complete="100000">
    <pc:sldMkLst xmlns:pc="http://schemas.microsoft.com/office/powerpoint/2013/main/command">
      <pc:docMk/>
      <pc:sldMk cId="2125431442" sldId="265"/>
    </pc:sldMkLst>
    <p188:txBody>
      <a:bodyPr/>
      <a:lstStyle/>
      <a:p>
        <a:r>
          <a:rPr lang="en-ZA"/>
          <a:t>This is a bit too open question? Narrow down or give context?</a:t>
        </a:r>
      </a:p>
    </p188:txBody>
  </p188:cm>
  <p188:cm id="{DFCD8D7F-3329-4509-AD35-86BF91C53C18}" authorId="{4F16F7F6-943C-7969-8E16-8142B5320E59}" status="resolved" created="2023-03-16T13:19:06.603" complete="100000">
    <pc:sldMkLst xmlns:pc="http://schemas.microsoft.com/office/powerpoint/2013/main/command">
      <pc:docMk/>
      <pc:sldMk cId="2125431442" sldId="265"/>
    </pc:sldMkLst>
    <p188:txBody>
      <a:bodyPr/>
      <a:lstStyle/>
      <a:p>
        <a:r>
          <a:rPr lang="en-ZA"/>
          <a:t>Or perhaps there are already of your parents that checks the ingredients list / labels before they buy!</a:t>
        </a:r>
      </a:p>
    </p188:txBody>
  </p188:cm>
  <p188:cm id="{5868671A-3506-4D5F-A428-851A2573AC45}" authorId="{4F16F7F6-943C-7969-8E16-8142B5320E59}" status="resolved" created="2023-03-16T13:20:41.225" complete="100000">
    <pc:sldMkLst xmlns:pc="http://schemas.microsoft.com/office/powerpoint/2013/main/command">
      <pc:docMk/>
      <pc:sldMk cId="2125431442" sldId="265"/>
    </pc:sldMkLst>
    <p188:txBody>
      <a:bodyPr/>
      <a:lstStyle/>
      <a:p>
        <a:r>
          <a:rPr lang="en-ZA"/>
          <a:t>This is very important statement Leigh Ann, We are not judging people who have farms and businesses, we are sharing information and they need to make the informed choices.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3A3119-0AB5-9346-93E9-7BED16B2FDC1}" type="datetimeFigureOut">
              <a:rPr lang="en-US" smtClean="0"/>
              <a:t>4/11/2023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3A15B4-6B30-5A43-A929-0D7B652DF7EF}" type="slidenum">
              <a:rPr lang="en-US" smtClean="0"/>
              <a:t>‹#›</a:t>
            </a:fld>
            <a:endParaRPr lang="en-US" dirty="0"/>
          </a:p>
        </p:txBody>
      </p:sp>
    </p:spTree>
    <p:extLst>
      <p:ext uri="{BB962C8B-B14F-4D97-AF65-F5344CB8AC3E}">
        <p14:creationId xmlns:p14="http://schemas.microsoft.com/office/powerpoint/2010/main" val="2723535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 4 min intro</a:t>
            </a:r>
          </a:p>
          <a:p>
            <a:endParaRPr lang="en-US" dirty="0"/>
          </a:p>
          <a:p>
            <a:r>
              <a:rPr lang="en-US" dirty="0"/>
              <a:t>Welcome to this new series of lessons. In the previous lessons, we would have looked at the effects of unequal power relations on different people. You would have learnt about awareness campaigns to educate the public about different social issues and how to get involved and fight against these social issues.</a:t>
            </a:r>
          </a:p>
          <a:p>
            <a:endParaRPr lang="en-US" dirty="0"/>
          </a:p>
          <a:p>
            <a:r>
              <a:rPr lang="en-US" dirty="0"/>
              <a:t>Today we branch off looking at the effects that environmental issues have in South Africa. We know that environmental issues refer to the impact on natural resources because of the misuse or overuse by humans. Let’s take a moment to see if you can remember what the term ”</a:t>
            </a:r>
            <a:r>
              <a:rPr lang="en-US" i="1" dirty="0"/>
              <a:t>environmental justice</a:t>
            </a:r>
            <a:r>
              <a:rPr lang="en-US" dirty="0"/>
              <a:t>” means from Grade 10? (allow the class to respond.)</a:t>
            </a:r>
          </a:p>
          <a:p>
            <a:endParaRPr lang="en-US" dirty="0"/>
          </a:p>
          <a:p>
            <a:r>
              <a:rPr lang="en-US" dirty="0"/>
              <a:t>Well done! We could say that </a:t>
            </a:r>
            <a:r>
              <a:rPr lang="en-US" b="1" dirty="0"/>
              <a:t>environmental justice </a:t>
            </a:r>
            <a:r>
              <a:rPr lang="en-US" dirty="0"/>
              <a:t>refers to a person’s </a:t>
            </a:r>
            <a:r>
              <a:rPr lang="en-ZA" sz="1800" b="0" i="0" u="none" strike="noStrike" dirty="0">
                <a:solidFill>
                  <a:srgbClr val="000000"/>
                </a:solidFill>
                <a:effectLst/>
                <a:latin typeface="Calibri" panose="020F0502020204030204" pitchFamily="34" charset="0"/>
              </a:rPr>
              <a:t>right to live in an area where they feel safe and they’re not impacted by things like flooding, no access to running water or electricity, or where there is a risk to their health.</a:t>
            </a:r>
          </a:p>
          <a:p>
            <a:endParaRPr lang="en-ZA" sz="1800" b="0" i="0" u="none" strike="noStrike" dirty="0">
              <a:solidFill>
                <a:srgbClr val="000000"/>
              </a:solidFill>
              <a:effectLst/>
              <a:latin typeface="Calibri" panose="020F0502020204030204" pitchFamily="34" charset="0"/>
            </a:endParaRPr>
          </a:p>
          <a:p>
            <a:r>
              <a:rPr lang="en-ZA" sz="1800" b="0" i="0" u="none" strike="noStrike" dirty="0">
                <a:solidFill>
                  <a:srgbClr val="000000"/>
                </a:solidFill>
                <a:effectLst/>
                <a:latin typeface="Calibri" panose="020F0502020204030204" pitchFamily="34" charset="0"/>
              </a:rPr>
              <a:t>Sometimes these environmental issues directly impact the health of the people that live in a community. Some of these environmental issues are obvious like flooding or pollution. Did you know that the way that animals are farmed for human consumption could also impact your health? With the large demand of meat for the increasing world population, many farming institutions use growth hormones or antibiotics to speed up the growth process of the animals. Some substances are put in food to make it last longer or look more appealing. Many of these substances could negatively impact your health. </a:t>
            </a:r>
          </a:p>
          <a:p>
            <a:endParaRPr lang="en-ZA" sz="1800" b="0" i="0" u="none" strike="noStrike" dirty="0">
              <a:solidFill>
                <a:srgbClr val="000000"/>
              </a:solidFill>
              <a:effectLst/>
              <a:latin typeface="Calibri" panose="020F0502020204030204" pitchFamily="34" charset="0"/>
            </a:endParaRPr>
          </a:p>
          <a:p>
            <a:endParaRPr lang="en-ZA" b="0" i="0" u="none" strike="noStrike" dirty="0">
              <a:solidFill>
                <a:srgbClr val="000000"/>
              </a:solidFill>
              <a:effectLst/>
            </a:endParaRPr>
          </a:p>
          <a:p>
            <a:r>
              <a:rPr lang="en-ZA" dirty="0"/>
              <a:t/>
            </a:r>
            <a:br>
              <a:rPr lang="en-ZA" dirty="0"/>
            </a:br>
            <a:r>
              <a:rPr lang="en-ZA" dirty="0"/>
              <a:t/>
            </a:r>
            <a:br>
              <a:rPr lang="en-ZA" dirty="0"/>
            </a:br>
            <a:endParaRPr lang="en-US" dirty="0"/>
          </a:p>
          <a:p>
            <a:endParaRPr lang="en-US" dirty="0"/>
          </a:p>
        </p:txBody>
      </p:sp>
      <p:sp>
        <p:nvSpPr>
          <p:cNvPr id="4" name="Slide Number Placeholder 3"/>
          <p:cNvSpPr>
            <a:spLocks noGrp="1"/>
          </p:cNvSpPr>
          <p:nvPr>
            <p:ph type="sldNum" sz="quarter" idx="5"/>
          </p:nvPr>
        </p:nvSpPr>
        <p:spPr/>
        <p:txBody>
          <a:bodyPr/>
          <a:lstStyle/>
          <a:p>
            <a:fld id="{E73A15B4-6B30-5A43-A929-0D7B652DF7EF}" type="slidenum">
              <a:rPr lang="en-US" smtClean="0"/>
              <a:t>1</a:t>
            </a:fld>
            <a:endParaRPr lang="en-US" dirty="0"/>
          </a:p>
        </p:txBody>
      </p:sp>
    </p:spTree>
    <p:extLst>
      <p:ext uri="{BB962C8B-B14F-4D97-AF65-F5344CB8AC3E}">
        <p14:creationId xmlns:p14="http://schemas.microsoft.com/office/powerpoint/2010/main" val="3843760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&amp; 3: 4 min Individual Activity &amp; Teaching 8 min</a:t>
            </a:r>
          </a:p>
          <a:p>
            <a:endParaRPr lang="en-US" dirty="0"/>
          </a:p>
          <a:p>
            <a:r>
              <a:rPr lang="en-US" dirty="0"/>
              <a:t>(Note to teacher: articles used for source for activity should any learners want evidence: https://www.health.com/condition/digestive-health/18-most-sickening-food-ingredients )</a:t>
            </a:r>
          </a:p>
          <a:p>
            <a:endParaRPr lang="en-US" dirty="0"/>
          </a:p>
          <a:p>
            <a:r>
              <a:rPr lang="en-ZA" sz="1200" b="0" i="0" u="none" strike="noStrike" dirty="0">
                <a:solidFill>
                  <a:srgbClr val="000000"/>
                </a:solidFill>
                <a:effectLst/>
                <a:latin typeface="Calibri" panose="020F0502020204030204" pitchFamily="34" charset="0"/>
              </a:rPr>
              <a:t>Most times we eat food not even knowing what is in it. We think that because it’s sold in a store, there can’t be anything bad for us in it. Sometimes these meats have been tested and still contain harmful substances as our laws do not find these substances as that harmful. Let’s see if you can can bust a few myths today? We’re going to look at a list of ingredients </a:t>
            </a:r>
            <a:r>
              <a:rPr lang="en-ZA" sz="1800" dirty="0">
                <a:solidFill>
                  <a:srgbClr val="404040"/>
                </a:solidFill>
                <a:effectLst/>
                <a:highlight>
                  <a:srgbClr val="FFFF00"/>
                </a:highlight>
                <a:latin typeface="Arial" panose="020B0604020202020204" pitchFamily="34" charset="0"/>
                <a:ea typeface="Times New Roman" panose="02020603050405020304" pitchFamily="18" charset="0"/>
              </a:rPr>
              <a:t>/ substances</a:t>
            </a:r>
            <a:r>
              <a:rPr lang="en-ZA" sz="1800" dirty="0">
                <a:solidFill>
                  <a:srgbClr val="404040"/>
                </a:solidFill>
                <a:effectLst/>
                <a:latin typeface="Arial" panose="020B0604020202020204" pitchFamily="34" charset="0"/>
                <a:ea typeface="Times New Roman" panose="02020603050405020304" pitchFamily="18" charset="0"/>
              </a:rPr>
              <a:t> </a:t>
            </a:r>
            <a:r>
              <a:rPr lang="en-ZA" sz="1200" b="0" i="0" u="none" strike="noStrike" dirty="0">
                <a:solidFill>
                  <a:srgbClr val="000000"/>
                </a:solidFill>
                <a:effectLst/>
                <a:latin typeface="Calibri" panose="020F0502020204030204" pitchFamily="34" charset="0"/>
              </a:rPr>
              <a:t>found in different foods. You will be the </a:t>
            </a:r>
            <a:r>
              <a:rPr lang="en-ZA" sz="1200" b="0" i="0" u="none" strike="noStrike" dirty="0" err="1">
                <a:solidFill>
                  <a:srgbClr val="000000"/>
                </a:solidFill>
                <a:effectLst/>
                <a:latin typeface="Calibri" panose="020F0502020204030204" pitchFamily="34" charset="0"/>
              </a:rPr>
              <a:t>mythbuster</a:t>
            </a:r>
            <a:r>
              <a:rPr lang="en-ZA" sz="1200" b="0" i="0" u="none" strike="noStrike" dirty="0">
                <a:solidFill>
                  <a:srgbClr val="000000"/>
                </a:solidFill>
                <a:effectLst/>
                <a:latin typeface="Calibri" panose="020F0502020204030204" pitchFamily="34" charset="0"/>
              </a:rPr>
              <a:t> by determining if these ingredients </a:t>
            </a:r>
            <a:r>
              <a:rPr lang="en-ZA" sz="1800" dirty="0">
                <a:solidFill>
                  <a:srgbClr val="404040"/>
                </a:solidFill>
                <a:effectLst/>
                <a:highlight>
                  <a:srgbClr val="FFFF00"/>
                </a:highlight>
                <a:latin typeface="Arial" panose="020B0604020202020204" pitchFamily="34" charset="0"/>
                <a:ea typeface="Times New Roman" panose="02020603050405020304" pitchFamily="18" charset="0"/>
              </a:rPr>
              <a:t>/ substances</a:t>
            </a:r>
            <a:r>
              <a:rPr lang="en-ZA" sz="1800" dirty="0">
                <a:solidFill>
                  <a:srgbClr val="404040"/>
                </a:solidFill>
                <a:effectLst/>
                <a:latin typeface="Arial" panose="020B0604020202020204" pitchFamily="34" charset="0"/>
                <a:ea typeface="Times New Roman" panose="02020603050405020304" pitchFamily="18" charset="0"/>
              </a:rPr>
              <a:t> </a:t>
            </a:r>
            <a:r>
              <a:rPr lang="en-ZA" sz="1200" b="0" i="0" u="none" strike="noStrike" dirty="0">
                <a:solidFill>
                  <a:srgbClr val="000000"/>
                </a:solidFill>
                <a:effectLst/>
                <a:latin typeface="Calibri" panose="020F0502020204030204" pitchFamily="34" charset="0"/>
              </a:rPr>
              <a:t>are truly found in these foods or is it a myth. Look at </a:t>
            </a:r>
            <a:r>
              <a:rPr lang="en-ZA" sz="1800" b="1" i="1" u="none" strike="noStrike" dirty="0">
                <a:solidFill>
                  <a:srgbClr val="404040"/>
                </a:solidFill>
                <a:effectLst/>
                <a:latin typeface="Arial" panose="020B0604020202020204" pitchFamily="34" charset="0"/>
              </a:rPr>
              <a:t>Activity 1</a:t>
            </a:r>
            <a:r>
              <a:rPr lang="en-ZA" sz="1800" b="0" i="0" u="none" strike="noStrike" dirty="0">
                <a:solidFill>
                  <a:srgbClr val="404040"/>
                </a:solidFill>
                <a:effectLst/>
                <a:latin typeface="Arial" panose="020B0604020202020204" pitchFamily="34" charset="0"/>
              </a:rPr>
              <a:t> (</a:t>
            </a:r>
            <a:r>
              <a:rPr lang="en-ZA" sz="1800" b="1" i="1" u="sng" strike="noStrike" dirty="0">
                <a:solidFill>
                  <a:srgbClr val="404040"/>
                </a:solidFill>
                <a:effectLst/>
                <a:latin typeface="Arial" panose="020B0604020202020204" pitchFamily="34" charset="0"/>
              </a:rPr>
              <a:t>Lesson 1 – Worksheet</a:t>
            </a:r>
            <a:r>
              <a:rPr lang="en-ZA" sz="1800" b="0" i="0" u="none" strike="noStrike" dirty="0">
                <a:solidFill>
                  <a:srgbClr val="404040"/>
                </a:solidFill>
                <a:effectLst/>
                <a:latin typeface="Arial" panose="020B0604020202020204" pitchFamily="34" charset="0"/>
              </a:rPr>
              <a:t>) (Allow 5min for the activity before discussing.)</a:t>
            </a:r>
          </a:p>
          <a:p>
            <a:endParaRPr lang="en-ZA" sz="1800" b="0" i="0" u="none" strike="noStrike" dirty="0">
              <a:solidFill>
                <a:srgbClr val="404040"/>
              </a:solidFill>
              <a:effectLst/>
              <a:latin typeface="Arial" panose="020B0604020202020204" pitchFamily="34" charset="0"/>
            </a:endParaRPr>
          </a:p>
          <a:p>
            <a:r>
              <a:rPr lang="en-ZA" sz="1800" b="0" i="0" u="none" strike="noStrike" dirty="0">
                <a:solidFill>
                  <a:srgbClr val="404040"/>
                </a:solidFill>
                <a:effectLst/>
                <a:latin typeface="Arial" panose="020B0604020202020204" pitchFamily="34" charset="0"/>
              </a:rPr>
              <a:t>It might come as a surprise to know that none of these items in this activity were a myth. How does that make you feel knowing that some of the food you eat may contain some of these substances?</a:t>
            </a:r>
          </a:p>
          <a:p>
            <a:endParaRPr lang="en-ZA" sz="1800" b="0" i="0" u="none" strike="noStrike" dirty="0">
              <a:solidFill>
                <a:srgbClr val="404040"/>
              </a:solidFill>
              <a:effectLst/>
              <a:latin typeface="Arial" panose="020B0604020202020204" pitchFamily="34" charset="0"/>
            </a:endParaRPr>
          </a:p>
          <a:p>
            <a:r>
              <a:rPr lang="en-ZA" sz="1800" b="0" i="0" u="none" strike="noStrike" dirty="0">
                <a:solidFill>
                  <a:srgbClr val="404040"/>
                </a:solidFill>
                <a:effectLst/>
                <a:latin typeface="Arial" panose="020B0604020202020204" pitchFamily="34" charset="0"/>
              </a:rPr>
              <a:t>Let’s look at a summary of this list again and see the impact this could have on your health.</a:t>
            </a:r>
            <a:endParaRPr lang="en-US" dirty="0"/>
          </a:p>
        </p:txBody>
      </p:sp>
      <p:sp>
        <p:nvSpPr>
          <p:cNvPr id="4" name="Slide Number Placeholder 3"/>
          <p:cNvSpPr>
            <a:spLocks noGrp="1"/>
          </p:cNvSpPr>
          <p:nvPr>
            <p:ph type="sldNum" sz="quarter" idx="5"/>
          </p:nvPr>
        </p:nvSpPr>
        <p:spPr/>
        <p:txBody>
          <a:bodyPr/>
          <a:lstStyle/>
          <a:p>
            <a:fld id="{E73A15B4-6B30-5A43-A929-0D7B652DF7EF}" type="slidenum">
              <a:rPr lang="en-US" smtClean="0"/>
              <a:t>2</a:t>
            </a:fld>
            <a:endParaRPr lang="en-US" dirty="0"/>
          </a:p>
        </p:txBody>
      </p:sp>
    </p:spTree>
    <p:extLst>
      <p:ext uri="{BB962C8B-B14F-4D97-AF65-F5344CB8AC3E}">
        <p14:creationId xmlns:p14="http://schemas.microsoft.com/office/powerpoint/2010/main" val="3756112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a:t>
            </a:r>
          </a:p>
          <a:p>
            <a:endParaRPr lang="en-US" dirty="0"/>
          </a:p>
          <a:p>
            <a:r>
              <a:rPr lang="en-US" dirty="0"/>
              <a:t>Some foods like meat/ milk contain antibiotics. These antibiotics were originally given to animals to prevent diseases. When we drink the milk or eat the meat, we could become immune to antibiotics. When we need to take antibiotics because we’re sick, it doesn’t work.</a:t>
            </a:r>
          </a:p>
          <a:p>
            <a:endParaRPr lang="en-US" sz="1800" dirty="0">
              <a:effectLst/>
              <a:latin typeface="Calibri" panose="020F0502020204030204" pitchFamily="34"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Some foods contain pesticides which were originally used to kill insects when growing crops. When humans ingest these vegetables, the pesticides are absorbed into the human body fat. Over time they have been know to make people ill.</a:t>
            </a:r>
          </a:p>
          <a:p>
            <a:endParaRPr lang="en-US" sz="1800" dirty="0">
              <a:effectLst/>
              <a:latin typeface="Calibri" panose="020F0502020204030204" pitchFamily="34"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Food additives like sodium benzoate often found in fizzy cooldrink to add colour and flavour. Humans respond in different ways to these substances. Some develop chest diseases like asthma and others, it impacts their ability to concentrate.</a:t>
            </a:r>
          </a:p>
          <a:p>
            <a:endParaRPr lang="en-US" sz="1800" dirty="0">
              <a:effectLst/>
              <a:latin typeface="Calibri" panose="020F0502020204030204" pitchFamily="34"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Many sweets that have a shinny surface have been </a:t>
            </a:r>
            <a:r>
              <a:rPr lang="en-US" sz="1800" dirty="0" err="1">
                <a:effectLst/>
                <a:latin typeface="Calibri" panose="020F0502020204030204" pitchFamily="34" charset="0"/>
                <a:ea typeface="Times New Roman" panose="02020603050405020304" pitchFamily="18" charset="0"/>
              </a:rPr>
              <a:t>coloured</a:t>
            </a:r>
            <a:r>
              <a:rPr lang="en-US" sz="1800" dirty="0">
                <a:effectLst/>
                <a:latin typeface="Calibri" panose="020F0502020204030204" pitchFamily="34" charset="0"/>
                <a:ea typeface="Times New Roman" panose="02020603050405020304" pitchFamily="18" charset="0"/>
              </a:rPr>
              <a:t> - which comes from insects like beetles or sprayed with shellac which comes from an insect like a cockroach. Humans could have allergic reactions to these insects, not to mention be severely “grossed out” by the thought of eating insects.</a:t>
            </a:r>
          </a:p>
          <a:p>
            <a:endParaRPr lang="en-US" sz="1800" dirty="0">
              <a:effectLst/>
              <a:latin typeface="Calibri" panose="020F0502020204030204" pitchFamily="34"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You will need to complete </a:t>
            </a:r>
            <a:r>
              <a:rPr lang="en-ZA" sz="1800" b="1" i="1" u="none" strike="noStrike" dirty="0">
                <a:solidFill>
                  <a:srgbClr val="404040"/>
                </a:solidFill>
                <a:effectLst/>
                <a:latin typeface="Arial" panose="020B0604020202020204" pitchFamily="34" charset="0"/>
              </a:rPr>
              <a:t>Activity 2</a:t>
            </a:r>
            <a:r>
              <a:rPr lang="en-ZA" sz="1800" b="0" i="0" u="none" strike="noStrike" dirty="0">
                <a:solidFill>
                  <a:srgbClr val="404040"/>
                </a:solidFill>
                <a:effectLst/>
                <a:latin typeface="Arial" panose="020B0604020202020204" pitchFamily="34" charset="0"/>
              </a:rPr>
              <a:t> (</a:t>
            </a:r>
            <a:r>
              <a:rPr lang="en-ZA" sz="1800" b="1" i="1" u="sng" strike="noStrike" dirty="0">
                <a:solidFill>
                  <a:srgbClr val="404040"/>
                </a:solidFill>
                <a:effectLst/>
                <a:latin typeface="Arial" panose="020B0604020202020204" pitchFamily="34" charset="0"/>
              </a:rPr>
              <a:t>Lesson 1 – Worksheet </a:t>
            </a:r>
            <a:r>
              <a:rPr lang="en-ZA" sz="1800" b="0" i="0" u="none" strike="noStrike" dirty="0">
                <a:solidFill>
                  <a:srgbClr val="404040"/>
                </a:solidFill>
                <a:effectLst/>
                <a:latin typeface="Arial" panose="020B0604020202020204" pitchFamily="34" charset="0"/>
              </a:rPr>
              <a:t>for homework. You’ll need to find three labels from three different products you enjoy eating. Read through the list of ingredients. Paste these labels in your notebook and indicate if any of these products contain the list of ingredients, we covered in the lesson so far.</a:t>
            </a:r>
            <a:endParaRPr lang="en-US" sz="1800" dirty="0">
              <a:effectLst/>
              <a:latin typeface="Calibri" panose="020F0502020204030204" pitchFamily="34" charset="0"/>
              <a:ea typeface="Times New Roman" panose="02020603050405020304" pitchFamily="18" charset="0"/>
            </a:endParaRPr>
          </a:p>
          <a:p>
            <a:endParaRPr lang="en-ZA" sz="1800" dirty="0">
              <a:effectLst/>
              <a:latin typeface="Calibri" panose="020F0502020204030204" pitchFamily="34" charset="0"/>
              <a:ea typeface="Times New Roman" panose="02020603050405020304" pitchFamily="18" charset="0"/>
            </a:endParaRPr>
          </a:p>
          <a:p>
            <a:endParaRPr lang="en-ZA" sz="1800" dirty="0">
              <a:effectLst/>
              <a:latin typeface="Calibri" panose="020F0502020204030204" pitchFamily="34"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73A15B4-6B30-5A43-A929-0D7B652DF7EF}" type="slidenum">
              <a:rPr lang="en-US" smtClean="0"/>
              <a:t>3</a:t>
            </a:fld>
            <a:endParaRPr lang="en-US" dirty="0"/>
          </a:p>
        </p:txBody>
      </p:sp>
    </p:spTree>
    <p:extLst>
      <p:ext uri="{BB962C8B-B14F-4D97-AF65-F5344CB8AC3E}">
        <p14:creationId xmlns:p14="http://schemas.microsoft.com/office/powerpoint/2010/main" val="2652299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 &amp; 5: 1min watch &amp; 8min discussion</a:t>
            </a:r>
          </a:p>
          <a:p>
            <a:endParaRPr lang="en-US" dirty="0"/>
          </a:p>
          <a:p>
            <a:r>
              <a:rPr lang="en-US" dirty="0"/>
              <a:t>Watch https://</a:t>
            </a:r>
            <a:r>
              <a:rPr lang="en-US" dirty="0" err="1"/>
              <a:t>www.youtube.com</a:t>
            </a:r>
            <a:r>
              <a:rPr lang="en-US" dirty="0"/>
              <a:t>/</a:t>
            </a:r>
            <a:r>
              <a:rPr lang="en-US" dirty="0" err="1"/>
              <a:t>watch?v</a:t>
            </a:r>
            <a:r>
              <a:rPr lang="en-US" dirty="0"/>
              <a:t>=BI1DX-UI1tg</a:t>
            </a:r>
          </a:p>
          <a:p>
            <a:endParaRPr lang="en-US" dirty="0"/>
          </a:p>
          <a:p>
            <a:r>
              <a:rPr lang="en-US" dirty="0"/>
              <a:t>Knowing that this process is so cruel, why do you think people still do factory farming? </a:t>
            </a:r>
          </a:p>
          <a:p>
            <a:endParaRPr lang="en-US" dirty="0"/>
          </a:p>
          <a:p>
            <a:r>
              <a:rPr lang="en-US" dirty="0"/>
              <a:t>Money! The more animals that can be produced to sell the more money these companies will make. In other countries, this type of farming is now illegal. But not in South Africa!</a:t>
            </a:r>
          </a:p>
          <a:p>
            <a:endParaRPr lang="en-US" dirty="0"/>
          </a:p>
          <a:p>
            <a:endParaRPr lang="en-US" dirty="0"/>
          </a:p>
        </p:txBody>
      </p:sp>
      <p:sp>
        <p:nvSpPr>
          <p:cNvPr id="4" name="Slide Number Placeholder 3"/>
          <p:cNvSpPr>
            <a:spLocks noGrp="1"/>
          </p:cNvSpPr>
          <p:nvPr>
            <p:ph type="sldNum" sz="quarter" idx="5"/>
          </p:nvPr>
        </p:nvSpPr>
        <p:spPr/>
        <p:txBody>
          <a:bodyPr/>
          <a:lstStyle/>
          <a:p>
            <a:fld id="{E73A15B4-6B30-5A43-A929-0D7B652DF7EF}" type="slidenum">
              <a:rPr lang="en-US" smtClean="0"/>
              <a:t>4</a:t>
            </a:fld>
            <a:endParaRPr lang="en-US" dirty="0"/>
          </a:p>
        </p:txBody>
      </p:sp>
    </p:spTree>
    <p:extLst>
      <p:ext uri="{BB962C8B-B14F-4D97-AF65-F5344CB8AC3E}">
        <p14:creationId xmlns:p14="http://schemas.microsoft.com/office/powerpoint/2010/main" val="2886377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5:</a:t>
            </a:r>
          </a:p>
          <a:p>
            <a:endParaRPr lang="en-US" dirty="0"/>
          </a:p>
          <a:p>
            <a:r>
              <a:rPr lang="en-US" dirty="0"/>
              <a:t>(Note to teacher: Allow each group 5min for discussion and use 3min for the groups to give feedback to the class.)</a:t>
            </a:r>
          </a:p>
          <a:p>
            <a:r>
              <a:rPr lang="en-US" dirty="0"/>
              <a:t>In your groups answer the questions on factory farming by referring to this slide and the questions in </a:t>
            </a:r>
            <a:r>
              <a:rPr lang="af-ZA" sz="1200" b="1" i="1" dirty="0">
                <a:solidFill>
                  <a:srgbClr val="404040"/>
                </a:solidFill>
                <a:effectLst/>
                <a:latin typeface="Arial" panose="020B0604020202020204" pitchFamily="34" charset="0"/>
                <a:ea typeface="Times New Roman" panose="02020603050405020304" pitchFamily="18" charset="0"/>
              </a:rPr>
              <a:t>Activity 3</a:t>
            </a:r>
            <a:r>
              <a:rPr lang="af-ZA" sz="1200" dirty="0">
                <a:solidFill>
                  <a:srgbClr val="404040"/>
                </a:solidFill>
                <a:effectLst/>
                <a:latin typeface="Arial" panose="020B0604020202020204" pitchFamily="34" charset="0"/>
                <a:ea typeface="Times New Roman" panose="02020603050405020304" pitchFamily="18" charset="0"/>
              </a:rPr>
              <a:t> </a:t>
            </a:r>
            <a:r>
              <a:rPr lang="en-ZA" sz="1200" dirty="0">
                <a:solidFill>
                  <a:srgbClr val="595959"/>
                </a:solidFill>
                <a:effectLst/>
                <a:latin typeface="Arial" panose="020B0604020202020204" pitchFamily="34" charset="0"/>
                <a:ea typeface="Arial" panose="020B0604020202020204" pitchFamily="34" charset="0"/>
              </a:rPr>
              <a:t>(</a:t>
            </a:r>
            <a:r>
              <a:rPr lang="en-ZA" sz="1200" b="1" i="1" u="sng" dirty="0">
                <a:solidFill>
                  <a:srgbClr val="595959"/>
                </a:solidFill>
                <a:effectLst/>
                <a:latin typeface="Arial" panose="020B0604020202020204" pitchFamily="34" charset="0"/>
                <a:ea typeface="Arial" panose="020B0604020202020204" pitchFamily="34" charset="0"/>
              </a:rPr>
              <a:t>Lesson 1 – Worksheet</a:t>
            </a:r>
            <a:r>
              <a:rPr lang="en-ZA" sz="1200" dirty="0">
                <a:solidFill>
                  <a:srgbClr val="595959"/>
                </a:solidFill>
                <a:effectLst/>
                <a:latin typeface="Arial" panose="020B0604020202020204" pitchFamily="34" charset="0"/>
                <a:ea typeface="Arial" panose="020B0604020202020204" pitchFamily="34" charset="0"/>
              </a:rPr>
              <a:t>).</a:t>
            </a:r>
            <a:endParaRPr lang="en-US" dirty="0"/>
          </a:p>
          <a:p>
            <a:endParaRPr lang="en-US" dirty="0"/>
          </a:p>
          <a:p>
            <a:pPr marL="342900" lvl="0" indent="-342900">
              <a:lnSpc>
                <a:spcPct val="107000"/>
              </a:lnSpc>
              <a:buFont typeface="+mj-lt"/>
              <a:buAutoNum type="arabicParenR"/>
            </a:pPr>
            <a:r>
              <a:rPr lang="en-US" sz="1800" dirty="0">
                <a:effectLst/>
                <a:latin typeface="Calibri" panose="020F0502020204030204" pitchFamily="34" charset="0"/>
                <a:ea typeface="Calibri" panose="020F0502020204030204" pitchFamily="34" charset="0"/>
                <a:cs typeface="Calibri" panose="020F0502020204030204" pitchFamily="34" charset="0"/>
              </a:rPr>
              <a:t>Discuss the impact on a local community being infected with one of these diseases indicated on the slide?</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arenR"/>
            </a:pPr>
            <a:r>
              <a:rPr lang="en-US" sz="1800" dirty="0">
                <a:effectLst/>
                <a:latin typeface="Calibri" panose="020F0502020204030204" pitchFamily="34" charset="0"/>
                <a:ea typeface="Calibri" panose="020F0502020204030204" pitchFamily="34" charset="0"/>
                <a:cs typeface="Calibri" panose="020F0502020204030204" pitchFamily="34" charset="0"/>
              </a:rPr>
              <a:t>Explain how eating less meat could improve the welfare of animals.</a:t>
            </a:r>
            <a:endParaRPr lang="en-ZA"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arenR"/>
            </a:pPr>
            <a:r>
              <a:rPr lang="en-US" sz="1800" dirty="0">
                <a:effectLst/>
                <a:latin typeface="Calibri" panose="020F0502020204030204" pitchFamily="34" charset="0"/>
                <a:ea typeface="Calibri" panose="020F0502020204030204" pitchFamily="34" charset="0"/>
                <a:cs typeface="Calibri" panose="020F0502020204030204" pitchFamily="34" charset="0"/>
              </a:rPr>
              <a:t>In your group, discuss how you as a grade 11 learner could create awareness at school about factory farming.</a:t>
            </a:r>
            <a:r>
              <a:rPr lang="en-ZA"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ZA" sz="1800" dirty="0">
              <a:effectLst/>
              <a:latin typeface="Times New Roman" panose="02020603050405020304" pitchFamily="18" charset="0"/>
              <a:ea typeface="Times New Roman" panose="02020603050405020304" pitchFamily="18" charset="0"/>
            </a:endParaRPr>
          </a:p>
          <a:p>
            <a:endParaRPr lang="en-US" dirty="0"/>
          </a:p>
          <a:p>
            <a:r>
              <a:rPr lang="en-US" dirty="0"/>
              <a:t>It is unpleasant to realise that South Africa continues to allow such cruel methods of farming. We can take a stand,  by educating our peers about these conditions and taking part in protests where we are aware that this kind of cruelty exists. Some of you might even encourage your parents to read the labels on food and rather buy free range meat. But remember there is also the reality that not everyone can afford to live on free-range chicken as its much more expensive than other food. The aim of this lesson is to educate you, so that you get to make your own choices.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E73A15B4-6B30-5A43-A929-0D7B652DF7EF}" type="slidenum">
              <a:rPr lang="en-US" smtClean="0"/>
              <a:t>5</a:t>
            </a:fld>
            <a:endParaRPr lang="en-US" dirty="0"/>
          </a:p>
        </p:txBody>
      </p:sp>
    </p:spTree>
    <p:extLst>
      <p:ext uri="{BB962C8B-B14F-4D97-AF65-F5344CB8AC3E}">
        <p14:creationId xmlns:p14="http://schemas.microsoft.com/office/powerpoint/2010/main" val="2230574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6: 12min ACTIVITY</a:t>
            </a:r>
          </a:p>
          <a:p>
            <a:pPr marL="0" lvl="0" indent="0">
              <a:buFont typeface="Symbol" panose="05050102010706020507" pitchFamily="18" charset="2"/>
              <a:buNone/>
            </a:pPr>
            <a:endParaRPr lang="en-US" sz="1200" dirty="0">
              <a:solidFill>
                <a:schemeClr val="tx1"/>
              </a:solidFill>
              <a:effectLst/>
              <a:latin typeface="+mn-lt"/>
              <a:ea typeface="+mn-ea"/>
            </a:endParaRPr>
          </a:p>
          <a:p>
            <a:pPr marL="0" lvl="0" indent="0">
              <a:buFont typeface="Symbol" panose="05050102010706020507" pitchFamily="18" charset="2"/>
              <a:buNone/>
            </a:pPr>
            <a:r>
              <a:rPr lang="en-US" sz="1800" dirty="0">
                <a:solidFill>
                  <a:srgbClr val="404040"/>
                </a:solidFill>
                <a:effectLst/>
                <a:latin typeface="Arial" panose="020B0604020202020204" pitchFamily="34" charset="0"/>
                <a:ea typeface="Times New Roman" panose="02020603050405020304" pitchFamily="18" charset="0"/>
              </a:rPr>
              <a:t>Each group will get the same series of questions from </a:t>
            </a:r>
            <a:r>
              <a:rPr lang="en-US" sz="1800" b="1" i="1" dirty="0">
                <a:solidFill>
                  <a:srgbClr val="404040"/>
                </a:solidFill>
                <a:effectLst/>
                <a:latin typeface="Arial" panose="020B0604020202020204" pitchFamily="34" charset="0"/>
                <a:ea typeface="Times New Roman" panose="02020603050405020304" pitchFamily="18" charset="0"/>
              </a:rPr>
              <a:t>Activity 4</a:t>
            </a:r>
            <a:r>
              <a:rPr lang="en-US" sz="1800" dirty="0">
                <a:solidFill>
                  <a:srgbClr val="404040"/>
                </a:solidFill>
                <a:effectLst/>
                <a:latin typeface="Arial" panose="020B0604020202020204" pitchFamily="34" charset="0"/>
                <a:ea typeface="Times New Roman" panose="02020603050405020304" pitchFamily="18" charset="0"/>
              </a:rPr>
              <a:t> but a different case study. Allow about 6min for the groups to discuss their findings and then allow each group 1min to give feedback to the class.</a:t>
            </a:r>
            <a:endParaRPr lang="en-ZA" sz="1800" dirty="0">
              <a:solidFill>
                <a:srgbClr val="000000"/>
              </a:solidFill>
              <a:effectLst/>
              <a:latin typeface="Times New Roman" panose="02020603050405020304" pitchFamily="18" charset="0"/>
              <a:ea typeface="Times New Roman" panose="02020603050405020304" pitchFamily="18" charset="0"/>
            </a:endParaRPr>
          </a:p>
          <a:p>
            <a:pPr marL="450215"/>
            <a:r>
              <a:rPr lang="en-GB" sz="1800" dirty="0">
                <a:solidFill>
                  <a:srgbClr val="404040"/>
                </a:solidFill>
                <a:effectLst/>
                <a:latin typeface="Arial" panose="020B0604020202020204" pitchFamily="34" charset="0"/>
                <a:ea typeface="Times New Roman" panose="02020603050405020304" pitchFamily="18" charset="0"/>
              </a:rPr>
              <a:t> </a:t>
            </a:r>
            <a:endParaRPr lang="en-ZA" sz="1800" dirty="0">
              <a:solidFill>
                <a:srgbClr val="000000"/>
              </a:solidFill>
              <a:effectLst/>
              <a:latin typeface="Times New Roman" panose="02020603050405020304" pitchFamily="18" charset="0"/>
              <a:ea typeface="Times New Roman" panose="02020603050405020304" pitchFamily="18" charset="0"/>
            </a:endParaRPr>
          </a:p>
          <a:p>
            <a:r>
              <a:rPr lang="en-ZA" sz="1200" dirty="0">
                <a:solidFill>
                  <a:srgbClr val="404040"/>
                </a:solidFill>
                <a:effectLst/>
                <a:latin typeface="Arial" panose="020B0604020202020204" pitchFamily="34" charset="0"/>
                <a:ea typeface="Times New Roman" panose="02020603050405020304" pitchFamily="18" charset="0"/>
              </a:rPr>
              <a:t>You will now have time to complete </a:t>
            </a:r>
            <a:r>
              <a:rPr lang="af-ZA" sz="1200" b="1" i="1" dirty="0">
                <a:solidFill>
                  <a:srgbClr val="404040"/>
                </a:solidFill>
                <a:effectLst/>
                <a:latin typeface="Arial" panose="020B0604020202020204" pitchFamily="34" charset="0"/>
                <a:ea typeface="Times New Roman" panose="02020603050405020304" pitchFamily="18" charset="0"/>
              </a:rPr>
              <a:t>Activity 4 </a:t>
            </a:r>
            <a:r>
              <a:rPr lang="en-ZA" sz="1200" dirty="0">
                <a:solidFill>
                  <a:srgbClr val="404040"/>
                </a:solidFill>
                <a:effectLst/>
                <a:latin typeface="Arial" panose="020B0604020202020204" pitchFamily="34" charset="0"/>
                <a:ea typeface="Times New Roman" panose="02020603050405020304" pitchFamily="18" charset="0"/>
              </a:rPr>
              <a:t>(</a:t>
            </a:r>
            <a:r>
              <a:rPr lang="en-ZA" sz="1200" b="1" i="1" u="sng" dirty="0">
                <a:solidFill>
                  <a:srgbClr val="404040"/>
                </a:solidFill>
                <a:effectLst/>
                <a:latin typeface="Arial" panose="020B0604020202020204" pitchFamily="34" charset="0"/>
                <a:ea typeface="Times New Roman" panose="02020603050405020304" pitchFamily="18" charset="0"/>
              </a:rPr>
              <a:t>Lesson 1 – Worksheet</a:t>
            </a:r>
            <a:r>
              <a:rPr lang="en-ZA" sz="1200" dirty="0">
                <a:solidFill>
                  <a:srgbClr val="404040"/>
                </a:solidFill>
                <a:effectLst/>
                <a:latin typeface="Arial" panose="020B0604020202020204" pitchFamily="34" charset="0"/>
                <a:ea typeface="Times New Roman" panose="02020603050405020304" pitchFamily="18" charset="0"/>
              </a:rPr>
              <a:t>). Each group will receive a different article </a:t>
            </a:r>
            <a:r>
              <a:rPr lang="en-ZA" sz="1200" dirty="0">
                <a:solidFill>
                  <a:srgbClr val="404040"/>
                </a:solidFill>
                <a:effectLst/>
                <a:highlight>
                  <a:srgbClr val="FFFF00"/>
                </a:highlight>
                <a:latin typeface="Arial" panose="020B0604020202020204" pitchFamily="34" charset="0"/>
                <a:ea typeface="Times New Roman" panose="02020603050405020304" pitchFamily="18" charset="0"/>
              </a:rPr>
              <a:t>(</a:t>
            </a:r>
            <a:r>
              <a:rPr lang="en-ZA" sz="1200" b="1" i="1" u="sng" dirty="0">
                <a:solidFill>
                  <a:srgbClr val="404040"/>
                </a:solidFill>
                <a:effectLst/>
                <a:highlight>
                  <a:srgbClr val="FFFF00"/>
                </a:highlight>
                <a:latin typeface="Arial" panose="020B0604020202020204" pitchFamily="34" charset="0"/>
                <a:ea typeface="Times New Roman" panose="02020603050405020304" pitchFamily="18" charset="0"/>
              </a:rPr>
              <a:t>Lesson 1 – Case Studies 1-5</a:t>
            </a:r>
            <a:r>
              <a:rPr lang="en-ZA" sz="1200" dirty="0">
                <a:solidFill>
                  <a:srgbClr val="404040"/>
                </a:solidFill>
                <a:effectLst/>
                <a:highlight>
                  <a:srgbClr val="FFFF00"/>
                </a:highlight>
                <a:latin typeface="Arial" panose="020B0604020202020204" pitchFamily="34" charset="0"/>
                <a:ea typeface="Times New Roman" panose="02020603050405020304" pitchFamily="18" charset="0"/>
              </a:rPr>
              <a:t>)</a:t>
            </a:r>
            <a:r>
              <a:rPr lang="en-ZA" sz="1200" dirty="0">
                <a:solidFill>
                  <a:srgbClr val="404040"/>
                </a:solidFill>
                <a:effectLst/>
                <a:latin typeface="Arial" panose="020B0604020202020204" pitchFamily="34" charset="0"/>
                <a:ea typeface="Times New Roman" panose="02020603050405020304" pitchFamily="18" charset="0"/>
              </a:rPr>
              <a:t> to read and answer the questions from </a:t>
            </a:r>
            <a:r>
              <a:rPr lang="en-ZA" sz="1200" b="1" i="1" dirty="0">
                <a:solidFill>
                  <a:srgbClr val="404040"/>
                </a:solidFill>
                <a:effectLst/>
                <a:latin typeface="Arial" panose="020B0604020202020204" pitchFamily="34" charset="0"/>
                <a:ea typeface="Times New Roman" panose="02020603050405020304" pitchFamily="18" charset="0"/>
              </a:rPr>
              <a:t>Activity 4</a:t>
            </a:r>
            <a:r>
              <a:rPr lang="en-ZA" sz="1200" dirty="0">
                <a:solidFill>
                  <a:srgbClr val="404040"/>
                </a:solidFill>
                <a:effectLst/>
                <a:latin typeface="Arial" panose="020B0604020202020204" pitchFamily="34" charset="0"/>
                <a:ea typeface="Times New Roman" panose="02020603050405020304" pitchFamily="18" charset="0"/>
              </a:rPr>
              <a:t>. Choose a group leader to provide feedback to the class. Each group will be required to use the </a:t>
            </a:r>
            <a:r>
              <a:rPr lang="en-ZA" sz="1200" b="1" i="1" u="sng" dirty="0">
                <a:solidFill>
                  <a:srgbClr val="404040"/>
                </a:solidFill>
                <a:effectLst/>
                <a:highlight>
                  <a:srgbClr val="FFFF00"/>
                </a:highlight>
                <a:latin typeface="Arial" panose="020B0604020202020204" pitchFamily="34" charset="0"/>
                <a:ea typeface="Times New Roman" panose="02020603050405020304" pitchFamily="18" charset="0"/>
              </a:rPr>
              <a:t>Lesson 1 - Poster</a:t>
            </a:r>
            <a:r>
              <a:rPr lang="en-ZA" sz="1200" dirty="0">
                <a:solidFill>
                  <a:srgbClr val="404040"/>
                </a:solidFill>
                <a:effectLst/>
                <a:latin typeface="Arial" panose="020B0604020202020204" pitchFamily="34" charset="0"/>
                <a:ea typeface="Times New Roman" panose="02020603050405020304" pitchFamily="18" charset="0"/>
              </a:rPr>
              <a:t> template to create an infographic on their main environmental issue. </a:t>
            </a:r>
            <a:endParaRPr lang="en-US" dirty="0"/>
          </a:p>
          <a:p>
            <a:endParaRPr lang="en-US" dirty="0"/>
          </a:p>
          <a:p>
            <a:r>
              <a:rPr lang="en-US" dirty="0"/>
              <a:t>This poster must include:</a:t>
            </a:r>
          </a:p>
          <a:p>
            <a:pPr marL="342900" lvl="0" indent="-342900">
              <a:buFont typeface="Wingdings" pitchFamily="2" charset="2"/>
              <a:buChar char=""/>
            </a:pPr>
            <a:r>
              <a:rPr lang="en-US" sz="1200" dirty="0">
                <a:solidFill>
                  <a:srgbClr val="404040"/>
                </a:solidFill>
                <a:effectLst/>
                <a:latin typeface="Arial" panose="020B0604020202020204" pitchFamily="34" charset="0"/>
                <a:ea typeface="Times New Roman" panose="02020603050405020304" pitchFamily="18" charset="0"/>
              </a:rPr>
              <a:t>An explanation of why this is an environment issue</a:t>
            </a:r>
            <a:endParaRPr lang="en-ZA" sz="12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itchFamily="2" charset="2"/>
              <a:buChar char=""/>
            </a:pPr>
            <a:r>
              <a:rPr lang="en-US" sz="1200" dirty="0">
                <a:solidFill>
                  <a:srgbClr val="404040"/>
                </a:solidFill>
                <a:effectLst/>
                <a:latin typeface="Arial" panose="020B0604020202020204" pitchFamily="34" charset="0"/>
                <a:ea typeface="Times New Roman" panose="02020603050405020304" pitchFamily="18" charset="0"/>
              </a:rPr>
              <a:t>How this issue causes ill heath for humans?</a:t>
            </a:r>
            <a:endParaRPr lang="en-ZA" sz="12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itchFamily="2" charset="2"/>
              <a:buChar char=""/>
            </a:pPr>
            <a:r>
              <a:rPr lang="en-US" sz="1200" dirty="0">
                <a:solidFill>
                  <a:srgbClr val="404040"/>
                </a:solidFill>
                <a:effectLst/>
                <a:latin typeface="Arial" panose="020B0604020202020204" pitchFamily="34" charset="0"/>
                <a:ea typeface="Times New Roman" panose="02020603050405020304" pitchFamily="18" charset="0"/>
              </a:rPr>
              <a:t>Examples of this environmental hazard in your local community?</a:t>
            </a:r>
            <a:endParaRPr lang="en-ZA" sz="1200" dirty="0">
              <a:solidFill>
                <a:srgbClr val="000000"/>
              </a:solidFill>
              <a:effectLst/>
              <a:latin typeface="Times New Roman" panose="02020603050405020304" pitchFamily="18" charset="0"/>
              <a:ea typeface="Times New Roman" panose="02020603050405020304" pitchFamily="18" charset="0"/>
            </a:endParaRPr>
          </a:p>
          <a:p>
            <a:pPr marL="342900" lvl="0" indent="-342900">
              <a:buFont typeface="Wingdings" pitchFamily="2" charset="2"/>
              <a:buChar char=""/>
            </a:pPr>
            <a:r>
              <a:rPr lang="en-US" sz="1200" dirty="0">
                <a:solidFill>
                  <a:srgbClr val="404040"/>
                </a:solidFill>
                <a:effectLst/>
                <a:latin typeface="Arial" panose="020B0604020202020204" pitchFamily="34" charset="0"/>
                <a:ea typeface="Times New Roman" panose="02020603050405020304" pitchFamily="18" charset="0"/>
              </a:rPr>
              <a:t>THREE suggestions on how you as high school learners could prevent this environmental hazard from happening at your school.</a:t>
            </a:r>
          </a:p>
          <a:p>
            <a:pPr marL="342900" lvl="0" indent="-342900">
              <a:buFont typeface="Wingdings" pitchFamily="2" charset="2"/>
              <a:buChar char=""/>
            </a:pPr>
            <a:endParaRPr lang="en-US" sz="1200" dirty="0">
              <a:solidFill>
                <a:srgbClr val="404040"/>
              </a:solidFill>
              <a:effectLst/>
              <a:latin typeface="Arial" panose="020B0604020202020204" pitchFamily="34" charset="0"/>
              <a:ea typeface="Times New Roman" panose="02020603050405020304" pitchFamily="18" charset="0"/>
            </a:endParaRPr>
          </a:p>
          <a:p>
            <a:pPr marL="342900" lvl="0" indent="-342900">
              <a:buFont typeface="Wingdings" pitchFamily="2" charset="2"/>
              <a:buChar char=""/>
            </a:pPr>
            <a:r>
              <a:rPr lang="en-US" sz="1200" dirty="0">
                <a:solidFill>
                  <a:srgbClr val="404040"/>
                </a:solidFill>
                <a:effectLst/>
                <a:latin typeface="Arial" panose="020B0604020202020204" pitchFamily="34" charset="0"/>
                <a:ea typeface="Times New Roman" panose="02020603050405020304" pitchFamily="18" charset="0"/>
              </a:rPr>
              <a:t>Just to </a:t>
            </a:r>
            <a:r>
              <a:rPr lang="en-US" sz="1200" dirty="0" err="1">
                <a:solidFill>
                  <a:srgbClr val="404040"/>
                </a:solidFill>
                <a:effectLst/>
                <a:latin typeface="Arial" panose="020B0604020202020204" pitchFamily="34" charset="0"/>
                <a:ea typeface="Times New Roman" panose="02020603050405020304" pitchFamily="18" charset="0"/>
              </a:rPr>
              <a:t>summarise</a:t>
            </a:r>
            <a:r>
              <a:rPr lang="en-US" sz="1200" dirty="0">
                <a:solidFill>
                  <a:srgbClr val="404040"/>
                </a:solidFill>
                <a:effectLst/>
                <a:latin typeface="Arial" panose="020B0604020202020204" pitchFamily="34" charset="0"/>
                <a:ea typeface="Times New Roman" panose="02020603050405020304" pitchFamily="18" charset="0"/>
              </a:rPr>
              <a:t>, we have covered the following main environmental hazards in these case studies:</a:t>
            </a:r>
          </a:p>
          <a:p>
            <a:pPr marL="342900" lvl="0" indent="-342900">
              <a:buFont typeface="Symbol" pitchFamily="2" charset="2"/>
              <a:buChar char=""/>
            </a:pPr>
            <a:r>
              <a:rPr lang="en-GB" sz="1200" dirty="0">
                <a:solidFill>
                  <a:srgbClr val="000000"/>
                </a:solidFill>
                <a:effectLst/>
                <a:latin typeface="Arial" panose="020B0604020202020204" pitchFamily="34" charset="0"/>
                <a:ea typeface="Times New Roman" panose="02020603050405020304" pitchFamily="18" charset="0"/>
              </a:rPr>
              <a:t>Soil erosion </a:t>
            </a:r>
            <a:endParaRPr lang="en-ZA" sz="1200" dirty="0">
              <a:solidFill>
                <a:srgbClr val="000000"/>
              </a:solidFill>
              <a:effectLst/>
              <a:latin typeface="Calibri" panose="020F0502020204030204" pitchFamily="34" charset="0"/>
              <a:ea typeface="Times New Roman" panose="02020603050405020304" pitchFamily="18" charset="0"/>
            </a:endParaRPr>
          </a:p>
          <a:p>
            <a:pPr marL="342900" lvl="0" indent="-342900">
              <a:buFont typeface="Symbol" pitchFamily="2" charset="2"/>
              <a:buChar char=""/>
            </a:pPr>
            <a:r>
              <a:rPr lang="en-GB" sz="1200" dirty="0">
                <a:solidFill>
                  <a:srgbClr val="000000"/>
                </a:solidFill>
                <a:effectLst/>
                <a:latin typeface="Arial" panose="020B0604020202020204" pitchFamily="34" charset="0"/>
                <a:ea typeface="Times New Roman" panose="02020603050405020304" pitchFamily="18" charset="0"/>
              </a:rPr>
              <a:t>Pollution </a:t>
            </a:r>
            <a:endParaRPr lang="en-ZA" sz="1200" dirty="0">
              <a:solidFill>
                <a:srgbClr val="000000"/>
              </a:solidFill>
              <a:effectLst/>
              <a:latin typeface="Calibri" panose="020F0502020204030204" pitchFamily="34" charset="0"/>
              <a:ea typeface="Times New Roman" panose="02020603050405020304" pitchFamily="18" charset="0"/>
            </a:endParaRPr>
          </a:p>
          <a:p>
            <a:pPr marL="342900" lvl="0" indent="-342900">
              <a:buFont typeface="Symbol" pitchFamily="2" charset="2"/>
              <a:buChar char=""/>
            </a:pPr>
            <a:r>
              <a:rPr lang="en-GB" sz="1200" dirty="0">
                <a:solidFill>
                  <a:srgbClr val="000000"/>
                </a:solidFill>
                <a:effectLst/>
                <a:latin typeface="Arial" panose="020B0604020202020204" pitchFamily="34" charset="0"/>
                <a:ea typeface="Times New Roman" panose="02020603050405020304" pitchFamily="18" charset="0"/>
              </a:rPr>
              <a:t>Floods </a:t>
            </a:r>
            <a:endParaRPr lang="en-ZA" sz="1200" dirty="0">
              <a:solidFill>
                <a:srgbClr val="000000"/>
              </a:solidFill>
              <a:effectLst/>
              <a:latin typeface="Calibri" panose="020F0502020204030204" pitchFamily="34" charset="0"/>
              <a:ea typeface="Times New Roman" panose="02020603050405020304" pitchFamily="18" charset="0"/>
            </a:endParaRPr>
          </a:p>
          <a:p>
            <a:pPr marL="342900" lvl="0" indent="-342900">
              <a:buFont typeface="Symbol" pitchFamily="2" charset="2"/>
              <a:buChar char=""/>
            </a:pPr>
            <a:r>
              <a:rPr lang="en-GB" sz="1200" dirty="0">
                <a:solidFill>
                  <a:srgbClr val="000000"/>
                </a:solidFill>
                <a:effectLst/>
                <a:latin typeface="Arial" panose="020B0604020202020204" pitchFamily="34" charset="0"/>
                <a:ea typeface="Times New Roman" panose="02020603050405020304" pitchFamily="18" charset="0"/>
              </a:rPr>
              <a:t>Fires</a:t>
            </a:r>
            <a:endParaRPr lang="en-ZA" sz="1200" dirty="0">
              <a:solidFill>
                <a:srgbClr val="000000"/>
              </a:solidFill>
              <a:effectLst/>
              <a:latin typeface="Calibri" panose="020F0502020204030204" pitchFamily="34" charset="0"/>
              <a:ea typeface="Times New Roman" panose="02020603050405020304" pitchFamily="18" charset="0"/>
            </a:endParaRPr>
          </a:p>
          <a:p>
            <a:pPr marL="342900" lvl="0" indent="-342900">
              <a:buFont typeface="Wingdings" pitchFamily="2" charset="2"/>
              <a:buChar char=""/>
            </a:pPr>
            <a:endParaRPr lang="en-ZA" sz="1200" dirty="0">
              <a:solidFill>
                <a:srgbClr val="000000"/>
              </a:solidFill>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solidFill>
                  <a:srgbClr val="000000"/>
                </a:solidFill>
                <a:effectLst/>
                <a:latin typeface="Arial" panose="020B0604020202020204" pitchFamily="34" charset="0"/>
                <a:ea typeface="Times New Roman" panose="02020603050405020304" pitchFamily="18" charset="0"/>
              </a:rPr>
              <a:t>Radiation is also an environmental hazard. The most common form of radiation we are aware of is from the UV rays of the sun. Too much time exposed to the sun could result in a short-term sun burn or long term this could result in skin cancer.</a:t>
            </a:r>
            <a:endParaRPr lang="en-ZA" sz="1000" dirty="0">
              <a:solidFill>
                <a:srgbClr val="000000"/>
              </a:solidFill>
              <a:effectLst/>
              <a:latin typeface="Calibri" panose="020F0502020204030204" pitchFamily="34" charset="0"/>
              <a:ea typeface="Times New Roman" panose="02020603050405020304" pitchFamily="18" charset="0"/>
            </a:endParaRPr>
          </a:p>
          <a:p>
            <a:endParaRPr lang="en-ZA" dirty="0"/>
          </a:p>
        </p:txBody>
      </p:sp>
      <p:sp>
        <p:nvSpPr>
          <p:cNvPr id="4" name="Slide Number Placeholder 3"/>
          <p:cNvSpPr>
            <a:spLocks noGrp="1"/>
          </p:cNvSpPr>
          <p:nvPr>
            <p:ph type="sldNum" sz="quarter" idx="5"/>
          </p:nvPr>
        </p:nvSpPr>
        <p:spPr/>
        <p:txBody>
          <a:bodyPr/>
          <a:lstStyle/>
          <a:p>
            <a:fld id="{E73A15B4-6B30-5A43-A929-0D7B652DF7EF}" type="slidenum">
              <a:rPr lang="en-US" smtClean="0"/>
              <a:t>6</a:t>
            </a:fld>
            <a:endParaRPr lang="en-US" dirty="0"/>
          </a:p>
        </p:txBody>
      </p:sp>
    </p:spTree>
    <p:extLst>
      <p:ext uri="{BB962C8B-B14F-4D97-AF65-F5344CB8AC3E}">
        <p14:creationId xmlns:p14="http://schemas.microsoft.com/office/powerpoint/2010/main" val="1385183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7: 3min Reflection</a:t>
            </a:r>
          </a:p>
          <a:p>
            <a:endParaRPr lang="en-US" dirty="0"/>
          </a:p>
          <a:p>
            <a:pPr marL="0" lvl="0" indent="0">
              <a:buFont typeface="Symbol" panose="05050102010706020507" pitchFamily="18" charset="2"/>
              <a:buNone/>
            </a:pPr>
            <a:r>
              <a:rPr lang="en-ZA" sz="1200" dirty="0">
                <a:solidFill>
                  <a:srgbClr val="595959"/>
                </a:solidFill>
                <a:effectLst/>
                <a:latin typeface="Arial" panose="020B0604020202020204" pitchFamily="34" charset="0"/>
                <a:ea typeface="Times New Roman" panose="02020603050405020304" pitchFamily="18" charset="0"/>
              </a:rPr>
              <a:t>As we finish off this lesson, read through and answer the questions on </a:t>
            </a:r>
            <a:r>
              <a:rPr lang="af-ZA" sz="1200" b="1" i="1" dirty="0" err="1">
                <a:solidFill>
                  <a:srgbClr val="404040"/>
                </a:solidFill>
                <a:effectLst/>
                <a:latin typeface="Arial" panose="020B0604020202020204" pitchFamily="34" charset="0"/>
                <a:ea typeface="Times New Roman" panose="02020603050405020304" pitchFamily="18" charset="0"/>
              </a:rPr>
              <a:t>Activity</a:t>
            </a:r>
            <a:r>
              <a:rPr lang="af-ZA" sz="1200" b="1" i="1" dirty="0">
                <a:solidFill>
                  <a:srgbClr val="404040"/>
                </a:solidFill>
                <a:effectLst/>
                <a:latin typeface="Arial" panose="020B0604020202020204" pitchFamily="34" charset="0"/>
                <a:ea typeface="Times New Roman" panose="02020603050405020304" pitchFamily="18" charset="0"/>
              </a:rPr>
              <a:t> 5</a:t>
            </a:r>
            <a:r>
              <a:rPr lang="af-ZA" sz="1200" dirty="0">
                <a:solidFill>
                  <a:srgbClr val="404040"/>
                </a:solidFill>
                <a:effectLst/>
                <a:latin typeface="Arial" panose="020B0604020202020204" pitchFamily="34" charset="0"/>
                <a:ea typeface="Times New Roman" panose="02020603050405020304" pitchFamily="18" charset="0"/>
              </a:rPr>
              <a:t> </a:t>
            </a:r>
            <a:r>
              <a:rPr lang="en-ZA" sz="1200" dirty="0">
                <a:solidFill>
                  <a:srgbClr val="595959"/>
                </a:solidFill>
                <a:effectLst/>
                <a:latin typeface="Arial" panose="020B0604020202020204" pitchFamily="34" charset="0"/>
                <a:ea typeface="Arial" panose="020B0604020202020204" pitchFamily="34" charset="0"/>
              </a:rPr>
              <a:t>(</a:t>
            </a:r>
            <a:r>
              <a:rPr lang="en-ZA" sz="1200" b="1" i="1" u="sng" dirty="0">
                <a:solidFill>
                  <a:srgbClr val="595959"/>
                </a:solidFill>
                <a:effectLst/>
                <a:latin typeface="Arial" panose="020B0604020202020204" pitchFamily="34" charset="0"/>
                <a:ea typeface="Arial" panose="020B0604020202020204" pitchFamily="34" charset="0"/>
              </a:rPr>
              <a:t>Lesson 1 – Worksheet</a:t>
            </a:r>
            <a:r>
              <a:rPr lang="en-ZA" sz="1200" dirty="0">
                <a:solidFill>
                  <a:srgbClr val="595959"/>
                </a:solidFill>
                <a:effectLst/>
                <a:latin typeface="Arial" panose="020B0604020202020204" pitchFamily="34" charset="0"/>
                <a:ea typeface="Arial" panose="020B0604020202020204" pitchFamily="34" charset="0"/>
              </a:rPr>
              <a:t>), </a:t>
            </a:r>
            <a:r>
              <a:rPr lang="en-ZA" sz="1200" dirty="0">
                <a:solidFill>
                  <a:srgbClr val="595959"/>
                </a:solidFill>
                <a:effectLst/>
                <a:latin typeface="Arial" panose="020B0604020202020204" pitchFamily="34" charset="0"/>
                <a:ea typeface="Times New Roman" panose="02020603050405020304" pitchFamily="18" charset="0"/>
              </a:rPr>
              <a:t>as you reflect on the following:</a:t>
            </a:r>
            <a:br>
              <a:rPr lang="en-ZA" sz="1200" dirty="0">
                <a:solidFill>
                  <a:srgbClr val="595959"/>
                </a:solidFill>
                <a:effectLst/>
                <a:latin typeface="Arial" panose="020B0604020202020204" pitchFamily="34" charset="0"/>
                <a:ea typeface="Times New Roman" panose="02020603050405020304" pitchFamily="18" charset="0"/>
              </a:rPr>
            </a:br>
            <a:endParaRPr lang="en-ZA" sz="1200" dirty="0">
              <a:effectLst/>
              <a:latin typeface="Times New Roman" panose="02020603050405020304" pitchFamily="18" charset="0"/>
              <a:ea typeface="Times New Roman" panose="02020603050405020304" pitchFamily="18" charset="0"/>
            </a:endParaRPr>
          </a:p>
          <a:p>
            <a:pPr marL="342900" lvl="0" indent="-342900">
              <a:buFont typeface="Wingdings" pitchFamily="2" charset="2"/>
              <a:buChar char=""/>
            </a:pPr>
            <a:r>
              <a:rPr lang="en-ZA" sz="1800" dirty="0">
                <a:solidFill>
                  <a:srgbClr val="595959"/>
                </a:solidFill>
                <a:effectLst/>
                <a:latin typeface="Arial" panose="020B0604020202020204" pitchFamily="34" charset="0"/>
                <a:ea typeface="Arial" panose="020B0604020202020204" pitchFamily="34" charset="0"/>
              </a:rPr>
              <a:t>Name ONE environmental issue from today’s lesson that you feel your school needs to educate their local community on.</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itchFamily="2" charset="2"/>
              <a:buChar char=""/>
            </a:pPr>
            <a:r>
              <a:rPr lang="en-ZA" sz="1800" dirty="0">
                <a:solidFill>
                  <a:srgbClr val="595959"/>
                </a:solidFill>
                <a:effectLst/>
                <a:latin typeface="Arial" panose="020B0604020202020204" pitchFamily="34" charset="0"/>
                <a:ea typeface="Arial" panose="020B0604020202020204" pitchFamily="34" charset="0"/>
              </a:rPr>
              <a:t>What positive influence could you have on addressing this issue in your school.</a:t>
            </a:r>
            <a:endParaRPr lang="en-ZA" sz="1800" dirty="0">
              <a:effectLst/>
              <a:latin typeface="Times New Roman" panose="02020603050405020304" pitchFamily="18" charset="0"/>
              <a:ea typeface="Times New Roman" panose="02020603050405020304" pitchFamily="18" charset="0"/>
            </a:endParaRPr>
          </a:p>
          <a:p>
            <a:pPr marL="342900" lvl="0" indent="-342900">
              <a:buFont typeface="Wingdings" pitchFamily="2" charset="2"/>
              <a:buChar char=""/>
            </a:pPr>
            <a:r>
              <a:rPr lang="en-ZA" sz="1800" dirty="0">
                <a:solidFill>
                  <a:srgbClr val="595959"/>
                </a:solidFill>
                <a:effectLst/>
                <a:latin typeface="Arial" panose="020B0604020202020204" pitchFamily="34" charset="0"/>
                <a:ea typeface="Arial" panose="020B0604020202020204" pitchFamily="34" charset="0"/>
              </a:rPr>
              <a:t>What advice would you give the RCL to develop a culture of caring for the environment at your school?</a:t>
            </a:r>
            <a:endParaRPr lang="en-ZA" sz="1800" dirty="0">
              <a:effectLst/>
              <a:latin typeface="Times New Roman" panose="02020603050405020304" pitchFamily="18" charset="0"/>
              <a:ea typeface="Times New Roman" panose="02020603050405020304" pitchFamily="18" charset="0"/>
            </a:endParaRP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ZA" sz="1800" b="0" dirty="0">
                <a:solidFill>
                  <a:srgbClr val="404040"/>
                </a:solidFill>
                <a:effectLst/>
                <a:latin typeface="Arial" panose="020B0604020202020204" pitchFamily="34" charset="0"/>
                <a:ea typeface="Times New Roman" panose="02020603050405020304" pitchFamily="18" charset="0"/>
              </a:rPr>
              <a:t>Don’t forget to complete </a:t>
            </a:r>
            <a:r>
              <a:rPr lang="en-ZA" sz="1800" b="1" i="1" dirty="0">
                <a:solidFill>
                  <a:srgbClr val="404040"/>
                </a:solidFill>
                <a:effectLst/>
                <a:highlight>
                  <a:srgbClr val="FFFF00"/>
                </a:highlight>
                <a:latin typeface="Arial" panose="020B0604020202020204" pitchFamily="34" charset="0"/>
                <a:ea typeface="Times New Roman" panose="02020603050405020304" pitchFamily="18" charset="0"/>
              </a:rPr>
              <a:t>Activity 2</a:t>
            </a:r>
            <a:r>
              <a:rPr lang="en-ZA" sz="1800" b="1" i="1" dirty="0">
                <a:solidFill>
                  <a:srgbClr val="404040"/>
                </a:solidFill>
                <a:effectLst/>
                <a:latin typeface="Arial" panose="020B0604020202020204" pitchFamily="34" charset="0"/>
                <a:ea typeface="Times New Roman" panose="02020603050405020304" pitchFamily="18" charset="0"/>
              </a:rPr>
              <a:t> </a:t>
            </a:r>
            <a:r>
              <a:rPr lang="en-ZA" sz="1800" b="0" dirty="0">
                <a:solidFill>
                  <a:srgbClr val="404040"/>
                </a:solidFill>
                <a:effectLst/>
                <a:latin typeface="Arial" panose="020B0604020202020204" pitchFamily="34" charset="0"/>
                <a:ea typeface="Times New Roman" panose="02020603050405020304" pitchFamily="18" charset="0"/>
              </a:rPr>
              <a:t>in </a:t>
            </a:r>
            <a:r>
              <a:rPr lang="en-ZA" sz="1800" b="1" i="1" u="sng" dirty="0">
                <a:solidFill>
                  <a:srgbClr val="404040"/>
                </a:solidFill>
                <a:effectLst/>
                <a:highlight>
                  <a:srgbClr val="FFFF00"/>
                </a:highlight>
                <a:latin typeface="Arial" panose="020B0604020202020204" pitchFamily="34" charset="0"/>
                <a:ea typeface="Times New Roman" panose="02020603050405020304" pitchFamily="18" charset="0"/>
              </a:rPr>
              <a:t>Lesson 1 – Worksheet</a:t>
            </a:r>
            <a:r>
              <a:rPr lang="en-ZA" sz="1800" b="1" i="1" u="sng" dirty="0">
                <a:solidFill>
                  <a:srgbClr val="404040"/>
                </a:solidFill>
                <a:effectLst/>
                <a:latin typeface="Arial" panose="020B0604020202020204" pitchFamily="34" charset="0"/>
                <a:ea typeface="Times New Roman" panose="02020603050405020304" pitchFamily="18" charset="0"/>
              </a:rPr>
              <a:t> </a:t>
            </a:r>
            <a:r>
              <a:rPr lang="en-ZA" sz="1800" b="0" dirty="0">
                <a:solidFill>
                  <a:srgbClr val="404040"/>
                </a:solidFill>
                <a:effectLst/>
                <a:latin typeface="Arial" panose="020B0604020202020204" pitchFamily="34" charset="0"/>
                <a:ea typeface="Times New Roman" panose="02020603050405020304" pitchFamily="18" charset="0"/>
              </a:rPr>
              <a:t>for homework.</a:t>
            </a:r>
            <a:endParaRPr lang="en-ZA" sz="1800" b="0" dirty="0">
              <a:solidFill>
                <a:srgbClr val="000000"/>
              </a:solidFill>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73A15B4-6B30-5A43-A929-0D7B652DF7EF}" type="slidenum">
              <a:rPr lang="en-US" smtClean="0"/>
              <a:t>7</a:t>
            </a:fld>
            <a:endParaRPr lang="en-US" dirty="0"/>
          </a:p>
        </p:txBody>
      </p:sp>
    </p:spTree>
    <p:extLst>
      <p:ext uri="{BB962C8B-B14F-4D97-AF65-F5344CB8AC3E}">
        <p14:creationId xmlns:p14="http://schemas.microsoft.com/office/powerpoint/2010/main" val="4114372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34BB4-F890-1253-1C57-786DF665B4F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4C98C83-9C96-B8FE-CE38-0C23BF7197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980BA2B-6589-B78D-29B6-8DC5707ADFA2}"/>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5" name="Footer Placeholder 4">
            <a:extLst>
              <a:ext uri="{FF2B5EF4-FFF2-40B4-BE49-F238E27FC236}">
                <a16:creationId xmlns:a16="http://schemas.microsoft.com/office/drawing/2014/main" id="{2008438D-F679-2B5D-E9F2-C0D814A8A98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D29CB6-0FD4-8252-37E7-49F3A336C835}"/>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1316542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8A9F8-5516-830E-0584-A38110FC47E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EC4CF16-D9D4-5A3B-F5FC-C06F5B84E99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5D2AC47-13AA-D383-A1BA-186F27AB93BB}"/>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5" name="Footer Placeholder 4">
            <a:extLst>
              <a:ext uri="{FF2B5EF4-FFF2-40B4-BE49-F238E27FC236}">
                <a16:creationId xmlns:a16="http://schemas.microsoft.com/office/drawing/2014/main" id="{EE544D17-0D62-3128-6080-B3434C690BF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434926-F0FC-5352-E55D-CCE53DF5A5F3}"/>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2239582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E136F-AFD2-3381-B9E8-E31935E40F9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42629F8-D18B-922C-A8EE-734462EFD2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BCD5FA3-6BB2-BBA4-6EBD-3FBFA0E90412}"/>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5" name="Footer Placeholder 4">
            <a:extLst>
              <a:ext uri="{FF2B5EF4-FFF2-40B4-BE49-F238E27FC236}">
                <a16:creationId xmlns:a16="http://schemas.microsoft.com/office/drawing/2014/main" id="{83C1EEB7-E7E4-2D5A-1F25-95411C4C91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DF1CCC3-30F8-2420-EAA4-8DC0EA4E4C77}"/>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693031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A1169-6DE2-1478-50A0-1648560A57F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363735C-C877-557E-E334-34A8F481F76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C9EF305-471F-6D1E-5849-6C6799C2738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DAA30EB-33E7-A4C3-6C37-06F84F29A045}"/>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6" name="Footer Placeholder 5">
            <a:extLst>
              <a:ext uri="{FF2B5EF4-FFF2-40B4-BE49-F238E27FC236}">
                <a16:creationId xmlns:a16="http://schemas.microsoft.com/office/drawing/2014/main" id="{40C5FD49-C3F4-6A05-D59E-814EB0C0DC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FE2DC3C-221F-5DF5-50F3-462AA3928E4C}"/>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356968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E01AA-7C9A-4F66-99BC-EACFFAB21AD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A178541-0679-B252-8B11-0F10F8E9C4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7E16468-BD63-C72A-8F56-C0CE497FF5F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A3C859D-D60A-DD97-040A-2E36DAD629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47156EB-A624-9B1A-38CF-22F61269B57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2A7C94A-4A86-A833-1BB0-BCECC910A00E}"/>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8" name="Footer Placeholder 7">
            <a:extLst>
              <a:ext uri="{FF2B5EF4-FFF2-40B4-BE49-F238E27FC236}">
                <a16:creationId xmlns:a16="http://schemas.microsoft.com/office/drawing/2014/main" id="{913F4322-D682-EA3D-0CED-F3D582C2E25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8A7A666-063C-6972-91BC-9B315A587FC1}"/>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855281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B9758-1BB3-5C3F-1C9D-CEBB21C52CD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021F7EA-B274-6C54-C1F0-14D8D4E28C46}"/>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4" name="Footer Placeholder 3">
            <a:extLst>
              <a:ext uri="{FF2B5EF4-FFF2-40B4-BE49-F238E27FC236}">
                <a16:creationId xmlns:a16="http://schemas.microsoft.com/office/drawing/2014/main" id="{F9B0D4A7-99E3-0DF6-F0C6-35264427FCA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21ADDA-2C9D-E04F-FB5B-2B55CC4D0CD2}"/>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2665869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865567-EFCD-13D4-CC4E-DCD166EA9D2D}"/>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3" name="Footer Placeholder 2">
            <a:extLst>
              <a:ext uri="{FF2B5EF4-FFF2-40B4-BE49-F238E27FC236}">
                <a16:creationId xmlns:a16="http://schemas.microsoft.com/office/drawing/2014/main" id="{6A468FA3-D8F5-72F0-5F89-34E3CC0596B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A1B09ED-15DC-66C1-8271-50BEA8A910E6}"/>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1435915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29F12-61F4-EE3E-3F36-09082379260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24B9619-B1B0-D0DB-3F58-08C2379E10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44727B8-7E9F-23C9-C1A8-B9882B9565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898B9DF-A7D1-5924-CC73-2ADD6D2C07ED}"/>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6" name="Footer Placeholder 5">
            <a:extLst>
              <a:ext uri="{FF2B5EF4-FFF2-40B4-BE49-F238E27FC236}">
                <a16:creationId xmlns:a16="http://schemas.microsoft.com/office/drawing/2014/main" id="{EC018767-E94D-5D54-8302-6BA12329C4E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CE86FFD-8341-9FC6-70A4-E38E6FA6E0D5}"/>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2849807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08C9B-6606-329A-6766-EB7DD957B74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16F9E2E-D2D1-633C-0CC8-2C069A443F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A58E892-94BB-0310-860D-17E9D026F4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929D228-3576-FD32-DA8B-2B36EF810511}"/>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6" name="Footer Placeholder 5">
            <a:extLst>
              <a:ext uri="{FF2B5EF4-FFF2-40B4-BE49-F238E27FC236}">
                <a16:creationId xmlns:a16="http://schemas.microsoft.com/office/drawing/2014/main" id="{B8C70CA0-CF9F-5D29-D966-0B647838A46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C5DEDE5-5BAA-7BFA-A413-C9936DBF6170}"/>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474161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44455-6D69-4D05-4B0A-0B805B74953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E1E2853-35D7-C93D-99E8-8657D535BB7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F6EDE03-2A47-8275-63DB-877C5EA3B87F}"/>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5" name="Footer Placeholder 4">
            <a:extLst>
              <a:ext uri="{FF2B5EF4-FFF2-40B4-BE49-F238E27FC236}">
                <a16:creationId xmlns:a16="http://schemas.microsoft.com/office/drawing/2014/main" id="{D9805282-0298-2DBB-AB9E-86253E44D54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229FD22-2ECA-52AE-61EF-DC72BAD8ED6C}"/>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2401859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AA67BA-7464-F64E-FF9E-97335BC717C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758C449-0B8B-E5C4-EF9C-91E5B54E2F2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51CF815-7F84-3A93-9C1F-0A80250413BA}"/>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5" name="Footer Placeholder 4">
            <a:extLst>
              <a:ext uri="{FF2B5EF4-FFF2-40B4-BE49-F238E27FC236}">
                <a16:creationId xmlns:a16="http://schemas.microsoft.com/office/drawing/2014/main" id="{1A3E2EAA-B723-2997-B134-6AA6880ECE8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39D3F1-4481-0369-1133-593850934D97}"/>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3002985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000" r="-2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E7CA5A-1DA2-861E-5C06-8A9B0E3BFD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F704E5A-D8F7-A043-BD3E-58289DF285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230435A-D1DB-0F3A-440A-080EB6C4FB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FF191E-5EA3-1A4E-9CD5-8E72467E027F}" type="datetimeFigureOut">
              <a:rPr lang="en-US" smtClean="0"/>
              <a:t>4/11/2023</a:t>
            </a:fld>
            <a:endParaRPr lang="en-US" dirty="0"/>
          </a:p>
        </p:txBody>
      </p:sp>
      <p:sp>
        <p:nvSpPr>
          <p:cNvPr id="5" name="Footer Placeholder 4">
            <a:extLst>
              <a:ext uri="{FF2B5EF4-FFF2-40B4-BE49-F238E27FC236}">
                <a16:creationId xmlns:a16="http://schemas.microsoft.com/office/drawing/2014/main" id="{20CBEBA6-0CE6-704B-B7B5-EAEA2D0C93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D83EC18-25AE-1158-307E-895B1036FB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9D3337-DE74-AF4A-947B-965F43DE0139}" type="slidenum">
              <a:rPr lang="en-US" smtClean="0"/>
              <a:t>‹#›</a:t>
            </a:fld>
            <a:endParaRPr lang="en-US" dirty="0"/>
          </a:p>
        </p:txBody>
      </p:sp>
    </p:spTree>
    <p:extLst>
      <p:ext uri="{BB962C8B-B14F-4D97-AF65-F5344CB8AC3E}">
        <p14:creationId xmlns:p14="http://schemas.microsoft.com/office/powerpoint/2010/main" val="3652560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microsoft.com/office/2018/10/relationships/comments" Target="../comments/modernComment_107_492A96F5.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jpeg"/><Relationship Id="rId12"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18/10/relationships/comments" Target="../comments/modernComment_109_7EAF8292.xml"/><Relationship Id="rId5" Type="http://schemas.openxmlformats.org/officeDocument/2006/relationships/image" Target="../media/image3.jpe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7E81ACF-19F2-0D4D-7E1B-BC31088DD5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3080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9">
            <a:extLst>
              <a:ext uri="{FF2B5EF4-FFF2-40B4-BE49-F238E27FC236}">
                <a16:creationId xmlns:a16="http://schemas.microsoft.com/office/drawing/2014/main" id="{32BC26D8-82FB-445E-AA49-62A77D7C1E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549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B44330D-EA18-4254-AA95-EB49948539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whiteboard&#10;&#10;Description automatically generated">
            <a:extLst>
              <a:ext uri="{FF2B5EF4-FFF2-40B4-BE49-F238E27FC236}">
                <a16:creationId xmlns:a16="http://schemas.microsoft.com/office/drawing/2014/main" id="{618CD4D5-FD62-7C63-B2DF-F380F20A02E5}"/>
              </a:ext>
            </a:extLst>
          </p:cNvPr>
          <p:cNvPicPr>
            <a:picLocks noGrp="1" noChangeAspect="1"/>
          </p:cNvPicPr>
          <p:nvPr>
            <p:ph idx="1"/>
          </p:nvPr>
        </p:nvPicPr>
        <p:blipFill>
          <a:blip r:embed="rId3"/>
          <a:stretch>
            <a:fillRect/>
          </a:stretch>
        </p:blipFill>
        <p:spPr>
          <a:xfrm>
            <a:off x="643467" y="961729"/>
            <a:ext cx="10905066" cy="4934542"/>
          </a:xfrm>
          <a:prstGeom prst="rect">
            <a:avLst/>
          </a:prstGeom>
        </p:spPr>
      </p:pic>
      <p:pic>
        <p:nvPicPr>
          <p:cNvPr id="2" name="Picture 1">
            <a:extLst>
              <a:ext uri="{FF2B5EF4-FFF2-40B4-BE49-F238E27FC236}">
                <a16:creationId xmlns:a16="http://schemas.microsoft.com/office/drawing/2014/main" id="{FCEADEA3-30FE-6F63-B086-5C206C3AA6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7527925"/>
      </p:ext>
    </p:extLst>
  </p:cSld>
  <p:clrMapOvr>
    <a:masterClrMapping/>
  </p:clrMapOvr>
  <p:extLst>
    <p:ext uri="{6950BFC3-D8DA-4A85-94F7-54DA5524770B}">
      <p188:commentRel xmlns:p188="http://schemas.microsoft.com/office/powerpoint/2018/8/main" xmlns="" r:id="rId5"/>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ew Funkestra groove tune 'Kerria Lacca' out on Bandcamp now -  Redtenbacher's Funkestra - Funkify Life">
            <a:extLst>
              <a:ext uri="{FF2B5EF4-FFF2-40B4-BE49-F238E27FC236}">
                <a16:creationId xmlns:a16="http://schemas.microsoft.com/office/drawing/2014/main" id="{F80217EB-7EA7-89E3-CA67-1FE620B0F2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48406" y="792817"/>
            <a:ext cx="1455067" cy="145506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Jelly Beans (1kg) - Nuts &amp; All">
            <a:extLst>
              <a:ext uri="{FF2B5EF4-FFF2-40B4-BE49-F238E27FC236}">
                <a16:creationId xmlns:a16="http://schemas.microsoft.com/office/drawing/2014/main" id="{EA4B9473-0C63-FD47-A4B0-8BCB38C87B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1690" y="810902"/>
            <a:ext cx="1455067" cy="1455067"/>
          </a:xfrm>
          <a:prstGeom prst="rect">
            <a:avLst/>
          </a:prstGeom>
          <a:noFill/>
          <a:extLst>
            <a:ext uri="{909E8E84-426E-40DD-AFC4-6F175D3DCCD1}">
              <a14:hiddenFill xmlns:a14="http://schemas.microsoft.com/office/drawing/2010/main">
                <a:solidFill>
                  <a:srgbClr val="FFFFFF"/>
                </a:solidFill>
              </a14:hiddenFill>
            </a:ext>
          </a:extLst>
        </p:spPr>
      </p:pic>
      <p:sp>
        <p:nvSpPr>
          <p:cNvPr id="4" name="Left Arrow 3">
            <a:extLst>
              <a:ext uri="{FF2B5EF4-FFF2-40B4-BE49-F238E27FC236}">
                <a16:creationId xmlns:a16="http://schemas.microsoft.com/office/drawing/2014/main" id="{95DB7009-4740-8247-0616-D8674F512BB0}"/>
              </a:ext>
            </a:extLst>
          </p:cNvPr>
          <p:cNvSpPr/>
          <p:nvPr/>
        </p:nvSpPr>
        <p:spPr>
          <a:xfrm>
            <a:off x="2366187" y="1161623"/>
            <a:ext cx="1415562" cy="658568"/>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Left Arrow 4">
            <a:extLst>
              <a:ext uri="{FF2B5EF4-FFF2-40B4-BE49-F238E27FC236}">
                <a16:creationId xmlns:a16="http://schemas.microsoft.com/office/drawing/2014/main" id="{1B2B7CE2-A499-2371-0374-E727AF3EF9A7}"/>
              </a:ext>
            </a:extLst>
          </p:cNvPr>
          <p:cNvSpPr/>
          <p:nvPr/>
        </p:nvSpPr>
        <p:spPr>
          <a:xfrm>
            <a:off x="6265989" y="1191066"/>
            <a:ext cx="1415562" cy="658568"/>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2054" name="Picture 6" descr="Common Types of Allergies - Fort Worth ENT &amp; Sinus">
            <a:extLst>
              <a:ext uri="{FF2B5EF4-FFF2-40B4-BE49-F238E27FC236}">
                <a16:creationId xmlns:a16="http://schemas.microsoft.com/office/drawing/2014/main" id="{D090F5B3-2910-77E7-87DF-4E7BDA5A03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4067" y="666669"/>
            <a:ext cx="1602583" cy="158121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Know how to make skimmed milk for your weight loss journey | HealthShots">
            <a:extLst>
              <a:ext uri="{FF2B5EF4-FFF2-40B4-BE49-F238E27FC236}">
                <a16:creationId xmlns:a16="http://schemas.microsoft.com/office/drawing/2014/main" id="{409F5381-2552-DC14-B718-1F945421B82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0910"/>
          <a:stretch/>
        </p:blipFill>
        <p:spPr bwMode="auto">
          <a:xfrm>
            <a:off x="425451" y="2754600"/>
            <a:ext cx="1689889" cy="1375822"/>
          </a:xfrm>
          <a:prstGeom prst="rect">
            <a:avLst/>
          </a:prstGeom>
          <a:noFill/>
          <a:extLst>
            <a:ext uri="{909E8E84-426E-40DD-AFC4-6F175D3DCCD1}">
              <a14:hiddenFill xmlns:a14="http://schemas.microsoft.com/office/drawing/2010/main">
                <a:solidFill>
                  <a:srgbClr val="FFFFFF"/>
                </a:solidFill>
              </a14:hiddenFill>
            </a:ext>
          </a:extLst>
        </p:spPr>
      </p:pic>
      <p:sp>
        <p:nvSpPr>
          <p:cNvPr id="6" name="Left Arrow 5">
            <a:extLst>
              <a:ext uri="{FF2B5EF4-FFF2-40B4-BE49-F238E27FC236}">
                <a16:creationId xmlns:a16="http://schemas.microsoft.com/office/drawing/2014/main" id="{32E7B4CA-2E21-258C-E7F3-8281A0FC0AB3}"/>
              </a:ext>
            </a:extLst>
          </p:cNvPr>
          <p:cNvSpPr/>
          <p:nvPr/>
        </p:nvSpPr>
        <p:spPr>
          <a:xfrm>
            <a:off x="2406439" y="3113227"/>
            <a:ext cx="1415562" cy="658568"/>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Left Arrow 6">
            <a:extLst>
              <a:ext uri="{FF2B5EF4-FFF2-40B4-BE49-F238E27FC236}">
                <a16:creationId xmlns:a16="http://schemas.microsoft.com/office/drawing/2014/main" id="{A4259730-0A38-94E2-8F06-6168A8EA70E7}"/>
              </a:ext>
            </a:extLst>
          </p:cNvPr>
          <p:cNvSpPr/>
          <p:nvPr/>
        </p:nvSpPr>
        <p:spPr>
          <a:xfrm>
            <a:off x="6436538" y="3150507"/>
            <a:ext cx="1415562" cy="658568"/>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2058" name="Picture 10" descr="Antibiotics: Bad for Health, Bad for Non-Industrial Agriculture - Slow Food  International">
            <a:extLst>
              <a:ext uri="{FF2B5EF4-FFF2-40B4-BE49-F238E27FC236}">
                <a16:creationId xmlns:a16="http://schemas.microsoft.com/office/drawing/2014/main" id="{591B61AB-C7C7-77A1-2C9A-B90F4CB7859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26175" y="2732343"/>
            <a:ext cx="2096638" cy="1455067"/>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When to Keep Your Sick Child at Home – Cleveland Clinic">
            <a:extLst>
              <a:ext uri="{FF2B5EF4-FFF2-40B4-BE49-F238E27FC236}">
                <a16:creationId xmlns:a16="http://schemas.microsoft.com/office/drawing/2014/main" id="{0B55FD29-129F-94E3-9A09-C97029E807A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44067" y="2963099"/>
            <a:ext cx="2096638" cy="1380555"/>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Coke - Mcdonald's">
            <a:extLst>
              <a:ext uri="{FF2B5EF4-FFF2-40B4-BE49-F238E27FC236}">
                <a16:creationId xmlns:a16="http://schemas.microsoft.com/office/drawing/2014/main" id="{69D9B0D2-D976-694D-DCE0-202171CE5F6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3014" y="4619053"/>
            <a:ext cx="3166817" cy="1804922"/>
          </a:xfrm>
          <a:prstGeom prst="rect">
            <a:avLst/>
          </a:prstGeom>
          <a:noFill/>
          <a:extLst>
            <a:ext uri="{909E8E84-426E-40DD-AFC4-6F175D3DCCD1}">
              <a14:hiddenFill xmlns:a14="http://schemas.microsoft.com/office/drawing/2010/main">
                <a:solidFill>
                  <a:srgbClr val="FFFFFF"/>
                </a:solidFill>
              </a14:hiddenFill>
            </a:ext>
          </a:extLst>
        </p:spPr>
      </p:pic>
      <p:sp>
        <p:nvSpPr>
          <p:cNvPr id="8" name="Left Arrow 7">
            <a:extLst>
              <a:ext uri="{FF2B5EF4-FFF2-40B4-BE49-F238E27FC236}">
                <a16:creationId xmlns:a16="http://schemas.microsoft.com/office/drawing/2014/main" id="{A82D1D6F-E938-CEDA-25DA-2FD8E80C4FE5}"/>
              </a:ext>
            </a:extLst>
          </p:cNvPr>
          <p:cNvSpPr/>
          <p:nvPr/>
        </p:nvSpPr>
        <p:spPr>
          <a:xfrm>
            <a:off x="2366187" y="5155580"/>
            <a:ext cx="1415562" cy="658568"/>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9" name="Left Arrow 8">
            <a:extLst>
              <a:ext uri="{FF2B5EF4-FFF2-40B4-BE49-F238E27FC236}">
                <a16:creationId xmlns:a16="http://schemas.microsoft.com/office/drawing/2014/main" id="{30EF7B36-8646-ADA2-9B52-F988FC90977D}"/>
              </a:ext>
            </a:extLst>
          </p:cNvPr>
          <p:cNvSpPr/>
          <p:nvPr/>
        </p:nvSpPr>
        <p:spPr>
          <a:xfrm>
            <a:off x="6695410" y="5108412"/>
            <a:ext cx="1415562" cy="658568"/>
          </a:xfrm>
          <a:prstGeom prst="lef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2064" name="Picture 16" descr="Sodium Benzoate | 1Malaysia Bio Lab">
            <a:extLst>
              <a:ext uri="{FF2B5EF4-FFF2-40B4-BE49-F238E27FC236}">
                <a16:creationId xmlns:a16="http://schemas.microsoft.com/office/drawing/2014/main" id="{B461254A-B670-79A0-5B35-49DB47D5830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17952" y="4671869"/>
            <a:ext cx="2641255" cy="1320628"/>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Air conditioning: for people with asthma – their best friend | Daikin">
            <a:extLst>
              <a:ext uri="{FF2B5EF4-FFF2-40B4-BE49-F238E27FC236}">
                <a16:creationId xmlns:a16="http://schemas.microsoft.com/office/drawing/2014/main" id="{3B626FAF-6853-1044-1B3B-71716A9FDBA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409783" y="4806341"/>
            <a:ext cx="1930922" cy="134650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2DE6737-AD40-F82C-825F-5B00FDB7CB2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2122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4B7FEEA-272F-668E-1BFF-C62F35BCEF6B}"/>
              </a:ext>
            </a:extLst>
          </p:cNvPr>
          <p:cNvSpPr txBox="1"/>
          <p:nvPr/>
        </p:nvSpPr>
        <p:spPr>
          <a:xfrm>
            <a:off x="3634154" y="6123543"/>
            <a:ext cx="6283568" cy="369332"/>
          </a:xfrm>
          <a:prstGeom prst="rect">
            <a:avLst/>
          </a:prstGeom>
          <a:solidFill>
            <a:schemeClr val="bg1">
              <a:alpha val="63516"/>
            </a:schemeClr>
          </a:solidFill>
        </p:spPr>
        <p:txBody>
          <a:bodyPr wrap="square">
            <a:spAutoFit/>
          </a:bodyPr>
          <a:lstStyle/>
          <a:p>
            <a:r>
              <a:rPr lang="en-US" dirty="0"/>
              <a:t>https://</a:t>
            </a:r>
            <a:r>
              <a:rPr lang="en-US" dirty="0" err="1"/>
              <a:t>www.youtube.com</a:t>
            </a:r>
            <a:r>
              <a:rPr lang="en-US" dirty="0"/>
              <a:t>/</a:t>
            </a:r>
            <a:r>
              <a:rPr lang="en-US" dirty="0" err="1"/>
              <a:t>watch?v</a:t>
            </a:r>
            <a:r>
              <a:rPr lang="en-US" dirty="0"/>
              <a:t>=BI1DX-UI1tg</a:t>
            </a:r>
          </a:p>
        </p:txBody>
      </p:sp>
      <p:pic>
        <p:nvPicPr>
          <p:cNvPr id="3" name="Picture 2">
            <a:extLst>
              <a:ext uri="{FF2B5EF4-FFF2-40B4-BE49-F238E27FC236}">
                <a16:creationId xmlns:a16="http://schemas.microsoft.com/office/drawing/2014/main" id="{87C11F17-51EF-0398-7F19-55E8E045A9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3504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BD3C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EB621-513F-58C4-6C4A-D8B0642F6E44}"/>
              </a:ext>
            </a:extLst>
          </p:cNvPr>
          <p:cNvSpPr>
            <a:spLocks noGrp="1"/>
          </p:cNvSpPr>
          <p:nvPr>
            <p:ph type="title"/>
          </p:nvPr>
        </p:nvSpPr>
        <p:spPr/>
        <p:txBody>
          <a:bodyPr/>
          <a:lstStyle/>
          <a:p>
            <a:endParaRPr lang="en-US"/>
          </a:p>
        </p:txBody>
      </p:sp>
      <p:pic>
        <p:nvPicPr>
          <p:cNvPr id="5" name="Content Placeholder 4" descr="Graphical user interface&#10;&#10;Description automatically generated">
            <a:extLst>
              <a:ext uri="{FF2B5EF4-FFF2-40B4-BE49-F238E27FC236}">
                <a16:creationId xmlns:a16="http://schemas.microsoft.com/office/drawing/2014/main" id="{46951595-4320-913B-A779-C28587702F90}"/>
              </a:ext>
            </a:extLst>
          </p:cNvPr>
          <p:cNvPicPr>
            <a:picLocks noGrp="1" noChangeAspect="1"/>
          </p:cNvPicPr>
          <p:nvPr>
            <p:ph idx="1"/>
          </p:nvPr>
        </p:nvPicPr>
        <p:blipFill rotWithShape="1">
          <a:blip r:embed="rId3"/>
          <a:srcRect l="31580" t="9986" r="29267" b="803"/>
          <a:stretch/>
        </p:blipFill>
        <p:spPr>
          <a:xfrm>
            <a:off x="838200" y="0"/>
            <a:ext cx="4898571" cy="6975814"/>
          </a:xfrm>
        </p:spPr>
      </p:pic>
      <p:pic>
        <p:nvPicPr>
          <p:cNvPr id="7" name="Picture 6" descr="Graphical user interface, website&#10;&#10;Description automatically generated">
            <a:extLst>
              <a:ext uri="{FF2B5EF4-FFF2-40B4-BE49-F238E27FC236}">
                <a16:creationId xmlns:a16="http://schemas.microsoft.com/office/drawing/2014/main" id="{30F9CFE5-C151-2F63-0116-0B27DDF38B89}"/>
              </a:ext>
            </a:extLst>
          </p:cNvPr>
          <p:cNvPicPr>
            <a:picLocks noChangeAspect="1"/>
          </p:cNvPicPr>
          <p:nvPr/>
        </p:nvPicPr>
        <p:blipFill rotWithShape="1">
          <a:blip r:embed="rId4"/>
          <a:srcRect l="29972" t="7518" r="29412" b="1176"/>
          <a:stretch/>
        </p:blipFill>
        <p:spPr>
          <a:xfrm>
            <a:off x="6455230" y="-24633"/>
            <a:ext cx="4898570" cy="6882633"/>
          </a:xfrm>
          <a:prstGeom prst="rect">
            <a:avLst/>
          </a:prstGeom>
        </p:spPr>
      </p:pic>
      <p:pic>
        <p:nvPicPr>
          <p:cNvPr id="3" name="Picture 2">
            <a:extLst>
              <a:ext uri="{FF2B5EF4-FFF2-40B4-BE49-F238E27FC236}">
                <a16:creationId xmlns:a16="http://schemas.microsoft.com/office/drawing/2014/main" id="{9A00B729-E6A7-0588-81A7-F2E29E3C61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431442"/>
      </p:ext>
    </p:extLst>
  </p:cSld>
  <p:clrMapOvr>
    <a:masterClrMapping/>
  </p:clrMapOvr>
  <p:extLst>
    <p:ext uri="{6950BFC3-D8DA-4A85-94F7-54DA5524770B}">
      <p188:commentRel xmlns:p188="http://schemas.microsoft.com/office/powerpoint/2018/8/main" xmlns="" r:id="rId6"/>
    </p:ext>
  </p:extLs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5475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4FB06-39BE-BDA8-E727-09F0E2E86AC0}"/>
              </a:ext>
            </a:extLst>
          </p:cNvPr>
          <p:cNvSpPr>
            <a:spLocks noGrp="1"/>
          </p:cNvSpPr>
          <p:nvPr>
            <p:ph type="title"/>
          </p:nvPr>
        </p:nvSpPr>
        <p:spPr/>
        <p:txBody>
          <a:bodyPr/>
          <a:lstStyle/>
          <a:p>
            <a:r>
              <a:rPr lang="en-US" dirty="0">
                <a:solidFill>
                  <a:schemeClr val="accent4">
                    <a:lumMod val="40000"/>
                    <a:lumOff val="60000"/>
                  </a:schemeClr>
                </a:solidFill>
              </a:rPr>
              <a:t>REFLECTION</a:t>
            </a:r>
          </a:p>
        </p:txBody>
      </p:sp>
      <p:pic>
        <p:nvPicPr>
          <p:cNvPr id="5" name="Picture 4">
            <a:extLst>
              <a:ext uri="{FF2B5EF4-FFF2-40B4-BE49-F238E27FC236}">
                <a16:creationId xmlns:a16="http://schemas.microsoft.com/office/drawing/2014/main" id="{68926B71-31A3-B36D-00FF-BDE2BDF71C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96911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9518</TotalTime>
  <Words>1408</Words>
  <Application>Microsoft Office PowerPoint</Application>
  <PresentationFormat>Widescreen</PresentationFormat>
  <Paragraphs>88</Paragraphs>
  <Slides>7</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Calibri Light</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Leigh-Ann Pringle</dc:creator>
  <cp:lastModifiedBy>Andrea Hufkie</cp:lastModifiedBy>
  <cp:revision>13</cp:revision>
  <dcterms:created xsi:type="dcterms:W3CDTF">2023-02-17T20:03:06Z</dcterms:created>
  <dcterms:modified xsi:type="dcterms:W3CDTF">2023-04-11T12:15:33Z</dcterms:modified>
</cp:coreProperties>
</file>