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3"/>
  </p:notesMasterIdLst>
  <p:sldIdLst>
    <p:sldId id="1864" r:id="rId5"/>
    <p:sldId id="1846" r:id="rId6"/>
    <p:sldId id="1869" r:id="rId7"/>
    <p:sldId id="1867" r:id="rId8"/>
    <p:sldId id="1845" r:id="rId9"/>
    <p:sldId id="1848" r:id="rId10"/>
    <p:sldId id="1870" r:id="rId11"/>
    <p:sldId id="1873" r:id="rId12"/>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A2"/>
    <a:srgbClr val="00547E"/>
    <a:srgbClr val="006192"/>
    <a:srgbClr val="005782"/>
    <a:srgbClr val="005C8A"/>
    <a:srgbClr val="006496"/>
    <a:srgbClr val="005F8E"/>
    <a:srgbClr val="006699"/>
    <a:srgbClr val="005986"/>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E7ADC7-C58B-4244-BD70-ED82F4F4EB09}" v="204" dt="2022-04-26T14:11:59.2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4724" autoAdjust="0"/>
  </p:normalViewPr>
  <p:slideViewPr>
    <p:cSldViewPr snapToGrid="0">
      <p:cViewPr varScale="1">
        <p:scale>
          <a:sx n="96" d="100"/>
          <a:sy n="96" d="100"/>
        </p:scale>
        <p:origin x="1152" y="96"/>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extLst>
      <p:ext uri="{BB962C8B-B14F-4D97-AF65-F5344CB8AC3E}">
        <p14:creationId xmlns:p14="http://schemas.microsoft.com/office/powerpoint/2010/main" val="18880275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err="1">
                <a:latin typeface="Arial" panose="020B0604020202020204" pitchFamily="34" charset="0"/>
              </a:rPr>
              <a:t>Verwys</a:t>
            </a:r>
            <a:r>
              <a:rPr lang="en-US" altLang="en-US" dirty="0">
                <a:latin typeface="Arial" panose="020B0604020202020204" pitchFamily="34" charset="0"/>
              </a:rPr>
              <a:t> </a:t>
            </a:r>
            <a:r>
              <a:rPr lang="en-US" altLang="en-US" dirty="0" err="1">
                <a:latin typeface="Arial" panose="020B0604020202020204" pitchFamily="34" charset="0"/>
              </a:rPr>
              <a:t>na</a:t>
            </a:r>
            <a:r>
              <a:rPr lang="en-US" altLang="en-US" dirty="0">
                <a:latin typeface="Arial" panose="020B0604020202020204" pitchFamily="34" charset="0"/>
              </a:rPr>
              <a:t> die </a:t>
            </a:r>
            <a:r>
              <a:rPr lang="en-US" altLang="en-US" b="1" dirty="0">
                <a:latin typeface="Arial" panose="020B0604020202020204" pitchFamily="34" charset="0"/>
              </a:rPr>
              <a:t>Gr9 KW2 NSS vs NVS </a:t>
            </a:r>
            <a:r>
              <a:rPr lang="en-US" altLang="en-US" b="1" dirty="0" err="1">
                <a:latin typeface="Arial" panose="020B0604020202020204" pitchFamily="34" charset="0"/>
              </a:rPr>
              <a:t>Lesvoorbereiding</a:t>
            </a:r>
            <a:r>
              <a:rPr lang="en-US" altLang="en-US" dirty="0">
                <a:latin typeface="Arial" panose="020B0604020202020204" pitchFamily="34" charset="0"/>
              </a:rPr>
              <a:t> </a:t>
            </a:r>
            <a:r>
              <a:rPr lang="en-US" altLang="en-US" dirty="0" err="1">
                <a:latin typeface="Arial" panose="020B0604020202020204" pitchFamily="34" charset="0"/>
              </a:rPr>
              <a:t>bladsye</a:t>
            </a:r>
            <a:r>
              <a:rPr lang="en-US" altLang="en-US" dirty="0">
                <a:latin typeface="Arial" panose="020B0604020202020204" pitchFamily="34" charset="0"/>
              </a:rPr>
              <a:t> 10 tot 13 </a:t>
            </a:r>
            <a:r>
              <a:rPr lang="en-US" altLang="en-US" dirty="0" err="1">
                <a:latin typeface="Arial" panose="020B0604020202020204" pitchFamily="34" charset="0"/>
              </a:rPr>
              <a:t>vir</a:t>
            </a:r>
            <a:r>
              <a:rPr lang="en-US" altLang="en-US" baseline="0" dirty="0">
                <a:latin typeface="Arial" panose="020B0604020202020204" pitchFamily="34" charset="0"/>
              </a:rPr>
              <a:t> </a:t>
            </a:r>
            <a:r>
              <a:rPr lang="en-US" altLang="en-US" baseline="0" dirty="0" err="1">
                <a:latin typeface="Arial" panose="020B0604020202020204" pitchFamily="34" charset="0"/>
              </a:rPr>
              <a:t>omvattende</a:t>
            </a:r>
            <a:r>
              <a:rPr lang="en-US" altLang="en-US" baseline="0" dirty="0">
                <a:latin typeface="Arial" panose="020B0604020202020204" pitchFamily="34" charset="0"/>
              </a:rPr>
              <a:t> </a:t>
            </a:r>
            <a:r>
              <a:rPr lang="en-US" altLang="en-US" baseline="0" dirty="0" err="1">
                <a:latin typeface="Arial" panose="020B0604020202020204" pitchFamily="34" charset="0"/>
              </a:rPr>
              <a:t>onderwysernotas</a:t>
            </a:r>
            <a:r>
              <a:rPr lang="en-US" altLang="en-US" baseline="0" dirty="0">
                <a:latin typeface="Arial" panose="020B0604020202020204" pitchFamily="34" charset="0"/>
              </a:rPr>
              <a:t> </a:t>
            </a:r>
            <a:r>
              <a:rPr lang="en-US" altLang="en-US" baseline="0" dirty="0" err="1">
                <a:latin typeface="Arial" panose="020B0604020202020204" pitchFamily="34" charset="0"/>
              </a:rPr>
              <a:t>oor</a:t>
            </a:r>
            <a:r>
              <a:rPr lang="en-US" altLang="en-US" baseline="0" dirty="0">
                <a:latin typeface="Arial" panose="020B0604020202020204" pitchFamily="34" charset="0"/>
              </a:rPr>
              <a:t> Les 3.</a:t>
            </a:r>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val="2112063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163227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138341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endParaRPr lang="nl-NL" sz="1800" dirty="0"/>
          </a:p>
        </p:txBody>
      </p:sp>
    </p:spTree>
    <p:extLst>
      <p:ext uri="{BB962C8B-B14F-4D97-AF65-F5344CB8AC3E}">
        <p14:creationId xmlns:p14="http://schemas.microsoft.com/office/powerpoint/2010/main" val="4232283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442012" y="2766219"/>
            <a:ext cx="6220101" cy="1325563"/>
          </a:xfrm>
          <a:prstGeom prst="rect">
            <a:avLst/>
          </a:prstGeom>
        </p:spPr>
        <p:txBody>
          <a:bodyPr/>
          <a:lstStyle>
            <a:lvl1pPr>
              <a:defRPr b="1"/>
            </a:lvl1pPr>
          </a:lstStyle>
          <a:p>
            <a:r>
              <a:rPr lang="en-US" dirty="0"/>
              <a:t>Insert title here</a:t>
            </a:r>
          </a:p>
        </p:txBody>
      </p:sp>
      <p:pic>
        <p:nvPicPr>
          <p:cNvPr id="6" name="Picture Placeholder 9" descr="Bright, colorful geometric pattern ">
            <a:extLst>
              <a:ext uri="{FF2B5EF4-FFF2-40B4-BE49-F238E27FC236}">
                <a16:creationId xmlns:a16="http://schemas.microsoft.com/office/drawing/2014/main" id="{47BA4775-9232-44C1-8851-04B6753110FE}"/>
              </a:ext>
            </a:extLst>
          </p:cNvPr>
          <p:cNvPicPr>
            <a:picLocks noChangeAspect="1"/>
          </p:cNvPicPr>
          <p:nvPr userDrawn="1"/>
        </p:nvPicPr>
        <p:blipFill rotWithShape="1">
          <a:blip r:embed="rId2"/>
          <a:srcRect l="24" r="24"/>
          <a:stretch/>
        </p:blipFill>
        <p:spPr>
          <a:xfrm>
            <a:off x="-9236" y="0"/>
            <a:ext cx="4749282" cy="68580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Pattern Content Orange 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bg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13" descr="Bright, colorful geometric pattern ">
            <a:extLst>
              <a:ext uri="{FF2B5EF4-FFF2-40B4-BE49-F238E27FC236}">
                <a16:creationId xmlns:a16="http://schemas.microsoft.com/office/drawing/2014/main" id="{0E92939E-CAD0-4B0D-A39F-10B9B25E144D}"/>
              </a:ext>
            </a:extLst>
          </p:cNvPr>
          <p:cNvPicPr>
            <a:picLocks noChangeAspect="1"/>
          </p:cNvPicPr>
          <p:nvPr userDrawn="1"/>
        </p:nvPicPr>
        <p:blipFill rotWithShape="1">
          <a:blip r:embed="rId2"/>
          <a:srcRect l="34" r="34"/>
          <a:stretch/>
        </p:blipFill>
        <p:spPr>
          <a:xfrm>
            <a:off x="0" y="0"/>
            <a:ext cx="4767943" cy="6858000"/>
          </a:xfrm>
          <a:prstGeom prst="rect">
            <a:avLst/>
          </a:prstGeom>
        </p:spPr>
      </p:pic>
    </p:spTree>
    <p:extLst>
      <p:ext uri="{BB962C8B-B14F-4D97-AF65-F5344CB8AC3E}">
        <p14:creationId xmlns:p14="http://schemas.microsoft.com/office/powerpoint/2010/main" val="84037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597574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Patter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bg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15" descr="Bright, colorful geometric pattern ">
            <a:extLst>
              <a:ext uri="{FF2B5EF4-FFF2-40B4-BE49-F238E27FC236}">
                <a16:creationId xmlns:a16="http://schemas.microsoft.com/office/drawing/2014/main" id="{D7C393D9-3916-4D61-9B6A-E1B16C079A2A}"/>
              </a:ext>
            </a:extLst>
          </p:cNvPr>
          <p:cNvPicPr>
            <a:picLocks noChangeAspect="1"/>
          </p:cNvPicPr>
          <p:nvPr userDrawn="1"/>
        </p:nvPicPr>
        <p:blipFill rotWithShape="1">
          <a:blip r:embed="rId2"/>
          <a:srcRect l="3" r="3"/>
          <a:stretch/>
        </p:blipFill>
        <p:spPr>
          <a:xfrm>
            <a:off x="7427913" y="0"/>
            <a:ext cx="4764087" cy="6858000"/>
          </a:xfrm>
          <a:prstGeom prst="rect">
            <a:avLst/>
          </a:prstGeom>
        </p:spPr>
      </p:pic>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5"/>
        </a:solidFill>
        <a:effectLst/>
      </p:bgPr>
    </p:bg>
    <p:spTree>
      <p:nvGrpSpPr>
        <p:cNvPr id="1" name=""/>
        <p:cNvGrpSpPr/>
        <p:nvPr/>
      </p:nvGrpSpPr>
      <p:grpSpPr>
        <a:xfrm>
          <a:off x="0" y="0"/>
          <a:ext cx="0" cy="0"/>
          <a:chOff x="0" y="0"/>
          <a:chExt cx="0" cy="0"/>
        </a:xfrm>
      </p:grpSpPr>
      <p:pic>
        <p:nvPicPr>
          <p:cNvPr id="8" name="Picture Placeholder 9" descr="Bright, colorful geometric pattern ">
            <a:extLst>
              <a:ext uri="{FF2B5EF4-FFF2-40B4-BE49-F238E27FC236}">
                <a16:creationId xmlns:a16="http://schemas.microsoft.com/office/drawing/2014/main" id="{69F80BBC-9ED9-4167-818A-EB3FAEE372FA}"/>
              </a:ext>
            </a:extLst>
          </p:cNvPr>
          <p:cNvPicPr>
            <a:picLocks noChangeAspect="1"/>
          </p:cNvPicPr>
          <p:nvPr userDrawn="1"/>
        </p:nvPicPr>
        <p:blipFill rotWithShape="1">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5"/>
                </a:solidFill>
              </a:defRPr>
            </a:lvl1pPr>
          </a:lstStyle>
          <a:p>
            <a:r>
              <a:rPr lang="en-US" dirty="0"/>
              <a:t>Insert title here</a:t>
            </a:r>
          </a:p>
        </p:txBody>
      </p:sp>
      <p:sp>
        <p:nvSpPr>
          <p:cNvPr id="10" name="Text Placeholder 15">
            <a:extLst>
              <a:ext uri="{FF2B5EF4-FFF2-40B4-BE49-F238E27FC236}">
                <a16:creationId xmlns:a16="http://schemas.microsoft.com/office/drawing/2014/main" id="{780F473D-F2DF-4163-AB6E-F7327F60EC4A}"/>
              </a:ext>
            </a:extLst>
          </p:cNvPr>
          <p:cNvSpPr>
            <a:spLocks noGrp="1"/>
          </p:cNvSpPr>
          <p:nvPr>
            <p:ph type="body" sz="quarter" idx="11" hasCustomPrompt="1"/>
          </p:nvPr>
        </p:nvSpPr>
        <p:spPr>
          <a:xfrm>
            <a:off x="762000" y="1432562"/>
            <a:ext cx="10667999" cy="1158237"/>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11" name="Table Placeholder 10">
            <a:extLst>
              <a:ext uri="{FF2B5EF4-FFF2-40B4-BE49-F238E27FC236}">
                <a16:creationId xmlns:a16="http://schemas.microsoft.com/office/drawing/2014/main" id="{7DC18506-6205-438F-AA5C-D337F9975FC3}"/>
              </a:ext>
            </a:extLst>
          </p:cNvPr>
          <p:cNvSpPr>
            <a:spLocks noGrp="1"/>
          </p:cNvSpPr>
          <p:nvPr>
            <p:ph type="tbl" sz="quarter" idx="12" hasCustomPrompt="1"/>
          </p:nvPr>
        </p:nvSpPr>
        <p:spPr>
          <a:xfrm>
            <a:off x="757381" y="2591662"/>
            <a:ext cx="10667999" cy="2833776"/>
          </a:xfrm>
          <a:prstGeom prst="rect">
            <a:avLst/>
          </a:prstGeom>
        </p:spPr>
        <p:txBody>
          <a:bodyPr/>
          <a:lstStyle>
            <a:lvl1pPr marL="0" indent="0">
              <a:buNone/>
              <a:defRPr sz="1800" b="0"/>
            </a:lvl1pPr>
          </a:lstStyle>
          <a:p>
            <a:r>
              <a:rPr lang="en-US" dirty="0"/>
              <a:t>Insert content here</a:t>
            </a:r>
          </a:p>
        </p:txBody>
      </p:sp>
      <p:pic>
        <p:nvPicPr>
          <p:cNvPr id="7" name="Picture Placeholder 20" descr="Bright, colorful geometric pattern ">
            <a:extLst>
              <a:ext uri="{FF2B5EF4-FFF2-40B4-BE49-F238E27FC236}">
                <a16:creationId xmlns:a16="http://schemas.microsoft.com/office/drawing/2014/main" id="{EB4660F5-5357-48E0-B5C6-3DECB6CB859E}"/>
              </a:ext>
            </a:extLst>
          </p:cNvPr>
          <p:cNvPicPr>
            <a:picLocks noChangeAspect="1"/>
          </p:cNvPicPr>
          <p:nvPr userDrawn="1"/>
        </p:nvPicPr>
        <p:blipFill rotWithShape="1">
          <a:blip r:embed="rId2"/>
          <a:srcRect t="193" b="193"/>
          <a:stretch/>
        </p:blipFill>
        <p:spPr>
          <a:xfrm>
            <a:off x="0" y="5990252"/>
            <a:ext cx="12192000" cy="867748"/>
          </a:xfrm>
          <a:prstGeom prst="rect">
            <a:avLst/>
          </a:prstGeom>
        </p:spPr>
      </p:pic>
    </p:spTree>
    <p:extLst>
      <p:ext uri="{BB962C8B-B14F-4D97-AF65-F5344CB8AC3E}">
        <p14:creationId xmlns:p14="http://schemas.microsoft.com/office/powerpoint/2010/main" val="142291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1"/>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13" descr="Bright, colorful geometric pattern ">
            <a:extLst>
              <a:ext uri="{FF2B5EF4-FFF2-40B4-BE49-F238E27FC236}">
                <a16:creationId xmlns:a16="http://schemas.microsoft.com/office/drawing/2014/main" id="{2DB741D5-0593-4748-A4D3-EF1E436A1111}"/>
              </a:ext>
            </a:extLst>
          </p:cNvPr>
          <p:cNvPicPr>
            <a:picLocks noChangeAspect="1"/>
          </p:cNvPicPr>
          <p:nvPr userDrawn="1"/>
        </p:nvPicPr>
        <p:blipFill rotWithShape="1">
          <a:blip r:embed="rId2"/>
          <a:srcRect l="34" r="34"/>
          <a:stretch/>
        </p:blipFill>
        <p:spPr>
          <a:xfrm>
            <a:off x="0" y="0"/>
            <a:ext cx="4767943" cy="6858000"/>
          </a:xfrm>
          <a:prstGeom prst="rect">
            <a:avLst/>
          </a:prstGeom>
        </p:spPr>
      </p:pic>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6">
                    <a:lumMod val="60000"/>
                    <a:lumOff val="40000"/>
                  </a:schemeClr>
                </a:solidFill>
              </a:defRPr>
            </a:lvl1pPr>
          </a:lstStyle>
          <a:p>
            <a:r>
              <a:rPr lang="en-US" dirty="0"/>
              <a:t>Insert title here</a:t>
            </a:r>
          </a:p>
        </p:txBody>
      </p:sp>
      <p:sp>
        <p:nvSpPr>
          <p:cNvPr id="7" name="Text Placeholder 15">
            <a:extLst>
              <a:ext uri="{FF2B5EF4-FFF2-40B4-BE49-F238E27FC236}">
                <a16:creationId xmlns:a16="http://schemas.microsoft.com/office/drawing/2014/main" id="{DF03C311-DDF4-44A3-9D51-D5FDC4A8E7B5}"/>
              </a:ext>
            </a:extLst>
          </p:cNvPr>
          <p:cNvSpPr>
            <a:spLocks noGrp="1"/>
          </p:cNvSpPr>
          <p:nvPr>
            <p:ph type="body" sz="quarter" idx="11" hasCustomPrompt="1"/>
          </p:nvPr>
        </p:nvSpPr>
        <p:spPr>
          <a:xfrm>
            <a:off x="762000" y="1432562"/>
            <a:ext cx="10667999" cy="927425"/>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8" name="SmartArt Placeholder 7">
            <a:extLst>
              <a:ext uri="{FF2B5EF4-FFF2-40B4-BE49-F238E27FC236}">
                <a16:creationId xmlns:a16="http://schemas.microsoft.com/office/drawing/2014/main" id="{9FD563C5-3DFB-47DD-8A9E-30D8084590F6}"/>
              </a:ext>
            </a:extLst>
          </p:cNvPr>
          <p:cNvSpPr>
            <a:spLocks noGrp="1"/>
          </p:cNvSpPr>
          <p:nvPr>
            <p:ph type="dgm" sz="quarter" idx="14" hasCustomPrompt="1"/>
          </p:nvPr>
        </p:nvSpPr>
        <p:spPr>
          <a:xfrm>
            <a:off x="762001" y="2369129"/>
            <a:ext cx="10667998" cy="3343657"/>
          </a:xfrm>
          <a:prstGeom prst="rect">
            <a:avLst/>
          </a:prstGeom>
        </p:spPr>
        <p:txBody>
          <a:bodyPr/>
          <a:lstStyle>
            <a:lvl1pPr marL="0" indent="0">
              <a:buNone/>
              <a:defRPr sz="1800" b="0"/>
            </a:lvl1pPr>
          </a:lstStyle>
          <a:p>
            <a:r>
              <a:rPr lang="en-US" dirty="0"/>
              <a:t>Insert Content here</a:t>
            </a:r>
          </a:p>
        </p:txBody>
      </p:sp>
      <p:pic>
        <p:nvPicPr>
          <p:cNvPr id="9" name="Picture Placeholder 11" descr="Bright, colorful geometric pattern ">
            <a:extLst>
              <a:ext uri="{FF2B5EF4-FFF2-40B4-BE49-F238E27FC236}">
                <a16:creationId xmlns:a16="http://schemas.microsoft.com/office/drawing/2014/main" id="{1DB66C56-FBAE-47D3-9818-61368D74DAE8}"/>
              </a:ext>
            </a:extLst>
          </p:cNvPr>
          <p:cNvPicPr>
            <a:picLocks noChangeAspect="1"/>
          </p:cNvPicPr>
          <p:nvPr userDrawn="1"/>
        </p:nvPicPr>
        <p:blipFill>
          <a:blip r:embed="rId2"/>
          <a:srcRect t="390" b="390"/>
          <a:stretch>
            <a:fillRect/>
          </a:stretch>
        </p:blipFill>
        <p:spPr>
          <a:xfrm>
            <a:off x="0" y="5999582"/>
            <a:ext cx="12192000" cy="858417"/>
          </a:xfrm>
          <a:prstGeom prst="rect">
            <a:avLst/>
          </a:prstGeom>
        </p:spPr>
      </p:pic>
    </p:spTree>
    <p:extLst>
      <p:ext uri="{BB962C8B-B14F-4D97-AF65-F5344CB8AC3E}">
        <p14:creationId xmlns:p14="http://schemas.microsoft.com/office/powerpoint/2010/main" val="429462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hoto Content">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F45076F-4240-4B40-8CE4-637DD751A68B}"/>
              </a:ext>
            </a:extLst>
          </p:cNvPr>
          <p:cNvSpPr>
            <a:spLocks noGrp="1"/>
          </p:cNvSpPr>
          <p:nvPr>
            <p:ph type="title" hasCustomPrompt="1"/>
          </p:nvPr>
        </p:nvSpPr>
        <p:spPr>
          <a:xfrm>
            <a:off x="762000" y="715963"/>
            <a:ext cx="5334000" cy="1189038"/>
          </a:xfrm>
          <a:prstGeom prst="rect">
            <a:avLst/>
          </a:prstGeom>
        </p:spPr>
        <p:txBody>
          <a:bodyPr anchor="t">
            <a:normAutofit/>
          </a:bodyPr>
          <a:lstStyle>
            <a:lvl1pPr>
              <a:spcBef>
                <a:spcPts val="1000"/>
              </a:spcBef>
              <a:defRPr sz="4000" b="1">
                <a:solidFill>
                  <a:schemeClr val="accent4"/>
                </a:solidFill>
              </a:defRPr>
            </a:lvl1pPr>
          </a:lstStyle>
          <a:p>
            <a:r>
              <a:rPr lang="en-US" dirty="0"/>
              <a:t>Insert title here</a:t>
            </a:r>
          </a:p>
        </p:txBody>
      </p:sp>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hasCustomPrompt="1"/>
          </p:nvPr>
        </p:nvSpPr>
        <p:spPr>
          <a:xfrm>
            <a:off x="762000" y="1905000"/>
            <a:ext cx="5334000" cy="3276600"/>
          </a:xfrm>
          <a:prstGeom prst="rect">
            <a:avLst/>
          </a:prstGeom>
        </p:spPr>
        <p:txBody>
          <a:bodyPr/>
          <a:lstStyle>
            <a:lvl1pPr marL="0" indent="0">
              <a:lnSpc>
                <a:spcPct val="100000"/>
              </a:lnSpc>
              <a:buNone/>
              <a:defRPr sz="1800" b="1"/>
            </a:lvl1pPr>
            <a:lvl2pPr marL="228600">
              <a:lnSpc>
                <a:spcPct val="100000"/>
              </a:lnSpc>
              <a:spcBef>
                <a:spcPts val="1000"/>
              </a:spcBef>
              <a:defRPr sz="1800"/>
            </a:lvl2pPr>
          </a:lstStyle>
          <a:p>
            <a:pPr lvl="0"/>
            <a:r>
              <a:rPr lang="en-US" dirty="0"/>
              <a:t>Insert subtitle here</a:t>
            </a:r>
          </a:p>
          <a:p>
            <a:pPr lvl="1"/>
            <a:r>
              <a:rPr lang="en-US" dirty="0"/>
              <a:t>Insert content here</a:t>
            </a:r>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305541"/>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pic>
        <p:nvPicPr>
          <p:cNvPr id="12" name="Picture Placeholder 19" descr="Bright, colorful geometric pattern ">
            <a:extLst>
              <a:ext uri="{FF2B5EF4-FFF2-40B4-BE49-F238E27FC236}">
                <a16:creationId xmlns:a16="http://schemas.microsoft.com/office/drawing/2014/main" id="{C93F15CF-2105-4C28-85E9-BBA03833263D}"/>
              </a:ext>
            </a:extLst>
          </p:cNvPr>
          <p:cNvPicPr>
            <a:picLocks noChangeAspect="1"/>
          </p:cNvPicPr>
          <p:nvPr userDrawn="1"/>
        </p:nvPicPr>
        <p:blipFill rotWithShape="1">
          <a:blip r:embed="rId2"/>
          <a:srcRect t="436" b="436"/>
          <a:stretch/>
        </p:blipFill>
        <p:spPr>
          <a:xfrm>
            <a:off x="0" y="5980922"/>
            <a:ext cx="12192000" cy="877078"/>
          </a:xfrm>
          <a:prstGeom prst="rect">
            <a:avLst/>
          </a:prstGeom>
        </p:spPr>
      </p:pic>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Pattern Content Blu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5"/>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15" descr="Bright, colorful geometric pattern ">
            <a:extLst>
              <a:ext uri="{FF2B5EF4-FFF2-40B4-BE49-F238E27FC236}">
                <a16:creationId xmlns:a16="http://schemas.microsoft.com/office/drawing/2014/main" id="{9E2B3BF6-B5D6-4D6F-84C6-0EE24AC7C14A}"/>
              </a:ext>
            </a:extLst>
          </p:cNvPr>
          <p:cNvPicPr>
            <a:picLocks noChangeAspect="1"/>
          </p:cNvPicPr>
          <p:nvPr userDrawn="1"/>
        </p:nvPicPr>
        <p:blipFill rotWithShape="1">
          <a:blip r:embed="rId2"/>
          <a:srcRect l="3" r="3"/>
          <a:stretch/>
        </p:blipFill>
        <p:spPr>
          <a:xfrm>
            <a:off x="7427166" y="0"/>
            <a:ext cx="4764834" cy="6858000"/>
          </a:xfrm>
          <a:prstGeom prst="rect">
            <a:avLst/>
          </a:prstGeom>
        </p:spPr>
      </p:pic>
    </p:spTree>
    <p:extLst>
      <p:ext uri="{BB962C8B-B14F-4D97-AF65-F5344CB8AC3E}">
        <p14:creationId xmlns:p14="http://schemas.microsoft.com/office/powerpoint/2010/main" val="395142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bg1"/>
                </a:solidFill>
                <a:effectLst/>
                <a:latin typeface="+mj-lt"/>
                <a:ea typeface="+mn-ea"/>
                <a:cs typeface="Segoe UI" pitchFamily="34" charset="0"/>
              </a:defRPr>
            </a:lvl1pPr>
          </a:lstStyle>
          <a:p>
            <a:r>
              <a:rPr lang="en-US" dirty="0"/>
              <a:t>Insert title here</a:t>
            </a:r>
          </a:p>
        </p:txBody>
      </p:sp>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bg1"/>
                </a:solidFill>
                <a:latin typeface="+mn-lt"/>
                <a:ea typeface="+mn-ea"/>
                <a:cs typeface="+mn-cs"/>
              </a:defRPr>
            </a:lvl1pPr>
          </a:lstStyle>
          <a:p>
            <a:pPr lvl="0"/>
            <a:r>
              <a:rPr lang="en-US" dirty="0"/>
              <a:t>Insert content here</a:t>
            </a:r>
          </a:p>
        </p:txBody>
      </p:sp>
      <p:pic>
        <p:nvPicPr>
          <p:cNvPr id="6" name="Picture Placeholder 17" descr="Bright, colorful geometric pattern ">
            <a:extLst>
              <a:ext uri="{FF2B5EF4-FFF2-40B4-BE49-F238E27FC236}">
                <a16:creationId xmlns:a16="http://schemas.microsoft.com/office/drawing/2014/main" id="{9F278CC9-9968-40F5-B18F-B1D45BE36A49}"/>
              </a:ext>
            </a:extLst>
          </p:cNvPr>
          <p:cNvPicPr>
            <a:picLocks noChangeAspect="1"/>
          </p:cNvPicPr>
          <p:nvPr userDrawn="1"/>
        </p:nvPicPr>
        <p:blipFill rotWithShape="1">
          <a:blip r:embed="rId2"/>
          <a:srcRect t="390" b="390"/>
          <a:stretch/>
        </p:blipFill>
        <p:spPr>
          <a:xfrm>
            <a:off x="0" y="5999582"/>
            <a:ext cx="12192000" cy="858417"/>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691" r:id="rId4"/>
    <p:sldLayoutId id="2147483701" r:id="rId5"/>
    <p:sldLayoutId id="2147483706" r:id="rId6"/>
    <p:sldLayoutId id="2147483702" r:id="rId7"/>
    <p:sldLayoutId id="2147483704" r:id="rId8"/>
    <p:sldLayoutId id="2147483690"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0.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taffing">
            <a:extLst>
              <a:ext uri="{FF2B5EF4-FFF2-40B4-BE49-F238E27FC236}">
                <a16:creationId xmlns:a16="http://schemas.microsoft.com/office/drawing/2014/main" id="{715AAD1A-16CE-47F9-B241-B6D8E49914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13" r="8995"/>
          <a:stretch/>
        </p:blipFill>
        <p:spPr bwMode="auto">
          <a:xfrm>
            <a:off x="149616" y="5092177"/>
            <a:ext cx="4420699" cy="16369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eamwork Png Transparent Images - Transparent Group Work Clipart, Png  Download - kindpng">
            <a:extLst>
              <a:ext uri="{FF2B5EF4-FFF2-40B4-BE49-F238E27FC236}">
                <a16:creationId xmlns:a16="http://schemas.microsoft.com/office/drawing/2014/main" id="{D3A5594A-8DDE-4190-BEF2-2D3F941CF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497" y="653171"/>
            <a:ext cx="4230939" cy="214006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Group of People of Different Professions Stock Vector - Illustration of  business, stewardess: 153731121">
            <a:extLst>
              <a:ext uri="{FF2B5EF4-FFF2-40B4-BE49-F238E27FC236}">
                <a16:creationId xmlns:a16="http://schemas.microsoft.com/office/drawing/2014/main" id="{CF2EBE3C-8829-41C8-BFB6-804DCA6AF5F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105" t="20125" r="4806" b="11672"/>
          <a:stretch/>
        </p:blipFill>
        <p:spPr bwMode="auto">
          <a:xfrm>
            <a:off x="228607" y="2889740"/>
            <a:ext cx="4246829" cy="20094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D0300F-FADF-4706-9C77-4E1F345C699B}"/>
              </a:ext>
            </a:extLst>
          </p:cNvPr>
          <p:cNvSpPr/>
          <p:nvPr/>
        </p:nvSpPr>
        <p:spPr>
          <a:xfrm>
            <a:off x="4757738" y="0"/>
            <a:ext cx="7434261" cy="6857999"/>
          </a:xfrm>
          <a:prstGeom prst="rect">
            <a:avLst/>
          </a:prstGeom>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title"/>
          </p:nvPr>
        </p:nvSpPr>
        <p:spPr>
          <a:xfrm>
            <a:off x="5310118" y="490152"/>
            <a:ext cx="6349654" cy="2776470"/>
          </a:xfrm>
          <a:solidFill>
            <a:srgbClr val="00FFFF"/>
          </a:solidFill>
          <a:ln w="76200">
            <a:solidFill>
              <a:schemeClr val="accent6">
                <a:lumMod val="75000"/>
              </a:schemeClr>
            </a:solidFill>
            <a:prstDash val="solid"/>
          </a:ln>
        </p:spPr>
        <p:txBody>
          <a:bodyPr anchor="ctr">
            <a:noAutofit/>
          </a:bodyPr>
          <a:lstStyle/>
          <a:p>
            <a:pPr algn="ctr">
              <a:lnSpc>
                <a:spcPct val="107000"/>
              </a:lnSpc>
              <a:spcAft>
                <a:spcPts val="800"/>
              </a:spcAft>
            </a:pPr>
            <a:r>
              <a:rPr lang="nl-NL" sz="3200" dirty="0">
                <a:solidFill>
                  <a:schemeClr val="accent6">
                    <a:lumMod val="75000"/>
                  </a:schemeClr>
                </a:solidFill>
                <a:latin typeface="Verdana Pro Cond Black" panose="020B0604020202020204" pitchFamily="34" charset="0"/>
                <a:ea typeface="Calibri" panose="020F0502020204030204" pitchFamily="34" charset="0"/>
                <a:cs typeface="Times New Roman" panose="02020603050405020304" pitchFamily="18" charset="0"/>
              </a:rPr>
              <a:t>Kennis van die wêreld van werk: REGTE en VERANTWOORDELIKHEDE </a:t>
            </a:r>
            <a:br>
              <a:rPr lang="nl-NL" sz="3200" dirty="0">
                <a:solidFill>
                  <a:schemeClr val="accent6">
                    <a:lumMod val="75000"/>
                  </a:schemeClr>
                </a:solidFill>
                <a:latin typeface="Verdana Pro Cond Black" panose="020B0604020202020204" pitchFamily="34" charset="0"/>
                <a:ea typeface="Calibri" panose="020F0502020204030204" pitchFamily="34" charset="0"/>
                <a:cs typeface="Times New Roman" panose="02020603050405020304" pitchFamily="18" charset="0"/>
              </a:rPr>
            </a:br>
            <a:r>
              <a:rPr lang="nl-NL" sz="3200" dirty="0">
                <a:solidFill>
                  <a:schemeClr val="accent6">
                    <a:lumMod val="75000"/>
                  </a:schemeClr>
                </a:solidFill>
                <a:latin typeface="Verdana Pro Cond Black" panose="020B0604020202020204" pitchFamily="34" charset="0"/>
                <a:ea typeface="Calibri" panose="020F0502020204030204" pitchFamily="34" charset="0"/>
                <a:cs typeface="Times New Roman" panose="02020603050405020304" pitchFamily="18" charset="0"/>
              </a:rPr>
              <a:t>in die werkplek</a:t>
            </a:r>
            <a:endParaRPr lang="en-ZA" sz="3200" dirty="0">
              <a:solidFill>
                <a:schemeClr val="accent6">
                  <a:lumMod val="75000"/>
                </a:schemeClr>
              </a:solidFill>
              <a:effectLst/>
              <a:latin typeface="Verdana Pro Cond Black" panose="020B0604020202020204" pitchFamily="34" charset="0"/>
              <a:ea typeface="Calibri" panose="020F0502020204030204" pitchFamily="34" charset="0"/>
              <a:cs typeface="Times New Roman" panose="02020603050405020304" pitchFamily="18" charset="0"/>
            </a:endParaRPr>
          </a:p>
        </p:txBody>
      </p:sp>
      <p:sp>
        <p:nvSpPr>
          <p:cNvPr id="13" name="Text Placeholder 5">
            <a:extLst>
              <a:ext uri="{FF2B5EF4-FFF2-40B4-BE49-F238E27FC236}">
                <a16:creationId xmlns:a16="http://schemas.microsoft.com/office/drawing/2014/main" id="{DB07EA98-8E82-4568-A913-4E0E00146C23}"/>
              </a:ext>
            </a:extLst>
          </p:cNvPr>
          <p:cNvSpPr txBox="1">
            <a:spLocks/>
          </p:cNvSpPr>
          <p:nvPr/>
        </p:nvSpPr>
        <p:spPr>
          <a:xfrm>
            <a:off x="5310118" y="3493077"/>
            <a:ext cx="6220101" cy="396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3600" b="1" dirty="0"/>
              <a:t>Les 3</a:t>
            </a:r>
          </a:p>
          <a:p>
            <a:pPr fontAlgn="auto">
              <a:spcAft>
                <a:spcPts val="0"/>
              </a:spcAft>
            </a:pPr>
            <a:endParaRPr lang="en-US" dirty="0"/>
          </a:p>
        </p:txBody>
      </p:sp>
      <p:pic>
        <p:nvPicPr>
          <p:cNvPr id="1040" name="Picture 16" descr="4,716,901 Occupation Illustrations &amp; Clip Art - iStock">
            <a:extLst>
              <a:ext uri="{FF2B5EF4-FFF2-40B4-BE49-F238E27FC236}">
                <a16:creationId xmlns:a16="http://schemas.microsoft.com/office/drawing/2014/main" id="{D2C25E17-B2FB-440F-8E51-4525ECC5929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0" t="19978" r="522" b="17745"/>
          <a:stretch/>
        </p:blipFill>
        <p:spPr bwMode="auto">
          <a:xfrm>
            <a:off x="5284474" y="4272810"/>
            <a:ext cx="6678919" cy="20950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8C29264-3E1A-2A91-F943-8EECAFDD56E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7BA0B6F-5258-479C-87B7-C806E6757035}"/>
              </a:ext>
            </a:extLst>
          </p:cNvPr>
          <p:cNvSpPr>
            <a:spLocks noGrp="1"/>
          </p:cNvSpPr>
          <p:nvPr>
            <p:ph type="title"/>
          </p:nvPr>
        </p:nvSpPr>
        <p:spPr>
          <a:xfrm>
            <a:off x="438647" y="45720"/>
            <a:ext cx="6477000" cy="1189038"/>
          </a:xfrm>
        </p:spPr>
        <p:txBody>
          <a:bodyPr/>
          <a:lstStyle/>
          <a:p>
            <a:r>
              <a:rPr lang="en-ZA" sz="4000" b="1" dirty="0" err="1">
                <a:effectLst/>
                <a:latin typeface="Calibri" panose="020F0502020204030204" pitchFamily="34" charset="0"/>
                <a:ea typeface="Calibri" panose="020F0502020204030204" pitchFamily="34" charset="0"/>
                <a:cs typeface="Times New Roman" panose="02020603050405020304" pitchFamily="18" charset="0"/>
              </a:rPr>
              <a:t>Regte</a:t>
            </a:r>
            <a:r>
              <a:rPr lang="en-ZA" sz="4000" b="1" dirty="0">
                <a:effectLst/>
                <a:latin typeface="Calibri" panose="020F0502020204030204" pitchFamily="34" charset="0"/>
                <a:ea typeface="Calibri" panose="020F0502020204030204" pitchFamily="34" charset="0"/>
                <a:cs typeface="Times New Roman" panose="02020603050405020304" pitchFamily="18" charset="0"/>
              </a:rPr>
              <a:t> </a:t>
            </a:r>
            <a:r>
              <a:rPr lang="en-ZA" sz="4000" b="1" dirty="0" err="1">
                <a:effectLst/>
                <a:latin typeface="Calibri" panose="020F0502020204030204" pitchFamily="34" charset="0"/>
                <a:ea typeface="Calibri" panose="020F0502020204030204" pitchFamily="34" charset="0"/>
                <a:cs typeface="Times New Roman" panose="02020603050405020304" pitchFamily="18" charset="0"/>
              </a:rPr>
              <a:t>en</a:t>
            </a:r>
            <a:r>
              <a:rPr lang="en-ZA" sz="4000" b="1" dirty="0">
                <a:effectLst/>
                <a:latin typeface="Calibri" panose="020F0502020204030204" pitchFamily="34" charset="0"/>
                <a:ea typeface="Calibri" panose="020F0502020204030204" pitchFamily="34" charset="0"/>
                <a:cs typeface="Times New Roman" panose="02020603050405020304" pitchFamily="18" charset="0"/>
              </a:rPr>
              <a:t> </a:t>
            </a:r>
            <a:r>
              <a:rPr lang="en-ZA" sz="4000" b="1" dirty="0" err="1">
                <a:effectLst/>
                <a:latin typeface="Calibri" panose="020F0502020204030204" pitchFamily="34" charset="0"/>
                <a:ea typeface="Calibri" panose="020F0502020204030204" pitchFamily="34" charset="0"/>
                <a:cs typeface="Times New Roman" panose="02020603050405020304" pitchFamily="18" charset="0"/>
              </a:rPr>
              <a:t>verantwoorderlik-hede</a:t>
            </a:r>
            <a:r>
              <a:rPr lang="en-ZA" sz="4000" b="1" dirty="0">
                <a:effectLst/>
                <a:latin typeface="Calibri" panose="020F0502020204030204" pitchFamily="34" charset="0"/>
                <a:ea typeface="Calibri" panose="020F0502020204030204" pitchFamily="34" charset="0"/>
                <a:cs typeface="Times New Roman" panose="02020603050405020304" pitchFamily="18" charset="0"/>
              </a:rPr>
              <a:t> in die </a:t>
            </a:r>
            <a:r>
              <a:rPr lang="en-ZA" sz="4000" b="1" dirty="0" err="1">
                <a:effectLst/>
                <a:latin typeface="Calibri" panose="020F0502020204030204" pitchFamily="34" charset="0"/>
                <a:ea typeface="Calibri" panose="020F0502020204030204" pitchFamily="34" charset="0"/>
                <a:cs typeface="Times New Roman" panose="02020603050405020304" pitchFamily="18" charset="0"/>
              </a:rPr>
              <a:t>werkplek</a:t>
            </a:r>
            <a:br>
              <a:rPr lang="en-ZA" sz="4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438647" y="1385634"/>
            <a:ext cx="6477000" cy="3276600"/>
          </a:xfrm>
        </p:spPr>
        <p:txBody>
          <a:bodyPr/>
          <a:lstStyle/>
          <a:p>
            <a:pPr>
              <a:lnSpc>
                <a:spcPct val="107000"/>
              </a:lnSpc>
              <a:spcAft>
                <a:spcPts val="800"/>
              </a:spcAft>
            </a:pPr>
            <a:r>
              <a:rPr lang="nl-NL" dirty="0">
                <a:latin typeface="Calibri" panose="020F0502020204030204" pitchFamily="34" charset="0"/>
                <a:ea typeface="Calibri" panose="020F0502020204030204" pitchFamily="34" charset="0"/>
                <a:cs typeface="Times New Roman" panose="02020603050405020304" pitchFamily="18" charset="0"/>
              </a:rPr>
              <a:t>Suid-Afrikaanse werknemers en werkgewers geniet baie regte, danksy die Wet op Basiese Diensvoorwaardes. </a:t>
            </a:r>
          </a:p>
          <a:p>
            <a:pPr>
              <a:lnSpc>
                <a:spcPct val="107000"/>
              </a:lnSpc>
              <a:spcAft>
                <a:spcPts val="800"/>
              </a:spcAft>
            </a:pPr>
            <a:r>
              <a:rPr lang="nl-NL" dirty="0">
                <a:latin typeface="Calibri" panose="020F0502020204030204" pitchFamily="34" charset="0"/>
                <a:ea typeface="Calibri" panose="020F0502020204030204" pitchFamily="34" charset="0"/>
                <a:cs typeface="Times New Roman" panose="02020603050405020304" pitchFamily="18" charset="0"/>
              </a:rPr>
              <a:t>Die Suid-Afrikaanse Grondwet maak voorsiening vir basiese regte vir werkers. </a:t>
            </a:r>
          </a:p>
          <a:p>
            <a:pPr>
              <a:lnSpc>
                <a:spcPct val="107000"/>
              </a:lnSpc>
              <a:spcAft>
                <a:spcPts val="800"/>
              </a:spcAft>
            </a:pPr>
            <a:r>
              <a:rPr lang="nl-NL" dirty="0">
                <a:latin typeface="Calibri" panose="020F0502020204030204" pitchFamily="34" charset="0"/>
                <a:ea typeface="Calibri" panose="020F0502020204030204" pitchFamily="34" charset="0"/>
                <a:cs typeface="Times New Roman" panose="02020603050405020304" pitchFamily="18" charset="0"/>
              </a:rPr>
              <a:t>Die Wet op Arbeidsverhoudinge (WAV) brei uit op hierdie basiese regte. Daarbenewens poog die Wet op Basiese Diensvoorwaardes (WBD) om kwesbare werkers te beskerm. Die voorwaardes wat in die WAV en die WBD uiteengesit word, is nie onbuigsaam nie; wat beteken dat werkgewers beter, maar nie slegter, werkstoestande kan bied.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Rights and Responsibilities">
            <a:extLst>
              <a:ext uri="{FF2B5EF4-FFF2-40B4-BE49-F238E27FC236}">
                <a16:creationId xmlns:a16="http://schemas.microsoft.com/office/drawing/2014/main" id="{B460807A-2215-4501-9DD7-45C612E346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5624" y="2766302"/>
            <a:ext cx="3410447" cy="34104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udent Rights and Responsibilities | North Island College">
            <a:extLst>
              <a:ext uri="{FF2B5EF4-FFF2-40B4-BE49-F238E27FC236}">
                <a16:creationId xmlns:a16="http://schemas.microsoft.com/office/drawing/2014/main" id="{B4FE998D-4581-41C7-9D28-3A77175870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690" y="4813110"/>
            <a:ext cx="5892915" cy="196935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D482CFF-EB4F-3826-80B6-E1A60B394C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6">
            <a:extLst>
              <a:ext uri="{FF2B5EF4-FFF2-40B4-BE49-F238E27FC236}">
                <a16:creationId xmlns:a16="http://schemas.microsoft.com/office/drawing/2014/main" id="{E38DC018-B128-487D-B648-43B3CDB8058A}"/>
              </a:ext>
            </a:extLst>
          </p:cNvPr>
          <p:cNvSpPr>
            <a:spLocks noGrp="1"/>
          </p:cNvSpPr>
          <p:nvPr>
            <p:ph type="title"/>
          </p:nvPr>
        </p:nvSpPr>
        <p:spPr>
          <a:xfrm>
            <a:off x="392880" y="232012"/>
            <a:ext cx="11275956" cy="5472751"/>
          </a:xfrm>
        </p:spPr>
        <p:txBody>
          <a:bodyPr/>
          <a:lstStyle/>
          <a:p>
            <a:pPr algn="ctr">
              <a:lnSpc>
                <a:spcPct val="107000"/>
              </a:lnSpc>
              <a:spcAft>
                <a:spcPts val="800"/>
              </a:spcAft>
              <a:tabLst>
                <a:tab pos="590550" algn="l"/>
              </a:tabLst>
            </a:pPr>
            <a:r>
              <a:rPr lang="en-ZA" dirty="0">
                <a:solidFill>
                  <a:schemeClr val="accent4">
                    <a:lumMod val="75000"/>
                  </a:schemeClr>
                </a:solidFill>
                <a:ea typeface="Calibri" panose="020F0502020204030204" pitchFamily="34" charset="0"/>
                <a:cs typeface="Calibri" panose="020F0502020204030204" pitchFamily="34" charset="0"/>
              </a:rPr>
              <a:t>BELANGRIKE FEITE</a:t>
            </a:r>
            <a:r>
              <a:rPr lang="en-ZA" b="1" dirty="0">
                <a:solidFill>
                  <a:schemeClr val="accent4">
                    <a:lumMod val="75000"/>
                  </a:schemeClr>
                </a:solidFill>
                <a:effectLst/>
                <a:ea typeface="Calibri" panose="020F0502020204030204" pitchFamily="34" charset="0"/>
                <a:cs typeface="Calibri" panose="020F0502020204030204" pitchFamily="34" charset="0"/>
              </a:rPr>
              <a:t>:</a:t>
            </a:r>
            <a:br>
              <a:rPr lang="en-ZA" b="1" dirty="0">
                <a:solidFill>
                  <a:schemeClr val="accent4">
                    <a:lumMod val="75000"/>
                  </a:schemeClr>
                </a:solidFill>
                <a:effectLst/>
                <a:ea typeface="Calibri" panose="020F0502020204030204" pitchFamily="34" charset="0"/>
                <a:cs typeface="Calibri" panose="020F0502020204030204" pitchFamily="34" charset="0"/>
              </a:rPr>
            </a:br>
            <a:r>
              <a:rPr lang="en-ZA" sz="1400" b="1" dirty="0">
                <a:solidFill>
                  <a:schemeClr val="tx1"/>
                </a:solidFill>
                <a:effectLst/>
                <a:ea typeface="Calibri" panose="020F0502020204030204" pitchFamily="34" charset="0"/>
                <a:cs typeface="Calibri" panose="020F0502020204030204" pitchFamily="34" charset="0"/>
              </a:rPr>
              <a:t>a</a:t>
            </a:r>
            <a:br>
              <a:rPr lang="en-ZA" b="1" dirty="0">
                <a:solidFill>
                  <a:schemeClr val="accent4">
                    <a:lumMod val="75000"/>
                  </a:schemeClr>
                </a:solidFill>
                <a:effectLst/>
                <a:ea typeface="Calibri" panose="020F0502020204030204" pitchFamily="34" charset="0"/>
                <a:cs typeface="Calibri" panose="020F0502020204030204" pitchFamily="34" charset="0"/>
              </a:rPr>
            </a:br>
            <a:r>
              <a:rPr lang="nl-NL" sz="2800" dirty="0">
                <a:solidFill>
                  <a:schemeClr val="bg2">
                    <a:lumMod val="75000"/>
                  </a:schemeClr>
                </a:solidFill>
                <a:ea typeface="Calibri" panose="020F0502020204030204" pitchFamily="34" charset="0"/>
                <a:cs typeface="Calibri" panose="020F0502020204030204" pitchFamily="34" charset="0"/>
              </a:rPr>
              <a:t>WERKGEWER - </a:t>
            </a:r>
            <a:r>
              <a:rPr lang="nl-NL" sz="2800" dirty="0">
                <a:solidFill>
                  <a:srgbClr val="F69000"/>
                </a:solidFill>
                <a:ea typeface="Calibri" panose="020F0502020204030204" pitchFamily="34" charset="0"/>
                <a:cs typeface="Calibri" panose="020F0502020204030204" pitchFamily="34" charset="0"/>
              </a:rPr>
              <a:t>die persoon of organisasie wat mense in diens neem vir 'n sekere funksie of rol. </a:t>
            </a:r>
            <a:br>
              <a:rPr lang="en-ZA" sz="2800" dirty="0">
                <a:solidFill>
                  <a:srgbClr val="F69000"/>
                </a:solidFill>
                <a:effectLst/>
                <a:ea typeface="Calibri" panose="020F0502020204030204" pitchFamily="34" charset="0"/>
                <a:cs typeface="Times New Roman" panose="02020603050405020304" pitchFamily="18" charset="0"/>
              </a:rPr>
            </a:br>
            <a:br>
              <a:rPr lang="en-ZA" sz="2800" dirty="0">
                <a:solidFill>
                  <a:srgbClr val="F69000"/>
                </a:solidFill>
                <a:ea typeface="Calibri" panose="020F0502020204030204" pitchFamily="34" charset="0"/>
                <a:cs typeface="Calibri" panose="020F0502020204030204" pitchFamily="34" charset="0"/>
              </a:rPr>
            </a:br>
            <a:r>
              <a:rPr lang="nl-NL" sz="2800" dirty="0">
                <a:solidFill>
                  <a:schemeClr val="bg2">
                    <a:lumMod val="75000"/>
                  </a:schemeClr>
                </a:solidFill>
                <a:ea typeface="Calibri" panose="020F0502020204030204" pitchFamily="34" charset="0"/>
                <a:cs typeface="Calibri" panose="020F0502020204030204" pitchFamily="34" charset="0"/>
              </a:rPr>
              <a:t>WERKNEMER - </a:t>
            </a:r>
            <a:r>
              <a:rPr lang="nl-NL" sz="2800" dirty="0">
                <a:solidFill>
                  <a:srgbClr val="F69000"/>
                </a:solidFill>
                <a:ea typeface="Calibri" panose="020F0502020204030204" pitchFamily="34" charset="0"/>
                <a:cs typeface="Calibri" panose="020F0502020204030204" pitchFamily="34" charset="0"/>
              </a:rPr>
              <a:t>die persoon wat 'n spesifieke werk doen in ruil vir 'n soort betaling in die vorm van salarisse of lone. </a:t>
            </a:r>
            <a:br>
              <a:rPr lang="en-ZA" sz="2800" b="1" dirty="0">
                <a:solidFill>
                  <a:srgbClr val="F69000"/>
                </a:solidFill>
                <a:effectLst/>
                <a:ea typeface="Calibri" panose="020F0502020204030204" pitchFamily="34" charset="0"/>
                <a:cs typeface="Calibri" panose="020F0502020204030204" pitchFamily="34" charset="0"/>
              </a:rPr>
            </a:br>
            <a:br>
              <a:rPr lang="en-ZA" sz="2800" b="1" dirty="0">
                <a:solidFill>
                  <a:srgbClr val="F69000"/>
                </a:solidFill>
                <a:effectLst/>
                <a:ea typeface="Calibri" panose="020F0502020204030204" pitchFamily="34" charset="0"/>
                <a:cs typeface="Calibri" panose="020F0502020204030204" pitchFamily="34" charset="0"/>
              </a:rPr>
            </a:br>
            <a:r>
              <a:rPr lang="nl-NL" sz="2800" dirty="0">
                <a:solidFill>
                  <a:schemeClr val="accent4">
                    <a:lumMod val="75000"/>
                  </a:schemeClr>
                </a:solidFill>
                <a:ea typeface="Calibri" panose="020F0502020204030204" pitchFamily="34" charset="0"/>
                <a:cs typeface="Calibri" panose="020F0502020204030204" pitchFamily="34" charset="0"/>
              </a:rPr>
              <a:t>In wese is daar 'n werksverhouding wat gevorm word wanneer mense saamwerk, so daar is dinge wat in plek gestel is om daardie verhoudings te reguleer.</a:t>
            </a:r>
            <a:endParaRPr lang="en-ZA" sz="3200" dirty="0">
              <a:solidFill>
                <a:srgbClr val="F69000"/>
              </a:solidFill>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CFFCE7B-1BD1-767B-3E40-25348D0A2D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760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A36B3A-558B-413E-877B-7275290AB783}"/>
              </a:ext>
            </a:extLst>
          </p:cNvPr>
          <p:cNvSpPr>
            <a:spLocks noGrp="1"/>
          </p:cNvSpPr>
          <p:nvPr>
            <p:ph type="title"/>
          </p:nvPr>
        </p:nvSpPr>
        <p:spPr>
          <a:xfrm>
            <a:off x="5071276" y="3499818"/>
            <a:ext cx="6883024" cy="2891457"/>
          </a:xfrm>
        </p:spPr>
        <p:txBody>
          <a:bodyPr>
            <a:normAutofit/>
          </a:bodyPr>
          <a:lstStyle/>
          <a:p>
            <a:pPr algn="ctr"/>
            <a:r>
              <a:rPr lang="nl-NL" dirty="0"/>
              <a:t>Wat dink jy sal reg of verkeerd wees in die werkplek? Hoe moet mense mekaar behandel?</a:t>
            </a:r>
            <a:endParaRPr lang="en-US" dirty="0"/>
          </a:p>
        </p:txBody>
      </p:sp>
      <p:pic>
        <p:nvPicPr>
          <p:cNvPr id="4098" name="Picture 2" descr="What are my rights in the workplace? - Jou Werk | Solidariteit WêreldJou  Werk | Solidariteit Wêreld">
            <a:extLst>
              <a:ext uri="{FF2B5EF4-FFF2-40B4-BE49-F238E27FC236}">
                <a16:creationId xmlns:a16="http://schemas.microsoft.com/office/drawing/2014/main" id="{7B990DCA-B154-4B4D-9D99-8399ABE14A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27" t="21826" r="3704"/>
          <a:stretch/>
        </p:blipFill>
        <p:spPr bwMode="auto">
          <a:xfrm>
            <a:off x="4940487" y="0"/>
            <a:ext cx="7144603" cy="344105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WorkRight!: How to Educate Students About Workplace Rights and  Responsibilities | AIER">
            <a:extLst>
              <a:ext uri="{FF2B5EF4-FFF2-40B4-BE49-F238E27FC236}">
                <a16:creationId xmlns:a16="http://schemas.microsoft.com/office/drawing/2014/main" id="{55A74800-F4D6-4B06-8C6D-93FCAD2398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405" y="679094"/>
            <a:ext cx="4309595" cy="5257681"/>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rot="20971495">
            <a:off x="2147697" y="2564616"/>
            <a:ext cx="2119898" cy="503774"/>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b="1" dirty="0">
                <a:solidFill>
                  <a:schemeClr val="bg1"/>
                </a:solidFill>
                <a:latin typeface="Berlin Sans FB Demi" panose="020E0802020502020306" pitchFamily="34" charset="0"/>
              </a:rPr>
              <a:t>WERK REG</a:t>
            </a:r>
          </a:p>
        </p:txBody>
      </p:sp>
      <p:pic>
        <p:nvPicPr>
          <p:cNvPr id="3" name="Picture 2">
            <a:extLst>
              <a:ext uri="{FF2B5EF4-FFF2-40B4-BE49-F238E27FC236}">
                <a16:creationId xmlns:a16="http://schemas.microsoft.com/office/drawing/2014/main" id="{F6590749-095E-AB42-C041-6DAC8BCB9A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652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mployment law and the lasting legacy of the pandemic">
            <a:extLst>
              <a:ext uri="{FF2B5EF4-FFF2-40B4-BE49-F238E27FC236}">
                <a16:creationId xmlns:a16="http://schemas.microsoft.com/office/drawing/2014/main" id="{BDD176CE-94B4-4930-9E20-BF2FF42B3C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5323" y="121194"/>
            <a:ext cx="5765528" cy="47101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ights and responsiblities - The complete guide to employment">
            <a:extLst>
              <a:ext uri="{FF2B5EF4-FFF2-40B4-BE49-F238E27FC236}">
                <a16:creationId xmlns:a16="http://schemas.microsoft.com/office/drawing/2014/main" id="{99840800-D4EE-450B-8E01-FA7E52E91F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682"/>
          <a:stretch/>
        </p:blipFill>
        <p:spPr bwMode="auto">
          <a:xfrm>
            <a:off x="177420" y="1702664"/>
            <a:ext cx="6047903" cy="5034142"/>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201941" y="1912370"/>
            <a:ext cx="2748660" cy="60223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solidFill>
                  <a:schemeClr val="bg1"/>
                </a:solidFill>
                <a:latin typeface="Berlin Sans FB Demi" panose="020E0802020502020306" pitchFamily="34" charset="0"/>
              </a:rPr>
              <a:t>MY REGTE</a:t>
            </a:r>
          </a:p>
        </p:txBody>
      </p:sp>
      <p:sp>
        <p:nvSpPr>
          <p:cNvPr id="6" name="Rounded Rectangle 5"/>
          <p:cNvSpPr/>
          <p:nvPr/>
        </p:nvSpPr>
        <p:spPr>
          <a:xfrm>
            <a:off x="512067" y="2423191"/>
            <a:ext cx="890013" cy="301115"/>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b="1" dirty="0">
              <a:solidFill>
                <a:schemeClr val="bg1"/>
              </a:solidFill>
            </a:endParaRPr>
          </a:p>
        </p:txBody>
      </p:sp>
      <p:sp>
        <p:nvSpPr>
          <p:cNvPr id="9" name="Rounded Rectangular Callout 8"/>
          <p:cNvSpPr/>
          <p:nvPr/>
        </p:nvSpPr>
        <p:spPr>
          <a:xfrm>
            <a:off x="1182003" y="2551290"/>
            <a:ext cx="1433531" cy="710070"/>
          </a:xfrm>
          <a:prstGeom prst="wedgeRoundRectCallout">
            <a:avLst>
              <a:gd name="adj1" fmla="val -21896"/>
              <a:gd name="adj2" fmla="val 71085"/>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err="1">
                <a:solidFill>
                  <a:schemeClr val="bg1"/>
                </a:solidFill>
              </a:rPr>
              <a:t>Ek</a:t>
            </a:r>
            <a:r>
              <a:rPr lang="en-ZA" dirty="0">
                <a:solidFill>
                  <a:schemeClr val="bg1"/>
                </a:solidFill>
              </a:rPr>
              <a:t> </a:t>
            </a:r>
            <a:r>
              <a:rPr lang="en-ZA" dirty="0" err="1">
                <a:solidFill>
                  <a:schemeClr val="bg1"/>
                </a:solidFill>
              </a:rPr>
              <a:t>voel</a:t>
            </a:r>
            <a:r>
              <a:rPr lang="en-ZA" dirty="0">
                <a:solidFill>
                  <a:schemeClr val="bg1"/>
                </a:solidFill>
              </a:rPr>
              <a:t> </a:t>
            </a:r>
            <a:r>
              <a:rPr lang="en-ZA" dirty="0" err="1">
                <a:solidFill>
                  <a:schemeClr val="bg1"/>
                </a:solidFill>
              </a:rPr>
              <a:t>veilig</a:t>
            </a:r>
            <a:r>
              <a:rPr lang="en-ZA" dirty="0">
                <a:solidFill>
                  <a:schemeClr val="bg1"/>
                </a:solidFill>
              </a:rPr>
              <a:t>.</a:t>
            </a:r>
          </a:p>
        </p:txBody>
      </p:sp>
      <p:sp>
        <p:nvSpPr>
          <p:cNvPr id="16" name="Rounded Rectangular Callout 15"/>
          <p:cNvSpPr/>
          <p:nvPr/>
        </p:nvSpPr>
        <p:spPr>
          <a:xfrm>
            <a:off x="2949069" y="2017878"/>
            <a:ext cx="1771786" cy="809365"/>
          </a:xfrm>
          <a:prstGeom prst="wedgeRoundRectCallout">
            <a:avLst>
              <a:gd name="adj1" fmla="val -61463"/>
              <a:gd name="adj2" fmla="val 46607"/>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chemeClr val="bg1"/>
                </a:solidFill>
              </a:rPr>
              <a:t>Dinge is </a:t>
            </a:r>
            <a:r>
              <a:rPr lang="en-ZA" dirty="0" err="1">
                <a:solidFill>
                  <a:schemeClr val="bg1"/>
                </a:solidFill>
              </a:rPr>
              <a:t>regverdig</a:t>
            </a:r>
            <a:r>
              <a:rPr lang="en-ZA" dirty="0">
                <a:solidFill>
                  <a:schemeClr val="bg1"/>
                </a:solidFill>
              </a:rPr>
              <a:t>.</a:t>
            </a:r>
          </a:p>
        </p:txBody>
      </p:sp>
      <p:sp>
        <p:nvSpPr>
          <p:cNvPr id="17" name="Rounded Rectangular Callout 16"/>
          <p:cNvSpPr/>
          <p:nvPr/>
        </p:nvSpPr>
        <p:spPr>
          <a:xfrm>
            <a:off x="2615534" y="2868401"/>
            <a:ext cx="2217310" cy="809365"/>
          </a:xfrm>
          <a:prstGeom prst="wedgeRoundRectCallout">
            <a:avLst>
              <a:gd name="adj1" fmla="val -32893"/>
              <a:gd name="adj2" fmla="val 84266"/>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chemeClr val="bg1"/>
                </a:solidFill>
              </a:rPr>
              <a:t>My </a:t>
            </a:r>
            <a:r>
              <a:rPr lang="en-ZA" dirty="0" err="1">
                <a:solidFill>
                  <a:schemeClr val="bg1"/>
                </a:solidFill>
              </a:rPr>
              <a:t>werkplek</a:t>
            </a:r>
            <a:r>
              <a:rPr lang="en-ZA" dirty="0">
                <a:solidFill>
                  <a:schemeClr val="bg1"/>
                </a:solidFill>
              </a:rPr>
              <a:t> is </a:t>
            </a:r>
            <a:r>
              <a:rPr lang="en-ZA" dirty="0" err="1">
                <a:solidFill>
                  <a:schemeClr val="bg1"/>
                </a:solidFill>
              </a:rPr>
              <a:t>gesond</a:t>
            </a:r>
            <a:r>
              <a:rPr lang="en-ZA" dirty="0">
                <a:solidFill>
                  <a:schemeClr val="bg1"/>
                </a:solidFill>
              </a:rPr>
              <a:t>.</a:t>
            </a:r>
          </a:p>
        </p:txBody>
      </p:sp>
      <p:sp>
        <p:nvSpPr>
          <p:cNvPr id="18" name="Rounded Rectangular Callout 17"/>
          <p:cNvSpPr/>
          <p:nvPr/>
        </p:nvSpPr>
        <p:spPr>
          <a:xfrm>
            <a:off x="716518" y="5471161"/>
            <a:ext cx="2483881" cy="944366"/>
          </a:xfrm>
          <a:prstGeom prst="wedgeRoundRectCallout">
            <a:avLst>
              <a:gd name="adj1" fmla="val -20622"/>
              <a:gd name="adj2" fmla="val -75517"/>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err="1">
                <a:solidFill>
                  <a:schemeClr val="bg1"/>
                </a:solidFill>
              </a:rPr>
              <a:t>Ek</a:t>
            </a:r>
            <a:r>
              <a:rPr lang="en-ZA" dirty="0">
                <a:solidFill>
                  <a:schemeClr val="bg1"/>
                </a:solidFill>
              </a:rPr>
              <a:t> </a:t>
            </a:r>
            <a:r>
              <a:rPr lang="en-ZA" dirty="0" err="1">
                <a:solidFill>
                  <a:schemeClr val="bg1"/>
                </a:solidFill>
              </a:rPr>
              <a:t>kan</a:t>
            </a:r>
            <a:r>
              <a:rPr lang="en-ZA" dirty="0">
                <a:solidFill>
                  <a:schemeClr val="bg1"/>
                </a:solidFill>
              </a:rPr>
              <a:t> </a:t>
            </a:r>
            <a:r>
              <a:rPr lang="en-ZA" dirty="0" err="1">
                <a:solidFill>
                  <a:schemeClr val="bg1"/>
                </a:solidFill>
              </a:rPr>
              <a:t>uitpraat</a:t>
            </a:r>
            <a:r>
              <a:rPr lang="en-ZA" dirty="0">
                <a:solidFill>
                  <a:schemeClr val="bg1"/>
                </a:solidFill>
              </a:rPr>
              <a:t> of </a:t>
            </a:r>
            <a:r>
              <a:rPr lang="en-ZA" dirty="0" err="1">
                <a:solidFill>
                  <a:schemeClr val="bg1"/>
                </a:solidFill>
              </a:rPr>
              <a:t>kla</a:t>
            </a:r>
            <a:r>
              <a:rPr lang="en-ZA" dirty="0">
                <a:solidFill>
                  <a:schemeClr val="bg1"/>
                </a:solidFill>
              </a:rPr>
              <a:t>.</a:t>
            </a:r>
          </a:p>
        </p:txBody>
      </p:sp>
      <p:sp>
        <p:nvSpPr>
          <p:cNvPr id="10" name="Rounded Rectangle 9"/>
          <p:cNvSpPr/>
          <p:nvPr/>
        </p:nvSpPr>
        <p:spPr>
          <a:xfrm>
            <a:off x="3611880" y="5471161"/>
            <a:ext cx="2301240" cy="1066799"/>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dirty="0">
                <a:solidFill>
                  <a:schemeClr val="bg1"/>
                </a:solidFill>
                <a:latin typeface="Berlin Sans FB Demi" panose="020E0802020502020306" pitchFamily="34" charset="0"/>
              </a:rPr>
              <a:t>JIP, DIT IS ALLES OUKEI!</a:t>
            </a:r>
          </a:p>
        </p:txBody>
      </p:sp>
      <p:pic>
        <p:nvPicPr>
          <p:cNvPr id="3" name="Picture 2">
            <a:extLst>
              <a:ext uri="{FF2B5EF4-FFF2-40B4-BE49-F238E27FC236}">
                <a16:creationId xmlns:a16="http://schemas.microsoft.com/office/drawing/2014/main" id="{0185619D-74AE-13F4-D496-C1846F9403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35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Employer Responsibilities PowerPoint Template - PPT Slides | SketchBubble">
            <a:extLst>
              <a:ext uri="{FF2B5EF4-FFF2-40B4-BE49-F238E27FC236}">
                <a16:creationId xmlns:a16="http://schemas.microsoft.com/office/drawing/2014/main" id="{6DEDC1E8-6770-4776-A495-3CD1E9230D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863" t="13848" r="10332" b="6285"/>
          <a:stretch/>
        </p:blipFill>
        <p:spPr bwMode="auto">
          <a:xfrm>
            <a:off x="2208663" y="0"/>
            <a:ext cx="7774673" cy="5909537"/>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6">
            <a:extLst>
              <a:ext uri="{FF2B5EF4-FFF2-40B4-BE49-F238E27FC236}">
                <a16:creationId xmlns:a16="http://schemas.microsoft.com/office/drawing/2014/main" id="{E38DC018-B128-487D-B648-43B3CDB8058A}"/>
              </a:ext>
            </a:extLst>
          </p:cNvPr>
          <p:cNvSpPr>
            <a:spLocks noGrp="1"/>
          </p:cNvSpPr>
          <p:nvPr>
            <p:ph type="title"/>
          </p:nvPr>
        </p:nvSpPr>
        <p:spPr>
          <a:xfrm rot="16200000">
            <a:off x="-1643593" y="2171669"/>
            <a:ext cx="5765982" cy="1636003"/>
          </a:xfrm>
        </p:spPr>
        <p:txBody>
          <a:bodyPr/>
          <a:lstStyle/>
          <a:p>
            <a:r>
              <a:rPr lang="en-ZA" dirty="0" err="1">
                <a:solidFill>
                  <a:srgbClr val="F69000"/>
                </a:solidFill>
                <a:ea typeface="Calibri" panose="020F0502020204030204" pitchFamily="34" charset="0"/>
                <a:cs typeface="Times New Roman" panose="02020603050405020304" pitchFamily="18" charset="0"/>
              </a:rPr>
              <a:t>Werkgewers</a:t>
            </a:r>
            <a:r>
              <a:rPr lang="en-ZA" dirty="0">
                <a:solidFill>
                  <a:srgbClr val="F69000"/>
                </a:solidFill>
                <a:ea typeface="Calibri" panose="020F0502020204030204" pitchFamily="34" charset="0"/>
                <a:cs typeface="Times New Roman" panose="02020603050405020304" pitchFamily="18" charset="0"/>
              </a:rPr>
              <a:t> se</a:t>
            </a:r>
            <a:r>
              <a:rPr lang="en-ZA" b="1" dirty="0">
                <a:solidFill>
                  <a:srgbClr val="F69000"/>
                </a:solidFill>
                <a:effectLst/>
                <a:ea typeface="Calibri" panose="020F0502020204030204" pitchFamily="34" charset="0"/>
                <a:cs typeface="Times New Roman" panose="02020603050405020304" pitchFamily="18" charset="0"/>
              </a:rPr>
              <a:t> </a:t>
            </a:r>
            <a:r>
              <a:rPr lang="en-ZA" b="1" dirty="0" err="1">
                <a:solidFill>
                  <a:srgbClr val="F69000"/>
                </a:solidFill>
                <a:effectLst/>
                <a:ea typeface="Calibri" panose="020F0502020204030204" pitchFamily="34" charset="0"/>
                <a:cs typeface="Times New Roman" panose="02020603050405020304" pitchFamily="18" charset="0"/>
              </a:rPr>
              <a:t>verantwoordelikhede</a:t>
            </a:r>
            <a:r>
              <a:rPr lang="en-ZA" sz="5400" b="1" dirty="0">
                <a:solidFill>
                  <a:srgbClr val="F69000"/>
                </a:solidFill>
                <a:effectLst/>
                <a:ea typeface="Calibri" panose="020F0502020204030204" pitchFamily="34" charset="0"/>
                <a:cs typeface="Times New Roman" panose="02020603050405020304" pitchFamily="18" charset="0"/>
              </a:rPr>
              <a:t>:</a:t>
            </a:r>
            <a:endParaRPr lang="en-US" sz="5400" dirty="0">
              <a:solidFill>
                <a:srgbClr val="F69000"/>
              </a:solidFill>
            </a:endParaRPr>
          </a:p>
        </p:txBody>
      </p:sp>
      <p:sp>
        <p:nvSpPr>
          <p:cNvPr id="2" name="Rectangle 1"/>
          <p:cNvSpPr/>
          <p:nvPr/>
        </p:nvSpPr>
        <p:spPr>
          <a:xfrm>
            <a:off x="2545080" y="341194"/>
            <a:ext cx="2194560" cy="954206"/>
          </a:xfrm>
          <a:prstGeom prst="rect">
            <a:avLst/>
          </a:prstGeom>
          <a:solidFill>
            <a:schemeClr val="bg1">
              <a:lumMod val="50000"/>
              <a:lumOff val="50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t>‘n </a:t>
            </a:r>
            <a:r>
              <a:rPr lang="en-ZA" sz="1600" b="1" dirty="0" err="1"/>
              <a:t>Werkplek</a:t>
            </a:r>
            <a:r>
              <a:rPr lang="en-ZA" sz="1600" b="1" dirty="0"/>
              <a:t> </a:t>
            </a:r>
            <a:r>
              <a:rPr lang="en-ZA" sz="1600" b="1" dirty="0" err="1"/>
              <a:t>vry</a:t>
            </a:r>
            <a:r>
              <a:rPr lang="en-ZA" sz="1600" b="1" dirty="0"/>
              <a:t> van </a:t>
            </a:r>
            <a:r>
              <a:rPr lang="en-ZA" sz="1600" b="1" dirty="0" err="1"/>
              <a:t>diskriminasie</a:t>
            </a:r>
            <a:r>
              <a:rPr lang="en-ZA" sz="1600" b="1" dirty="0"/>
              <a:t> </a:t>
            </a:r>
            <a:r>
              <a:rPr lang="en-ZA" sz="1600" b="1" dirty="0" err="1"/>
              <a:t>en</a:t>
            </a:r>
            <a:r>
              <a:rPr lang="en-ZA" sz="1600" b="1" dirty="0"/>
              <a:t> </a:t>
            </a:r>
            <a:r>
              <a:rPr lang="en-ZA" sz="1600" b="1" dirty="0" err="1"/>
              <a:t>teistering</a:t>
            </a:r>
            <a:endParaRPr lang="en-ZA" sz="1600" b="1" dirty="0"/>
          </a:p>
        </p:txBody>
      </p:sp>
      <p:sp>
        <p:nvSpPr>
          <p:cNvPr id="6" name="Rectangle 5"/>
          <p:cNvSpPr/>
          <p:nvPr/>
        </p:nvSpPr>
        <p:spPr>
          <a:xfrm>
            <a:off x="7391400" y="4242634"/>
            <a:ext cx="2194560" cy="954206"/>
          </a:xfrm>
          <a:prstGeom prst="rect">
            <a:avLst/>
          </a:prstGeom>
          <a:solidFill>
            <a:schemeClr val="bg1">
              <a:lumMod val="50000"/>
              <a:lumOff val="50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t>‘n </a:t>
            </a:r>
            <a:r>
              <a:rPr lang="en-ZA" sz="1600" b="1" dirty="0" err="1"/>
              <a:t>Veilige</a:t>
            </a:r>
            <a:r>
              <a:rPr lang="en-ZA" sz="1600" b="1" dirty="0"/>
              <a:t> </a:t>
            </a:r>
            <a:r>
              <a:rPr lang="en-ZA" sz="1600" b="1" dirty="0" err="1"/>
              <a:t>werksomgewing</a:t>
            </a:r>
            <a:r>
              <a:rPr lang="en-ZA" sz="1600" b="1" dirty="0"/>
              <a:t>.</a:t>
            </a:r>
          </a:p>
        </p:txBody>
      </p:sp>
      <p:sp>
        <p:nvSpPr>
          <p:cNvPr id="7" name="Rectangle 6"/>
          <p:cNvSpPr/>
          <p:nvPr/>
        </p:nvSpPr>
        <p:spPr>
          <a:xfrm>
            <a:off x="5577839" y="689682"/>
            <a:ext cx="1036320" cy="954206"/>
          </a:xfrm>
          <a:prstGeom prst="rect">
            <a:avLst/>
          </a:prstGeom>
          <a:solidFill>
            <a:schemeClr val="bg1">
              <a:lumMod val="50000"/>
              <a:lumOff val="50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err="1"/>
              <a:t>Risiko</a:t>
            </a:r>
            <a:r>
              <a:rPr lang="en-ZA" sz="1600" b="1" dirty="0"/>
              <a:t>-</a:t>
            </a:r>
          </a:p>
          <a:p>
            <a:pPr algn="ctr"/>
            <a:r>
              <a:rPr lang="en-ZA" sz="1600" b="1" dirty="0" err="1"/>
              <a:t>bestuur</a:t>
            </a:r>
            <a:endParaRPr lang="en-ZA" sz="1600" b="1" dirty="0"/>
          </a:p>
        </p:txBody>
      </p:sp>
      <p:sp>
        <p:nvSpPr>
          <p:cNvPr id="8" name="Rectangle 7"/>
          <p:cNvSpPr/>
          <p:nvPr/>
        </p:nvSpPr>
        <p:spPr>
          <a:xfrm>
            <a:off x="5542582" y="4526280"/>
            <a:ext cx="1076353" cy="836168"/>
          </a:xfrm>
          <a:prstGeom prst="rect">
            <a:avLst/>
          </a:prstGeom>
          <a:solidFill>
            <a:schemeClr val="bg1">
              <a:lumMod val="50000"/>
              <a:lumOff val="50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b="1" dirty="0" err="1"/>
              <a:t>Raad</a:t>
            </a:r>
            <a:r>
              <a:rPr lang="en-ZA" sz="1400" b="1" dirty="0"/>
              <a:t> </a:t>
            </a:r>
            <a:r>
              <a:rPr lang="en-ZA" sz="1400" b="1" dirty="0" err="1"/>
              <a:t>en</a:t>
            </a:r>
            <a:r>
              <a:rPr lang="en-ZA" sz="1400" b="1" dirty="0"/>
              <a:t> </a:t>
            </a:r>
            <a:r>
              <a:rPr lang="en-ZA" sz="1400" b="1" dirty="0" err="1"/>
              <a:t>opleiding</a:t>
            </a:r>
            <a:endParaRPr lang="en-ZA" sz="1400" b="1" dirty="0"/>
          </a:p>
        </p:txBody>
      </p:sp>
      <p:sp>
        <p:nvSpPr>
          <p:cNvPr id="9" name="Rectangle 8"/>
          <p:cNvSpPr/>
          <p:nvPr/>
        </p:nvSpPr>
        <p:spPr>
          <a:xfrm>
            <a:off x="2984650" y="4114800"/>
            <a:ext cx="1463040" cy="1247648"/>
          </a:xfrm>
          <a:prstGeom prst="rect">
            <a:avLst/>
          </a:prstGeom>
          <a:solidFill>
            <a:schemeClr val="bg1">
              <a:lumMod val="50000"/>
              <a:lumOff val="50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err="1"/>
              <a:t>Veilige</a:t>
            </a:r>
            <a:r>
              <a:rPr lang="en-ZA" sz="1600" b="1" dirty="0"/>
              <a:t> </a:t>
            </a:r>
            <a:r>
              <a:rPr lang="en-ZA" sz="1600" b="1" dirty="0" err="1"/>
              <a:t>toegang</a:t>
            </a:r>
            <a:r>
              <a:rPr lang="en-ZA" sz="1600" b="1" dirty="0"/>
              <a:t> tot </a:t>
            </a:r>
            <a:r>
              <a:rPr lang="en-ZA" sz="1600" b="1" dirty="0" err="1"/>
              <a:t>en</a:t>
            </a:r>
            <a:r>
              <a:rPr lang="en-ZA" sz="1600" b="1" dirty="0"/>
              <a:t> </a:t>
            </a:r>
            <a:r>
              <a:rPr lang="en-ZA" sz="1600" b="1" dirty="0" err="1"/>
              <a:t>uitgang</a:t>
            </a:r>
            <a:r>
              <a:rPr lang="en-ZA" sz="1600" b="1" dirty="0"/>
              <a:t> van die </a:t>
            </a:r>
            <a:r>
              <a:rPr lang="en-ZA" sz="1600" b="1" dirty="0" err="1"/>
              <a:t>werkplek</a:t>
            </a:r>
            <a:endParaRPr lang="en-ZA" sz="1600" b="1" dirty="0"/>
          </a:p>
        </p:txBody>
      </p:sp>
      <p:sp>
        <p:nvSpPr>
          <p:cNvPr id="10" name="Rectangle 9"/>
          <p:cNvSpPr/>
          <p:nvPr/>
        </p:nvSpPr>
        <p:spPr>
          <a:xfrm>
            <a:off x="7757160" y="258390"/>
            <a:ext cx="1463040" cy="1037010"/>
          </a:xfrm>
          <a:prstGeom prst="rect">
            <a:avLst/>
          </a:prstGeom>
          <a:solidFill>
            <a:schemeClr val="bg1">
              <a:lumMod val="50000"/>
              <a:lumOff val="50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err="1"/>
              <a:t>Geskikte</a:t>
            </a:r>
            <a:r>
              <a:rPr lang="en-ZA" sz="1600" b="1" dirty="0"/>
              <a:t> </a:t>
            </a:r>
            <a:r>
              <a:rPr lang="en-ZA" sz="1600" b="1" dirty="0" err="1"/>
              <a:t>veiligheids-toerusting</a:t>
            </a:r>
            <a:endParaRPr lang="en-ZA" sz="1600" b="1" dirty="0"/>
          </a:p>
        </p:txBody>
      </p:sp>
      <p:sp>
        <p:nvSpPr>
          <p:cNvPr id="11" name="Rectangle 10"/>
          <p:cNvSpPr/>
          <p:nvPr/>
        </p:nvSpPr>
        <p:spPr>
          <a:xfrm>
            <a:off x="2545080" y="2152722"/>
            <a:ext cx="1630680" cy="954206"/>
          </a:xfrm>
          <a:prstGeom prst="rect">
            <a:avLst/>
          </a:prstGeom>
          <a:solidFill>
            <a:schemeClr val="bg1">
              <a:lumMod val="50000"/>
              <a:lumOff val="50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err="1"/>
              <a:t>Toestande</a:t>
            </a:r>
            <a:r>
              <a:rPr lang="en-ZA" sz="1600" b="1" dirty="0"/>
              <a:t> in </a:t>
            </a:r>
            <a:r>
              <a:rPr lang="en-ZA" sz="1600" b="1" dirty="0" err="1"/>
              <a:t>lyn</a:t>
            </a:r>
            <a:r>
              <a:rPr lang="en-ZA" sz="1600" b="1" dirty="0"/>
              <a:t> met </a:t>
            </a:r>
            <a:r>
              <a:rPr lang="en-ZA" sz="1600" b="1" dirty="0" err="1"/>
              <a:t>erkenning</a:t>
            </a:r>
            <a:endParaRPr lang="en-ZA" sz="1600" b="1" dirty="0"/>
          </a:p>
        </p:txBody>
      </p:sp>
      <p:sp>
        <p:nvSpPr>
          <p:cNvPr id="12" name="Rectangle 11"/>
          <p:cNvSpPr/>
          <p:nvPr/>
        </p:nvSpPr>
        <p:spPr>
          <a:xfrm>
            <a:off x="5074918" y="2826004"/>
            <a:ext cx="2042161" cy="805688"/>
          </a:xfrm>
          <a:prstGeom prst="rect">
            <a:avLst/>
          </a:prstGeom>
          <a:solidFill>
            <a:schemeClr val="bg1">
              <a:lumMod val="50000"/>
              <a:lumOff val="50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err="1"/>
              <a:t>Veiligheidstoerus</a:t>
            </a:r>
            <a:r>
              <a:rPr lang="en-ZA" sz="1600" b="1" dirty="0"/>
              <a:t>-ting </a:t>
            </a:r>
            <a:r>
              <a:rPr lang="en-ZA" sz="1600" b="1" dirty="0" err="1"/>
              <a:t>en</a:t>
            </a:r>
            <a:r>
              <a:rPr lang="en-ZA" sz="1600" b="1" dirty="0"/>
              <a:t> </a:t>
            </a:r>
            <a:r>
              <a:rPr lang="en-ZA" sz="1600" b="1" dirty="0" err="1"/>
              <a:t>masjinerie</a:t>
            </a:r>
            <a:endParaRPr lang="en-ZA" sz="1600" b="1" dirty="0"/>
          </a:p>
        </p:txBody>
      </p:sp>
      <p:sp>
        <p:nvSpPr>
          <p:cNvPr id="13" name="Rectangle 12"/>
          <p:cNvSpPr/>
          <p:nvPr/>
        </p:nvSpPr>
        <p:spPr>
          <a:xfrm>
            <a:off x="8016807" y="2111320"/>
            <a:ext cx="1463040" cy="1037010"/>
          </a:xfrm>
          <a:prstGeom prst="rect">
            <a:avLst/>
          </a:prstGeom>
          <a:solidFill>
            <a:schemeClr val="bg1">
              <a:lumMod val="50000"/>
              <a:lumOff val="50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err="1"/>
              <a:t>Voldoende</a:t>
            </a:r>
            <a:r>
              <a:rPr lang="en-ZA" sz="1600" b="1" dirty="0"/>
              <a:t> </a:t>
            </a:r>
            <a:r>
              <a:rPr lang="en-ZA" sz="1600" b="1" dirty="0" err="1"/>
              <a:t>nooddienste</a:t>
            </a:r>
            <a:endParaRPr lang="en-ZA" sz="1600" b="1" dirty="0"/>
          </a:p>
        </p:txBody>
      </p:sp>
      <p:pic>
        <p:nvPicPr>
          <p:cNvPr id="3" name="Picture 2">
            <a:extLst>
              <a:ext uri="{FF2B5EF4-FFF2-40B4-BE49-F238E27FC236}">
                <a16:creationId xmlns:a16="http://schemas.microsoft.com/office/drawing/2014/main" id="{803A7087-A130-A88F-CCFC-2D7519196E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67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18C6B5-87AC-4DA5-94CA-6E092A6A07D3}"/>
              </a:ext>
            </a:extLst>
          </p:cNvPr>
          <p:cNvSpPr>
            <a:spLocks noGrp="1"/>
          </p:cNvSpPr>
          <p:nvPr>
            <p:ph type="title"/>
          </p:nvPr>
        </p:nvSpPr>
        <p:spPr>
          <a:xfrm>
            <a:off x="396044" y="436533"/>
            <a:ext cx="5364675" cy="805413"/>
          </a:xfrm>
        </p:spPr>
        <p:txBody>
          <a:bodyPr/>
          <a:lstStyle/>
          <a:p>
            <a:r>
              <a:rPr lang="en-US" sz="4800" dirty="0" err="1"/>
              <a:t>Wegneempunte</a:t>
            </a:r>
            <a:r>
              <a:rPr lang="en-US" sz="4800" dirty="0"/>
              <a:t>:</a:t>
            </a:r>
          </a:p>
        </p:txBody>
      </p:sp>
      <p:sp>
        <p:nvSpPr>
          <p:cNvPr id="7" name="Text Placeholder 6">
            <a:extLst>
              <a:ext uri="{FF2B5EF4-FFF2-40B4-BE49-F238E27FC236}">
                <a16:creationId xmlns:a16="http://schemas.microsoft.com/office/drawing/2014/main" id="{C6F52EDA-7F85-46DD-9A9E-95E0E3EC3F84}"/>
              </a:ext>
            </a:extLst>
          </p:cNvPr>
          <p:cNvSpPr>
            <a:spLocks noGrp="1"/>
          </p:cNvSpPr>
          <p:nvPr>
            <p:ph type="body" sz="quarter" idx="11"/>
          </p:nvPr>
        </p:nvSpPr>
        <p:spPr>
          <a:xfrm>
            <a:off x="282053" y="1392071"/>
            <a:ext cx="11627893" cy="2346135"/>
          </a:xfrm>
        </p:spPr>
        <p:txBody>
          <a:bodyPr/>
          <a:lstStyle/>
          <a:p>
            <a:pPr marL="342900" lvl="0" indent="-342900">
              <a:lnSpc>
                <a:spcPct val="107000"/>
              </a:lnSpc>
              <a:buFont typeface="Wingdings" panose="05000000000000000000" pitchFamily="2" charset="2"/>
              <a:buChar char=""/>
            </a:pPr>
            <a:r>
              <a:rPr lang="nl-NL" sz="2800" b="1" dirty="0">
                <a:solidFill>
                  <a:schemeClr val="bg2">
                    <a:lumMod val="75000"/>
                  </a:schemeClr>
                </a:solidFill>
                <a:ea typeface="Calibri" panose="020F0502020204030204" pitchFamily="34" charset="0"/>
                <a:cs typeface="Times New Roman" panose="02020603050405020304" pitchFamily="18" charset="0"/>
              </a:rPr>
              <a:t>Regte en verantwoordelikhede is belangrik in die werkplek. </a:t>
            </a:r>
          </a:p>
          <a:p>
            <a:pPr marL="342900" lvl="0" indent="-342900">
              <a:lnSpc>
                <a:spcPct val="107000"/>
              </a:lnSpc>
              <a:buFont typeface="Wingdings" panose="05000000000000000000" pitchFamily="2" charset="2"/>
              <a:buChar char=""/>
            </a:pPr>
            <a:r>
              <a:rPr lang="nl-NL" sz="2800" b="1" dirty="0">
                <a:solidFill>
                  <a:schemeClr val="bg2">
                    <a:lumMod val="75000"/>
                  </a:schemeClr>
                </a:solidFill>
                <a:ea typeface="Calibri" panose="020F0502020204030204" pitchFamily="34" charset="0"/>
                <a:cs typeface="Times New Roman" panose="02020603050405020304" pitchFamily="18" charset="0"/>
              </a:rPr>
              <a:t>Een van die hoofredes is dat werknemers op geen manier deur werkgewers mishandel of uitgebuit word nie en hul veiligheid.</a:t>
            </a:r>
          </a:p>
          <a:p>
            <a:pPr marL="342900" lvl="0" indent="-342900">
              <a:lnSpc>
                <a:spcPct val="107000"/>
              </a:lnSpc>
              <a:buFont typeface="Wingdings" panose="05000000000000000000" pitchFamily="2" charset="2"/>
              <a:buChar char=""/>
            </a:pPr>
            <a:r>
              <a:rPr lang="nl-NL" sz="2800" b="1" dirty="0">
                <a:solidFill>
                  <a:schemeClr val="bg2">
                    <a:lumMod val="75000"/>
                  </a:schemeClr>
                </a:solidFill>
                <a:ea typeface="Calibri" panose="020F0502020204030204" pitchFamily="34" charset="0"/>
                <a:cs typeface="Times New Roman" panose="02020603050405020304" pitchFamily="18" charset="0"/>
              </a:rPr>
              <a:t>Dit stel grense in die werkplek.</a:t>
            </a:r>
          </a:p>
          <a:p>
            <a:pPr marL="342900" lvl="0" indent="-342900">
              <a:lnSpc>
                <a:spcPct val="107000"/>
              </a:lnSpc>
              <a:buFont typeface="Wingdings" panose="05000000000000000000" pitchFamily="2" charset="2"/>
              <a:buChar char=""/>
            </a:pPr>
            <a:endParaRPr lang="en-ZA" sz="2400" dirty="0">
              <a:effectLst/>
              <a:ea typeface="Calibri" panose="020F0502020204030204" pitchFamily="34" charset="0"/>
              <a:cs typeface="Times New Roman" panose="02020603050405020304" pitchFamily="18" charset="0"/>
            </a:endParaRPr>
          </a:p>
        </p:txBody>
      </p:sp>
      <p:pic>
        <p:nvPicPr>
          <p:cNvPr id="2052" name="Picture 4" descr="Group Of Multiethnic Diverse Mixed Occupation People Stock Photo, Picture  And Royalty Free Image. Image 28789828.">
            <a:extLst>
              <a:ext uri="{FF2B5EF4-FFF2-40B4-BE49-F238E27FC236}">
                <a16:creationId xmlns:a16="http://schemas.microsoft.com/office/drawing/2014/main" id="{727840E2-D6BA-4209-9A0E-4743C4C96B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48" t="21273" r="2313" b="15795"/>
          <a:stretch/>
        </p:blipFill>
        <p:spPr bwMode="auto">
          <a:xfrm>
            <a:off x="912124" y="3638495"/>
            <a:ext cx="10367749" cy="27527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4A73290-0D75-6A9D-507E-918D55F64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731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10"/>
          <p:cNvPicPr preferRelativeResize="0"/>
          <p:nvPr/>
        </p:nvPicPr>
        <p:blipFill rotWithShape="1">
          <a:blip r:embed="rId3">
            <a:alphaModFix/>
          </a:blip>
          <a:srcRect/>
          <a:stretch/>
        </p:blipFill>
        <p:spPr>
          <a:xfrm>
            <a:off x="1" y="-10131"/>
            <a:ext cx="12191999" cy="6878261"/>
          </a:xfrm>
          <a:prstGeom prst="rect">
            <a:avLst/>
          </a:prstGeom>
          <a:noFill/>
          <a:ln>
            <a:noFill/>
          </a:ln>
        </p:spPr>
      </p:pic>
      <p:sp>
        <p:nvSpPr>
          <p:cNvPr id="4" name="TextBox 3"/>
          <p:cNvSpPr txBox="1"/>
          <p:nvPr/>
        </p:nvSpPr>
        <p:spPr>
          <a:xfrm>
            <a:off x="1192695" y="4982818"/>
            <a:ext cx="9806608" cy="666786"/>
          </a:xfrm>
          <a:prstGeom prst="rect">
            <a:avLst/>
          </a:prstGeom>
          <a:solidFill>
            <a:schemeClr val="tx1"/>
          </a:solidFill>
        </p:spPr>
        <p:txBody>
          <a:bodyPr wrap="square" rtlCol="0">
            <a:spAutoFit/>
          </a:bodyPr>
          <a:lstStyle/>
          <a:p>
            <a:pPr algn="ctr"/>
            <a:r>
              <a:rPr lang="en-ZA" sz="3733" b="1" dirty="0">
                <a:solidFill>
                  <a:schemeClr val="bg1"/>
                </a:solidFill>
                <a:latin typeface="Raleway" panose="020B0604020202020204" charset="0"/>
              </a:rPr>
              <a:t>INFORMELE ASSESSERINGSAKTIWITEIT</a:t>
            </a:r>
          </a:p>
        </p:txBody>
      </p:sp>
      <p:pic>
        <p:nvPicPr>
          <p:cNvPr id="2" name="Picture 1">
            <a:extLst>
              <a:ext uri="{FF2B5EF4-FFF2-40B4-BE49-F238E27FC236}">
                <a16:creationId xmlns:a16="http://schemas.microsoft.com/office/drawing/2014/main" id="{FBC92965-27EE-83F1-E361-62D53AE09B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2952"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Custom 115">
      <a:dk1>
        <a:sysClr val="windowText" lastClr="000000"/>
      </a:dk1>
      <a:lt1>
        <a:sysClr val="window" lastClr="FFFFFF"/>
      </a:lt1>
      <a:dk2>
        <a:srgbClr val="F36E36"/>
      </a:dk2>
      <a:lt2>
        <a:srgbClr val="E7E6E6"/>
      </a:lt2>
      <a:accent1>
        <a:srgbClr val="A31312"/>
      </a:accent1>
      <a:accent2>
        <a:srgbClr val="E7E6E6"/>
      </a:accent2>
      <a:accent3>
        <a:srgbClr val="FDB913"/>
      </a:accent3>
      <a:accent4>
        <a:srgbClr val="1E753B"/>
      </a:accent4>
      <a:accent5>
        <a:srgbClr val="067CA2"/>
      </a:accent5>
      <a:accent6>
        <a:srgbClr val="493456"/>
      </a:accent6>
      <a:hlink>
        <a:srgbClr val="067CA2"/>
      </a:hlink>
      <a:folHlink>
        <a:srgbClr val="886D93"/>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GBTQ Pride Month_Win32_JC_SL_v4" id="{CA9F7597-5544-42D8-B31D-43D456F50987}" vid="{8A5AAD2C-4DBE-4C17-8C07-1F8B558A7EE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BF330EBC-8C48-4EBB-B4AA-7AD7188286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A57CB9-6A24-40E2-A1D9-18A99581B31C}">
  <ds:schemaRefs>
    <ds:schemaRef ds:uri="http://schemas.microsoft.com/sharepoint/v3/contenttype/forms"/>
  </ds:schemaRefs>
</ds:datastoreItem>
</file>

<file path=customXml/itemProps3.xml><?xml version="1.0" encoding="utf-8"?>
<ds:datastoreItem xmlns:ds="http://schemas.openxmlformats.org/officeDocument/2006/customXml" ds:itemID="{EFBB44C1-6224-4D46-97A9-F75279ACE24F}">
  <ds:schemaRefs>
    <ds:schemaRef ds:uri="http://purl.org/dc/elements/1.1/"/>
    <ds:schemaRef ds:uri="http://schemas.microsoft.com/office/infopath/2007/PartnerControls"/>
    <ds:schemaRef ds:uri="http://www.w3.org/XML/1998/namespace"/>
    <ds:schemaRef ds:uri="16c05727-aa75-4e4a-9b5f-8a80a1165891"/>
    <ds:schemaRef ds:uri="71af3243-3dd4-4a8d-8c0d-dd76da1f02a5"/>
    <ds:schemaRef ds:uri="http://schemas.microsoft.com/office/2006/metadata/properties"/>
    <ds:schemaRef ds:uri="http://schemas.microsoft.com/office/2006/documentManagement/types"/>
    <ds:schemaRef ds:uri="230e9df3-be65-4c73-a93b-d1236ebd677e"/>
    <ds:schemaRef ds:uri="http://purl.org/dc/terms/"/>
    <ds:schemaRef ds:uri="http://schemas.openxmlformats.org/package/2006/metadata/core-properties"/>
    <ds:schemaRef ds:uri="http://schemas.microsoft.com/sharepoint/v3"/>
    <ds:schemaRef ds:uri="http://purl.org/dc/dcmitype/"/>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LGBTQI Pride Month presentation</Template>
  <TotalTime>604</TotalTime>
  <Words>344</Words>
  <Application>Microsoft Office PowerPoint</Application>
  <PresentationFormat>Widescreen</PresentationFormat>
  <Paragraphs>36</Paragraphs>
  <Slides>8</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Berlin Sans FB Demi</vt:lpstr>
      <vt:lpstr>Calibri</vt:lpstr>
      <vt:lpstr>Noto Sans Symbols</vt:lpstr>
      <vt:lpstr>Raleway</vt:lpstr>
      <vt:lpstr>Segoe UI</vt:lpstr>
      <vt:lpstr>Verdana Pro Cond Black</vt:lpstr>
      <vt:lpstr>Wingdings</vt:lpstr>
      <vt:lpstr>Office Theme</vt:lpstr>
      <vt:lpstr>Kennis van die wêreld van werk: REGTE en VERANTWOORDELIKHEDE  in die werkplek</vt:lpstr>
      <vt:lpstr>Regte en verantwoorderlik-hede in die werkplek </vt:lpstr>
      <vt:lpstr>BELANGRIKE FEITE: a WERKGEWER - die persoon of organisasie wat mense in diens neem vir 'n sekere funksie of rol.   WERKNEMER - die persoon wat 'n spesifieke werk doen in ruil vir 'n soort betaling in die vorm van salarisse of lone.   In wese is daar 'n werksverhouding wat gevorm word wanneer mense saamwerk, so daar is dinge wat in plek gestel is om daardie verhoudings te reguleer.</vt:lpstr>
      <vt:lpstr>Wat dink jy sal reg of verkeerd wees in die werkplek? Hoe moet mense mekaar behandel?</vt:lpstr>
      <vt:lpstr>PowerPoint Presentation</vt:lpstr>
      <vt:lpstr>Werkgewers se verantwoordelikhede:</vt:lpstr>
      <vt:lpstr>Wegneempunte: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LGBTQI+ Pride Month</dc:title>
  <dc:subject/>
  <dc:creator>Kerri Cunningham</dc:creator>
  <cp:keywords/>
  <dc:description/>
  <cp:lastModifiedBy>Carsten Gertz</cp:lastModifiedBy>
  <cp:revision>18</cp:revision>
  <dcterms:created xsi:type="dcterms:W3CDTF">2022-04-23T16:44:01Z</dcterms:created>
  <dcterms:modified xsi:type="dcterms:W3CDTF">2023-04-23T07:05:03Z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