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2"/>
    <p:sldId id="257" r:id="rId3"/>
    <p:sldId id="258" r:id="rId4"/>
    <p:sldId id="262" r:id="rId5"/>
    <p:sldId id="263" r:id="rId6"/>
    <p:sldId id="265" r:id="rId7"/>
    <p:sldId id="261"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65337"/>
  </p:normalViewPr>
  <p:slideViewPr>
    <p:cSldViewPr snapToGrid="0">
      <p:cViewPr varScale="1">
        <p:scale>
          <a:sx n="74" d="100"/>
          <a:sy n="74" d="100"/>
        </p:scale>
        <p:origin x="19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igh-Ann Pringle" userId="90c27759-dcb2-4cfd-84bf-93ebcdd77db7" providerId="ADAL" clId="{F221F1D4-B100-DF42-A465-064DE70CF130}"/>
    <pc:docChg chg="modSld">
      <pc:chgData name="Leigh-Ann Pringle" userId="90c27759-dcb2-4cfd-84bf-93ebcdd77db7" providerId="ADAL" clId="{F221F1D4-B100-DF42-A465-064DE70CF130}" dt="2023-03-21T17:55:05.867" v="9" actId="20577"/>
      <pc:docMkLst>
        <pc:docMk/>
      </pc:docMkLst>
      <pc:sldChg chg="modNotesTx">
        <pc:chgData name="Leigh-Ann Pringle" userId="90c27759-dcb2-4cfd-84bf-93ebcdd77db7" providerId="ADAL" clId="{F221F1D4-B100-DF42-A465-064DE70CF130}" dt="2023-03-21T17:55:05.867" v="9" actId="20577"/>
        <pc:sldMkLst>
          <pc:docMk/>
          <pc:sldMk cId="3210658507" sldId="25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38AA6D-EFDB-CD4B-B49A-5A71409AA518}" type="datetimeFigureOut">
              <a:rPr lang="en-US" smtClean="0"/>
              <a:t>4/24/2023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30D31A-58CB-3542-855A-C42AB374C4A8}" type="slidenum">
              <a:rPr lang="en-US" smtClean="0"/>
              <a:t>‹#›</a:t>
            </a:fld>
            <a:endParaRPr lang="en-US"/>
          </a:p>
        </p:txBody>
      </p:sp>
    </p:spTree>
    <p:extLst>
      <p:ext uri="{BB962C8B-B14F-4D97-AF65-F5344CB8AC3E}">
        <p14:creationId xmlns:p14="http://schemas.microsoft.com/office/powerpoint/2010/main" val="1269845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err="1"/>
              <a:t>Skyfies</a:t>
            </a:r>
            <a:r>
              <a:rPr lang="en-US" b="1" i="1" dirty="0"/>
              <a:t> 1&amp;2: </a:t>
            </a:r>
            <a:r>
              <a:rPr lang="en-US" b="1" i="1" dirty="0" err="1"/>
              <a:t>Inleiding</a:t>
            </a:r>
            <a:r>
              <a:rPr lang="en-US" b="1" i="1" dirty="0"/>
              <a:t> &amp; </a:t>
            </a:r>
            <a:r>
              <a:rPr lang="en-US" b="1" i="1" dirty="0" err="1"/>
              <a:t>Onderrig</a:t>
            </a:r>
            <a:r>
              <a:rPr lang="en-US" b="1" i="1" dirty="0"/>
              <a:t> 5min</a:t>
            </a:r>
          </a:p>
          <a:p>
            <a:endParaRPr lang="en-US" dirty="0"/>
          </a:p>
          <a:p>
            <a:pPr lvl="0"/>
            <a:r>
              <a:rPr lang="af-ZA" sz="1200" kern="1200" dirty="0">
                <a:solidFill>
                  <a:schemeClr val="tx1"/>
                </a:solidFill>
                <a:effectLst/>
                <a:latin typeface="+mn-lt"/>
                <a:ea typeface="+mn-ea"/>
                <a:cs typeface="+mn-cs"/>
              </a:rPr>
              <a:t>Goeiedag, graad 12's. Ons het aan die einde van hierdie reeks lesse gekom. Ons het die afgelope paar weke deur 'n reis gegaan om te kyk hoe plaaslike en munisipale regering 'n positiewe indruk op die samelewing kan laat. Miskien is jy die afgelope paar weke uitgedaag om betrokke te raak en vrywillig by 'n organisasie in jou omgewing te werk. Maar wat van: jy het nie tyd nie, matriek is baie stresvol. Dit lyk net onmoontlik?</a:t>
            </a:r>
            <a:br>
              <a:rPr lang="af-ZA"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Ons kom by hierdie stadiums in ons lewens waar ons ons lewens herevalueer. Ons kyk weer na wat ons doen wat ons dae volmaak en bring veranderinge aan wat ons help om nader aan ons doelwitte te kom. Bv.: miskien het jy elke jaar klubsokker gespeel sedert jy 8-jaar oud was, maar hierdie jaar het jy gekies om eerder net vir jou skool te speel, sodat jy kan fokus om te studeer eerder as om heeltyd sport te beoefen. Ons neem hierdie soort besluite omdat ons drome en doelwitte het van waar ons graag wil eindig.</a:t>
            </a:r>
            <a:br>
              <a:rPr lang="af-ZA"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Hoe bereik jy jou doelwitte in die toekoms?</a:t>
            </a:r>
            <a:endParaRPr lang="en-US" dirty="0"/>
          </a:p>
        </p:txBody>
      </p:sp>
      <p:sp>
        <p:nvSpPr>
          <p:cNvPr id="4" name="Slide Number Placeholder 3"/>
          <p:cNvSpPr>
            <a:spLocks noGrp="1"/>
          </p:cNvSpPr>
          <p:nvPr>
            <p:ph type="sldNum" sz="quarter" idx="5"/>
          </p:nvPr>
        </p:nvSpPr>
        <p:spPr/>
        <p:txBody>
          <a:bodyPr/>
          <a:lstStyle/>
          <a:p>
            <a:fld id="{7F30D31A-58CB-3542-855A-C42AB374C4A8}" type="slidenum">
              <a:rPr lang="en-US" smtClean="0"/>
              <a:t>1</a:t>
            </a:fld>
            <a:endParaRPr lang="en-US"/>
          </a:p>
        </p:txBody>
      </p:sp>
    </p:spTree>
    <p:extLst>
      <p:ext uri="{BB962C8B-B14F-4D97-AF65-F5344CB8AC3E}">
        <p14:creationId xmlns:p14="http://schemas.microsoft.com/office/powerpoint/2010/main" val="25813551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err="1"/>
              <a:t>Skyfie</a:t>
            </a:r>
            <a:r>
              <a:rPr lang="en-US" b="1" i="1" dirty="0"/>
              <a:t> 2:</a:t>
            </a:r>
          </a:p>
          <a:p>
            <a:endParaRPr lang="en-US" dirty="0"/>
          </a:p>
          <a:p>
            <a:pPr lvl="0"/>
            <a:r>
              <a:rPr lang="af-ZA" sz="1200" kern="1200" dirty="0">
                <a:solidFill>
                  <a:schemeClr val="tx1"/>
                </a:solidFill>
                <a:effectLst/>
                <a:latin typeface="+mn-lt"/>
                <a:ea typeface="+mn-ea"/>
                <a:cs typeface="+mn-cs"/>
              </a:rPr>
              <a:t>Ek is mal oor hierdie aanhaling van Winston Churchill "Hy wat nie beplan nie, beplan om te misluk.” Jy het 'n plan vir jou toekoms nodig. Ons noem hierdie plan 'n '</a:t>
            </a:r>
            <a:r>
              <a:rPr lang="af-ZA" sz="1200" b="1" kern="1200" dirty="0">
                <a:solidFill>
                  <a:schemeClr val="tx1"/>
                </a:solidFill>
                <a:effectLst/>
                <a:latin typeface="+mn-lt"/>
                <a:ea typeface="+mn-ea"/>
                <a:cs typeface="+mn-cs"/>
              </a:rPr>
              <a:t>persoonlike missieverklaring</a:t>
            </a:r>
            <a:r>
              <a:rPr lang="af-ZA" sz="1200" kern="1200" dirty="0">
                <a:solidFill>
                  <a:schemeClr val="tx1"/>
                </a:solidFill>
                <a:effectLst/>
                <a:latin typeface="+mn-lt"/>
                <a:ea typeface="+mn-ea"/>
                <a:cs typeface="+mn-cs"/>
              </a:rPr>
              <a:t>'. 'n Persoonlike missieverklaring is 'n plan vir jou lewe wat alle hoofkategorieë van jou lewe dek: jou waardes, persoonlike sienings, fisiese en emosionele welstand, omgewingsverantwoordelikheid en doelwitte vir loopbaankeuses</a:t>
            </a:r>
            <a:br>
              <a:rPr lang="af-ZA"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Stephen </a:t>
            </a:r>
            <a:r>
              <a:rPr lang="af-ZA" sz="1200" kern="1200" dirty="0" err="1">
                <a:solidFill>
                  <a:schemeClr val="tx1"/>
                </a:solidFill>
                <a:effectLst/>
                <a:latin typeface="+mn-lt"/>
                <a:ea typeface="+mn-ea"/>
                <a:cs typeface="+mn-cs"/>
              </a:rPr>
              <a:t>Covey</a:t>
            </a:r>
            <a:r>
              <a:rPr lang="af-ZA" sz="1200" kern="1200" dirty="0">
                <a:solidFill>
                  <a:schemeClr val="tx1"/>
                </a:solidFill>
                <a:effectLst/>
                <a:latin typeface="+mn-lt"/>
                <a:ea typeface="+mn-ea"/>
                <a:cs typeface="+mn-cs"/>
              </a:rPr>
              <a:t> verduidelik dat 'n missieverklaring nie iets is wat jy oornag skryf nie. Dit verg diep introspeksie en noukeurige ontleding om jou eie persoonlike missieverklaring te skep. Selfs wanneer jy dit voltooi het, wil jy dit dalk gereeld hersien en klein veranderinge aanbring soos jou prioriteite en omstandighede verander. Sodra jy jou persoonlike missieverklaring geskryf het en jy is tevrede daarmee, sal dit jou eie persoonlike grondwet word. Dit sal jou visie en waardes uitdruk en dit sal jou in die lewe lei.</a:t>
            </a:r>
          </a:p>
          <a:p>
            <a:r>
              <a:rPr lang="af-Z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'n </a:t>
            </a:r>
            <a:r>
              <a:rPr lang="af-ZA" sz="1200" b="1" kern="1200" dirty="0">
                <a:solidFill>
                  <a:schemeClr val="tx1"/>
                </a:solidFill>
                <a:effectLst/>
                <a:latin typeface="+mn-lt"/>
                <a:ea typeface="+mn-ea"/>
                <a:cs typeface="+mn-cs"/>
              </a:rPr>
              <a:t>Visie</a:t>
            </a:r>
            <a:r>
              <a:rPr lang="af-ZA" sz="1200" kern="1200" dirty="0">
                <a:solidFill>
                  <a:schemeClr val="tx1"/>
                </a:solidFill>
                <a:effectLst/>
                <a:latin typeface="+mn-lt"/>
                <a:ea typeface="+mn-ea"/>
                <a:cs typeface="+mn-cs"/>
              </a:rPr>
              <a:t> is die groter prentjie – 'n stel waardes wat jou in staat sal stel om die soort mens te word wat jy streef om te wees. 'n </a:t>
            </a:r>
            <a:r>
              <a:rPr lang="af-ZA" sz="1200" b="1" kern="1200" dirty="0">
                <a:solidFill>
                  <a:schemeClr val="tx1"/>
                </a:solidFill>
                <a:effectLst/>
                <a:latin typeface="+mn-lt"/>
                <a:ea typeface="+mn-ea"/>
                <a:cs typeface="+mn-cs"/>
              </a:rPr>
              <a:t>Missieverklaring</a:t>
            </a:r>
            <a:r>
              <a:rPr lang="af-ZA" sz="1200" kern="1200" dirty="0">
                <a:solidFill>
                  <a:schemeClr val="tx1"/>
                </a:solidFill>
                <a:effectLst/>
                <a:latin typeface="+mn-lt"/>
                <a:ea typeface="+mn-ea"/>
                <a:cs typeface="+mn-cs"/>
              </a:rPr>
              <a:t> is die manier waarop jy die visie vir jou lewe sal bereik. Om 'n voorbeeld uit argitektuur te gee - jou </a:t>
            </a:r>
            <a:r>
              <a:rPr lang="af-ZA" sz="1200" i="1" kern="1200" dirty="0">
                <a:solidFill>
                  <a:schemeClr val="tx1"/>
                </a:solidFill>
                <a:effectLst/>
                <a:latin typeface="+mn-lt"/>
                <a:ea typeface="+mn-ea"/>
                <a:cs typeface="+mn-cs"/>
              </a:rPr>
              <a:t>visie</a:t>
            </a:r>
            <a:r>
              <a:rPr lang="af-ZA" sz="1200" kern="1200" dirty="0">
                <a:solidFill>
                  <a:schemeClr val="tx1"/>
                </a:solidFill>
                <a:effectLst/>
                <a:latin typeface="+mn-lt"/>
                <a:ea typeface="+mn-ea"/>
                <a:cs typeface="+mn-cs"/>
              </a:rPr>
              <a:t> sou die tipe huis wees wat jy sou bou, maar die </a:t>
            </a:r>
            <a:r>
              <a:rPr lang="af-ZA" sz="1200" i="1" kern="1200" dirty="0">
                <a:solidFill>
                  <a:schemeClr val="tx1"/>
                </a:solidFill>
                <a:effectLst/>
                <a:latin typeface="+mn-lt"/>
                <a:ea typeface="+mn-ea"/>
                <a:cs typeface="+mn-cs"/>
              </a:rPr>
              <a:t>missiestelling</a:t>
            </a:r>
            <a:r>
              <a:rPr lang="af-ZA" sz="1200" kern="1200" dirty="0">
                <a:solidFill>
                  <a:schemeClr val="tx1"/>
                </a:solidFill>
                <a:effectLst/>
                <a:latin typeface="+mn-lt"/>
                <a:ea typeface="+mn-ea"/>
                <a:cs typeface="+mn-cs"/>
              </a:rPr>
              <a:t> sou die bloudruk wees wat jy volg om daardie huis te bou. </a:t>
            </a:r>
            <a:br>
              <a:rPr lang="af-ZA"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a:t>
            </a:r>
            <a:r>
              <a:rPr lang="af-ZA" sz="1200" u="sng" kern="1200" dirty="0" err="1">
                <a:solidFill>
                  <a:schemeClr val="tx1"/>
                </a:solidFill>
                <a:effectLst/>
                <a:latin typeface="+mn-lt"/>
                <a:ea typeface="+mn-ea"/>
                <a:cs typeface="+mn-cs"/>
              </a:rPr>
              <a:t>Onderwysernota</a:t>
            </a:r>
            <a:r>
              <a:rPr lang="af-ZA" sz="1200" kern="1200" dirty="0">
                <a:solidFill>
                  <a:schemeClr val="tx1"/>
                </a:solidFill>
                <a:effectLst/>
                <a:latin typeface="+mn-lt"/>
                <a:ea typeface="+mn-ea"/>
                <a:cs typeface="+mn-cs"/>
              </a:rPr>
              <a:t>: die volgende drie skyfies sal saam met </a:t>
            </a:r>
            <a:r>
              <a:rPr lang="af-ZA" sz="1200" b="1" i="1" kern="1200" dirty="0">
                <a:solidFill>
                  <a:schemeClr val="tx1"/>
                </a:solidFill>
                <a:effectLst/>
                <a:latin typeface="+mn-lt"/>
                <a:ea typeface="+mn-ea"/>
                <a:cs typeface="+mn-cs"/>
              </a:rPr>
              <a:t>Aktiwiteit</a:t>
            </a:r>
            <a:r>
              <a:rPr lang="af-ZA" sz="1200" kern="1200" dirty="0">
                <a:solidFill>
                  <a:schemeClr val="tx1"/>
                </a:solidFill>
                <a:effectLst/>
                <a:latin typeface="+mn-lt"/>
                <a:ea typeface="+mn-ea"/>
                <a:cs typeface="+mn-cs"/>
              </a:rPr>
              <a:t> </a:t>
            </a:r>
            <a:r>
              <a:rPr lang="af-ZA" sz="1200" b="1" i="1" kern="1200" dirty="0">
                <a:solidFill>
                  <a:schemeClr val="tx1"/>
                </a:solidFill>
                <a:effectLst/>
                <a:latin typeface="+mn-lt"/>
                <a:ea typeface="+mn-ea"/>
                <a:cs typeface="+mn-cs"/>
              </a:rPr>
              <a:t>1-4</a:t>
            </a:r>
            <a:r>
              <a:rPr lang="af-ZA" sz="1200" kern="1200" dirty="0">
                <a:solidFill>
                  <a:schemeClr val="tx1"/>
                </a:solidFill>
                <a:effectLst/>
                <a:latin typeface="+mn-lt"/>
                <a:ea typeface="+mn-ea"/>
                <a:cs typeface="+mn-cs"/>
              </a:rPr>
              <a:t> werk en leiding gee vir elke stap. Gee leerders 5min per skyfie om aan hul missieverklaring te werk en om die riglyne in </a:t>
            </a:r>
            <a:r>
              <a:rPr lang="af-ZA" sz="1200" b="1" i="1" kern="1200" dirty="0">
                <a:solidFill>
                  <a:schemeClr val="tx1"/>
                </a:solidFill>
                <a:effectLst/>
                <a:latin typeface="+mn-lt"/>
                <a:ea typeface="+mn-ea"/>
                <a:cs typeface="+mn-cs"/>
              </a:rPr>
              <a:t>Aktiwiteit</a:t>
            </a:r>
            <a:r>
              <a:rPr lang="af-ZA" sz="1200" kern="1200" dirty="0">
                <a:solidFill>
                  <a:schemeClr val="tx1"/>
                </a:solidFill>
                <a:effectLst/>
                <a:latin typeface="+mn-lt"/>
                <a:ea typeface="+mn-ea"/>
                <a:cs typeface="+mn-cs"/>
              </a:rPr>
              <a:t> </a:t>
            </a:r>
            <a:r>
              <a:rPr lang="af-ZA" sz="1200" b="1" i="1" kern="1200" dirty="0">
                <a:solidFill>
                  <a:schemeClr val="tx1"/>
                </a:solidFill>
                <a:effectLst/>
                <a:latin typeface="+mn-lt"/>
                <a:ea typeface="+mn-ea"/>
                <a:cs typeface="+mn-cs"/>
              </a:rPr>
              <a:t>1-4</a:t>
            </a:r>
            <a:r>
              <a:rPr lang="af-ZA" sz="1200" kern="1200" dirty="0">
                <a:solidFill>
                  <a:schemeClr val="tx1"/>
                </a:solidFill>
                <a:effectLst/>
                <a:latin typeface="+mn-lt"/>
                <a:ea typeface="+mn-ea"/>
                <a:cs typeface="+mn-cs"/>
              </a:rPr>
              <a:t> te gebruik.)</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F30D31A-58CB-3542-855A-C42AB374C4A8}" type="slidenum">
              <a:rPr lang="en-US" smtClean="0"/>
              <a:t>2</a:t>
            </a:fld>
            <a:endParaRPr lang="en-US"/>
          </a:p>
        </p:txBody>
      </p:sp>
    </p:spTree>
    <p:extLst>
      <p:ext uri="{BB962C8B-B14F-4D97-AF65-F5344CB8AC3E}">
        <p14:creationId xmlns:p14="http://schemas.microsoft.com/office/powerpoint/2010/main" val="10609894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err="1"/>
              <a:t>Skyfie</a:t>
            </a:r>
            <a:r>
              <a:rPr lang="en-US" b="1" i="1" dirty="0"/>
              <a:t> 3- Gee 5min</a:t>
            </a:r>
          </a:p>
          <a:p>
            <a:endParaRPr lang="en-US" dirty="0"/>
          </a:p>
          <a:p>
            <a:pPr lvl="0"/>
            <a:r>
              <a:rPr lang="af-ZA" sz="1200" i="1" kern="1200" dirty="0">
                <a:solidFill>
                  <a:schemeClr val="tx1"/>
                </a:solidFill>
                <a:effectLst/>
                <a:latin typeface="+mn-lt"/>
                <a:ea typeface="+mn-ea"/>
                <a:cs typeface="+mn-cs"/>
              </a:rPr>
              <a:t>Wanneer jy 'n persoonlike missieverklaring skryf, waar begin jy?</a:t>
            </a:r>
            <a:br>
              <a:rPr lang="af-ZA" sz="1200" i="1"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af-ZA" sz="1200" b="1" kern="1200" dirty="0">
                <a:solidFill>
                  <a:schemeClr val="tx1"/>
                </a:solidFill>
                <a:effectLst/>
                <a:latin typeface="+mn-lt"/>
                <a:ea typeface="+mn-ea"/>
                <a:cs typeface="+mn-cs"/>
              </a:rPr>
              <a:t>Daar is VIER faktore waarna ons sal kyk:</a:t>
            </a:r>
            <a:endParaRPr lang="en-US" sz="1200"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A: Begin deur na te dink oor watter waardes vir jou belangrik is. Kyk na die lys op die skyfie en dui jou top VYF waardes aan wat jy voel belangrik is. Sê waarom jy elke waarde gekies het en waarom dit vir jou belangrik is. Verduidelik hoe hierdie waardes jou reaksies op die mense in jou lewe beïnvloed.</a:t>
            </a:r>
            <a:endParaRPr lang="en-US"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B: Vervolgens moet jy jou</a:t>
            </a:r>
            <a:r>
              <a:rPr lang="af-ZA" sz="1200" b="1" kern="1200" dirty="0">
                <a:solidFill>
                  <a:schemeClr val="tx1"/>
                </a:solidFill>
                <a:effectLst/>
                <a:latin typeface="+mn-lt"/>
                <a:ea typeface="+mn-ea"/>
                <a:cs typeface="+mn-cs"/>
              </a:rPr>
              <a:t> persoonlike</a:t>
            </a:r>
            <a:r>
              <a:rPr lang="af-ZA" sz="1200" kern="1200" dirty="0">
                <a:solidFill>
                  <a:schemeClr val="tx1"/>
                </a:solidFill>
                <a:effectLst/>
                <a:latin typeface="+mn-lt"/>
                <a:ea typeface="+mn-ea"/>
                <a:cs typeface="+mn-cs"/>
              </a:rPr>
              <a:t> sienings oorweeg  (</a:t>
            </a:r>
            <a:r>
              <a:rPr lang="af-ZA" sz="1200" b="1" i="1" kern="1200" dirty="0">
                <a:solidFill>
                  <a:schemeClr val="tx1"/>
                </a:solidFill>
                <a:effectLst/>
                <a:latin typeface="+mn-lt"/>
                <a:ea typeface="+mn-ea"/>
                <a:cs typeface="+mn-cs"/>
              </a:rPr>
              <a:t>Aktiwiteit 2</a:t>
            </a:r>
            <a:r>
              <a:rPr lang="af-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Dit is jou eie persoonlike reaksies en menings oor jou toekoms, godsdiens, kultuur en waardes. Oorweeg hierdie DRIE gebiede. Skryf jou eie persoonlike siening oor elk van hierdie punte.</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Die belangrikheid van 'n universiteitsgraad om 'n suksesvolle loopbaan te hê</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Hoe belangrik is familie in jou lewe? Hoe definieer dit hoe jy leef?</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Wat is jou mening oor die belangrikheid daarvan om elke dag te oefen?</a:t>
            </a:r>
            <a:br>
              <a:rPr lang="nl-NL" sz="1800" dirty="0">
                <a:effectLst/>
                <a:latin typeface="Calibri" panose="020F0502020204030204" pitchFamily="34" charset="0"/>
                <a:ea typeface="Calibri" panose="020F0502020204030204" pitchFamily="34" charset="0"/>
              </a:rPr>
            </a:br>
            <a:endParaRPr lang="en-US" dirty="0"/>
          </a:p>
        </p:txBody>
      </p:sp>
      <p:sp>
        <p:nvSpPr>
          <p:cNvPr id="4" name="Slide Number Placeholder 3"/>
          <p:cNvSpPr>
            <a:spLocks noGrp="1"/>
          </p:cNvSpPr>
          <p:nvPr>
            <p:ph type="sldNum" sz="quarter" idx="5"/>
          </p:nvPr>
        </p:nvSpPr>
        <p:spPr/>
        <p:txBody>
          <a:bodyPr/>
          <a:lstStyle/>
          <a:p>
            <a:fld id="{7F30D31A-58CB-3542-855A-C42AB374C4A8}" type="slidenum">
              <a:rPr lang="en-US" smtClean="0"/>
              <a:t>3</a:t>
            </a:fld>
            <a:endParaRPr lang="en-US"/>
          </a:p>
        </p:txBody>
      </p:sp>
    </p:spTree>
    <p:extLst>
      <p:ext uri="{BB962C8B-B14F-4D97-AF65-F5344CB8AC3E}">
        <p14:creationId xmlns:p14="http://schemas.microsoft.com/office/powerpoint/2010/main" val="17064362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err="1"/>
              <a:t>Skyfie</a:t>
            </a:r>
            <a:r>
              <a:rPr lang="en-US" b="1" i="1" dirty="0"/>
              <a:t> 4: Gee 3min</a:t>
            </a:r>
          </a:p>
          <a:p>
            <a:endParaRPr lang="en-US" dirty="0"/>
          </a:p>
          <a:p>
            <a:r>
              <a:rPr lang="nl-NL" sz="1200" dirty="0">
                <a:effectLst/>
                <a:latin typeface="Calibri" panose="020F0502020204030204" pitchFamily="34" charset="0"/>
                <a:ea typeface="Calibri" panose="020F0502020204030204" pitchFamily="34" charset="0"/>
              </a:rPr>
              <a:t>C: </a:t>
            </a:r>
            <a:r>
              <a:rPr lang="af-ZA" sz="1200" kern="1200" dirty="0">
                <a:solidFill>
                  <a:schemeClr val="tx1"/>
                </a:solidFill>
                <a:effectLst/>
                <a:latin typeface="+mn-lt"/>
                <a:ea typeface="+mn-ea"/>
                <a:cs typeface="+mn-cs"/>
              </a:rPr>
              <a:t>Om jou persoonlike missiestelling te skryf, moet jy diep duik om jou prioriteite en oortuigings te verduidelik en te verstaan; en om jou gedrag in lyn te bring met jou oortuigings. Jy sal ophou toelaat dat die lewe jou dryf. In plaas daarvan sal jy 'n missie hê en jy sal jou lewe volgens hierdie missie lei. Dit beteken om te weet wat jy glo en watter ideologie (geloofstelsel) jy glo jyself en die samelewing moet nastreef.</a:t>
            </a:r>
            <a:br>
              <a:rPr lang="af-ZA"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Lees die voorbeeld in </a:t>
            </a:r>
            <a:r>
              <a:rPr lang="af-ZA" sz="1200" b="1" i="1" kern="1200" dirty="0">
                <a:solidFill>
                  <a:schemeClr val="tx1"/>
                </a:solidFill>
                <a:effectLst/>
                <a:latin typeface="+mn-lt"/>
                <a:ea typeface="+mn-ea"/>
                <a:cs typeface="+mn-cs"/>
              </a:rPr>
              <a:t>Aktiwiteit 3</a:t>
            </a:r>
            <a:r>
              <a:rPr lang="af-ZA" sz="1200" kern="1200" dirty="0">
                <a:solidFill>
                  <a:schemeClr val="tx1"/>
                </a:solidFill>
                <a:effectLst/>
                <a:latin typeface="+mn-lt"/>
                <a:ea typeface="+mn-ea"/>
                <a:cs typeface="+mn-cs"/>
              </a:rPr>
              <a:t> en lig voorbeelde uit die teks van geloof en ideologie uit.</a:t>
            </a:r>
            <a:endParaRPr lang="en-US" dirty="0"/>
          </a:p>
        </p:txBody>
      </p:sp>
      <p:sp>
        <p:nvSpPr>
          <p:cNvPr id="4" name="Slide Number Placeholder 3"/>
          <p:cNvSpPr>
            <a:spLocks noGrp="1"/>
          </p:cNvSpPr>
          <p:nvPr>
            <p:ph type="sldNum" sz="quarter" idx="5"/>
          </p:nvPr>
        </p:nvSpPr>
        <p:spPr/>
        <p:txBody>
          <a:bodyPr/>
          <a:lstStyle/>
          <a:p>
            <a:fld id="{7F30D31A-58CB-3542-855A-C42AB374C4A8}" type="slidenum">
              <a:rPr lang="en-US" smtClean="0"/>
              <a:t>4</a:t>
            </a:fld>
            <a:endParaRPr lang="en-US"/>
          </a:p>
        </p:txBody>
      </p:sp>
    </p:spTree>
    <p:extLst>
      <p:ext uri="{BB962C8B-B14F-4D97-AF65-F5344CB8AC3E}">
        <p14:creationId xmlns:p14="http://schemas.microsoft.com/office/powerpoint/2010/main" val="20071180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err="1"/>
              <a:t>Skyfie</a:t>
            </a:r>
            <a:r>
              <a:rPr lang="en-US" b="1" i="1" dirty="0"/>
              <a:t> 5: 5min</a:t>
            </a:r>
          </a:p>
          <a:p>
            <a:endParaRPr lang="en-US" dirty="0"/>
          </a:p>
          <a:p>
            <a:pPr lvl="0"/>
            <a:r>
              <a:rPr lang="af-ZA" sz="1200" kern="1200" dirty="0">
                <a:solidFill>
                  <a:schemeClr val="tx1"/>
                </a:solidFill>
                <a:effectLst/>
                <a:latin typeface="+mn-lt"/>
                <a:ea typeface="+mn-ea"/>
                <a:cs typeface="+mn-cs"/>
              </a:rPr>
              <a:t>Die laaste deel van jou persoonlike missiestelling is om jou </a:t>
            </a:r>
            <a:r>
              <a:rPr lang="af-ZA" sz="1200" b="1" kern="1200" dirty="0">
                <a:solidFill>
                  <a:schemeClr val="tx1"/>
                </a:solidFill>
                <a:effectLst/>
                <a:latin typeface="+mn-lt"/>
                <a:ea typeface="+mn-ea"/>
                <a:cs typeface="+mn-cs"/>
              </a:rPr>
              <a:t>lewenstyl</a:t>
            </a:r>
            <a:r>
              <a:rPr lang="af-ZA" sz="1200" kern="1200" dirty="0">
                <a:solidFill>
                  <a:schemeClr val="tx1"/>
                </a:solidFill>
                <a:effectLst/>
                <a:latin typeface="+mn-lt"/>
                <a:ea typeface="+mn-ea"/>
                <a:cs typeface="+mn-cs"/>
              </a:rPr>
              <a:t>, </a:t>
            </a:r>
            <a:r>
              <a:rPr lang="af-ZA" sz="1200" b="1" kern="1200" dirty="0">
                <a:solidFill>
                  <a:schemeClr val="tx1"/>
                </a:solidFill>
                <a:effectLst/>
                <a:latin typeface="+mn-lt"/>
                <a:ea typeface="+mn-ea"/>
                <a:cs typeface="+mn-cs"/>
              </a:rPr>
              <a:t>omgewingsverantwoordelikheid</a:t>
            </a:r>
            <a:r>
              <a:rPr lang="af-ZA" sz="1200" kern="1200" dirty="0">
                <a:solidFill>
                  <a:schemeClr val="tx1"/>
                </a:solidFill>
                <a:effectLst/>
                <a:latin typeface="+mn-lt"/>
                <a:ea typeface="+mn-ea"/>
                <a:cs typeface="+mn-cs"/>
              </a:rPr>
              <a:t> en </a:t>
            </a:r>
            <a:r>
              <a:rPr lang="af-ZA" sz="1200" b="1" kern="1200" dirty="0">
                <a:solidFill>
                  <a:schemeClr val="tx1"/>
                </a:solidFill>
                <a:effectLst/>
                <a:latin typeface="+mn-lt"/>
                <a:ea typeface="+mn-ea"/>
                <a:cs typeface="+mn-cs"/>
              </a:rPr>
              <a:t>doelwitte</a:t>
            </a:r>
            <a:r>
              <a:rPr lang="af-ZA" sz="1200" kern="1200" dirty="0">
                <a:solidFill>
                  <a:schemeClr val="tx1"/>
                </a:solidFill>
                <a:effectLst/>
                <a:latin typeface="+mn-lt"/>
                <a:ea typeface="+mn-ea"/>
                <a:cs typeface="+mn-cs"/>
              </a:rPr>
              <a:t> in ag te neem.</a:t>
            </a:r>
            <a:endParaRPr lang="en-US"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Jou </a:t>
            </a:r>
            <a:r>
              <a:rPr lang="af-ZA" sz="1200" b="1" kern="1200" dirty="0">
                <a:solidFill>
                  <a:schemeClr val="tx1"/>
                </a:solidFill>
                <a:effectLst/>
                <a:latin typeface="+mn-lt"/>
                <a:ea typeface="+mn-ea"/>
                <a:cs typeface="+mn-cs"/>
              </a:rPr>
              <a:t>leefstyl</a:t>
            </a:r>
            <a:r>
              <a:rPr lang="af-ZA" sz="1200" kern="1200" dirty="0">
                <a:solidFill>
                  <a:schemeClr val="tx1"/>
                </a:solidFill>
                <a:effectLst/>
                <a:latin typeface="+mn-lt"/>
                <a:ea typeface="+mn-ea"/>
                <a:cs typeface="+mn-cs"/>
              </a:rPr>
              <a:t> is hoe jy nou leef. Bv. hoe gereeld jy oefen of hoe gesond jy eet. Onthou jou missiestelling is 'n doelwit, so dit kan insluit wat jy graag wil bereik. Dit kan ook emosionele welstand en doelwitte vir familie, soos om eendag getroud te wees, insluit.</a:t>
            </a:r>
            <a:endParaRPr lang="en-US"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Ons het die afgelope paar lesse gesien hoe belangrik dit is om </a:t>
            </a:r>
            <a:r>
              <a:rPr lang="af-ZA" sz="1200" b="1" kern="1200" dirty="0">
                <a:solidFill>
                  <a:schemeClr val="tx1"/>
                </a:solidFill>
                <a:effectLst/>
                <a:latin typeface="+mn-lt"/>
                <a:ea typeface="+mn-ea"/>
                <a:cs typeface="+mn-cs"/>
              </a:rPr>
              <a:t>omgewingsverantwoordelik</a:t>
            </a:r>
            <a:r>
              <a:rPr lang="af-ZA" sz="1200" kern="1200" dirty="0">
                <a:solidFill>
                  <a:schemeClr val="tx1"/>
                </a:solidFill>
                <a:effectLst/>
                <a:latin typeface="+mn-lt"/>
                <a:ea typeface="+mn-ea"/>
                <a:cs typeface="+mn-cs"/>
              </a:rPr>
              <a:t> te wees. Oorweeg hoe jy van plan is om meer volhoubaar te leef.</a:t>
            </a:r>
            <a:endParaRPr lang="en-US"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Laastens, wat is jou </a:t>
            </a:r>
            <a:r>
              <a:rPr lang="af-ZA" sz="1200" b="1" kern="1200" dirty="0">
                <a:solidFill>
                  <a:schemeClr val="tx1"/>
                </a:solidFill>
                <a:effectLst/>
                <a:latin typeface="+mn-lt"/>
                <a:ea typeface="+mn-ea"/>
                <a:cs typeface="+mn-cs"/>
              </a:rPr>
              <a:t>doelwitte</a:t>
            </a:r>
            <a:r>
              <a:rPr lang="af-ZA" sz="1200" kern="1200" dirty="0">
                <a:solidFill>
                  <a:schemeClr val="tx1"/>
                </a:solidFill>
                <a:effectLst/>
                <a:latin typeface="+mn-lt"/>
                <a:ea typeface="+mn-ea"/>
                <a:cs typeface="+mn-cs"/>
              </a:rPr>
              <a:t> vir jou loopbaankeuses / of studies in die komende jare.</a:t>
            </a:r>
            <a:endParaRPr lang="en-US" sz="1200" kern="1200" dirty="0">
              <a:solidFill>
                <a:schemeClr val="tx1"/>
              </a:solidFill>
              <a:effectLst/>
              <a:latin typeface="+mn-lt"/>
              <a:ea typeface="+mn-ea"/>
              <a:cs typeface="+mn-cs"/>
            </a:endParaRPr>
          </a:p>
          <a:p>
            <a:endParaRPr lang="af-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Beantwoord die vrae oor Deel D van </a:t>
            </a:r>
            <a:r>
              <a:rPr lang="af-ZA" sz="1200" b="1" i="1" kern="1200" dirty="0">
                <a:solidFill>
                  <a:schemeClr val="tx1"/>
                </a:solidFill>
                <a:effectLst/>
                <a:latin typeface="+mn-lt"/>
                <a:ea typeface="+mn-ea"/>
                <a:cs typeface="+mn-cs"/>
              </a:rPr>
              <a:t>Aktiwiteit</a:t>
            </a:r>
            <a:r>
              <a:rPr lang="af-ZA" sz="1200" kern="1200" dirty="0">
                <a:solidFill>
                  <a:schemeClr val="tx1"/>
                </a:solidFill>
                <a:effectLst/>
                <a:latin typeface="+mn-lt"/>
                <a:ea typeface="+mn-ea"/>
                <a:cs typeface="+mn-cs"/>
              </a:rPr>
              <a:t> 4 (in jou </a:t>
            </a:r>
            <a:r>
              <a:rPr lang="af-ZA" sz="1200" b="1" i="1" u="sng" kern="1200" dirty="0">
                <a:solidFill>
                  <a:schemeClr val="tx1"/>
                </a:solidFill>
                <a:effectLst/>
                <a:latin typeface="+mn-lt"/>
                <a:ea typeface="+mn-ea"/>
                <a:cs typeface="+mn-cs"/>
              </a:rPr>
              <a:t>Les 4 – Werkkaart</a:t>
            </a:r>
            <a:r>
              <a:rPr lang="af-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F30D31A-58CB-3542-855A-C42AB374C4A8}" type="slidenum">
              <a:rPr lang="en-US" smtClean="0"/>
              <a:t>5</a:t>
            </a:fld>
            <a:endParaRPr lang="en-US"/>
          </a:p>
        </p:txBody>
      </p:sp>
    </p:spTree>
    <p:extLst>
      <p:ext uri="{BB962C8B-B14F-4D97-AF65-F5344CB8AC3E}">
        <p14:creationId xmlns:p14="http://schemas.microsoft.com/office/powerpoint/2010/main" val="36033274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 name="Google Shape;89;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r>
              <a:rPr lang="en-US" sz="1800" b="1" i="1" dirty="0" err="1"/>
              <a:t>Skyfie</a:t>
            </a:r>
            <a:r>
              <a:rPr lang="en-US" sz="1800" b="1" i="1" dirty="0"/>
              <a:t> 6:</a:t>
            </a:r>
          </a:p>
          <a:p>
            <a:endParaRPr lang="en-US" sz="1800" dirty="0"/>
          </a:p>
          <a:p>
            <a:pPr lvl="0"/>
            <a:r>
              <a:rPr lang="af-ZA" sz="1200" kern="1200" dirty="0">
                <a:solidFill>
                  <a:schemeClr val="tx1"/>
                </a:solidFill>
                <a:effectLst/>
                <a:latin typeface="+mn-lt"/>
                <a:ea typeface="+mn-ea"/>
                <a:cs typeface="+mn-cs"/>
              </a:rPr>
              <a:t>Hierdie volgende afdeling kan 'n bietjie langer neem as die les. Hierdie vrae is daar om jou te help om voor te berei vir jou eksamens hierdie kwartaal. Beantwoord hierdie vrae asof dit 'n regte toets is, sodat jy kan sien hoe goed jy die konsepte uit hierdie onderwerp verstaan.</a:t>
            </a:r>
          </a:p>
          <a:p>
            <a:pPr lvl="0"/>
            <a:endParaRPr lang="en-US"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Voltooi </a:t>
            </a:r>
            <a:r>
              <a:rPr lang="af-ZA" sz="1200" b="1" i="1" kern="1200" dirty="0">
                <a:solidFill>
                  <a:schemeClr val="tx1"/>
                </a:solidFill>
                <a:effectLst/>
                <a:latin typeface="+mn-lt"/>
                <a:ea typeface="+mn-ea"/>
                <a:cs typeface="+mn-cs"/>
              </a:rPr>
              <a:t>Aktiwiteit 5</a:t>
            </a:r>
            <a:r>
              <a:rPr lang="af-ZA" sz="1200" kern="1200" dirty="0">
                <a:solidFill>
                  <a:schemeClr val="tx1"/>
                </a:solidFill>
                <a:effectLst/>
                <a:latin typeface="+mn-lt"/>
                <a:ea typeface="+mn-ea"/>
                <a:cs typeface="+mn-cs"/>
              </a:rPr>
              <a:t> –</a:t>
            </a:r>
            <a:r>
              <a:rPr lang="af-ZA" sz="1200" b="1" kern="1200" dirty="0">
                <a:solidFill>
                  <a:schemeClr val="tx1"/>
                </a:solidFill>
                <a:effectLst/>
                <a:latin typeface="+mn-lt"/>
                <a:ea typeface="+mn-ea"/>
                <a:cs typeface="+mn-cs"/>
              </a:rPr>
              <a:t> Informele Assessering</a:t>
            </a:r>
            <a:r>
              <a:rPr lang="af-ZA" sz="1200" kern="1200" dirty="0">
                <a:solidFill>
                  <a:schemeClr val="tx1"/>
                </a:solidFill>
                <a:effectLst/>
                <a:latin typeface="+mn-lt"/>
                <a:ea typeface="+mn-ea"/>
                <a:cs typeface="+mn-cs"/>
              </a:rPr>
              <a:t> (in jou </a:t>
            </a:r>
            <a:r>
              <a:rPr lang="af-ZA" sz="1200" b="1" i="1" u="sng" kern="1200" dirty="0">
                <a:solidFill>
                  <a:schemeClr val="tx1"/>
                </a:solidFill>
                <a:effectLst/>
                <a:latin typeface="+mn-lt"/>
                <a:ea typeface="+mn-ea"/>
                <a:cs typeface="+mn-cs"/>
              </a:rPr>
              <a:t>Les 4 – Werkkaart</a:t>
            </a:r>
            <a:r>
              <a:rPr lang="af-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(Noem aan leerders dat 'n KRITIES BESPREEK vraag ingesluit word)</a:t>
            </a:r>
            <a:endParaRPr lang="en-US"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Voltooi </a:t>
            </a:r>
            <a:r>
              <a:rPr lang="af-ZA" sz="1200" b="1" i="1" kern="1200" dirty="0">
                <a:solidFill>
                  <a:schemeClr val="tx1"/>
                </a:solidFill>
                <a:effectLst/>
                <a:latin typeface="+mn-lt"/>
                <a:ea typeface="+mn-ea"/>
                <a:cs typeface="+mn-cs"/>
              </a:rPr>
              <a:t>Aktiwiteit 5</a:t>
            </a:r>
            <a:r>
              <a:rPr lang="af-ZA" sz="1200" kern="1200" dirty="0">
                <a:solidFill>
                  <a:schemeClr val="tx1"/>
                </a:solidFill>
                <a:effectLst/>
                <a:latin typeface="+mn-lt"/>
                <a:ea typeface="+mn-ea"/>
                <a:cs typeface="+mn-cs"/>
              </a:rPr>
              <a:t> op jou eie (d.w.s. dit is 'n individuele aktiwiteit)</a:t>
            </a:r>
            <a:endParaRPr lang="en-US"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Antwoorde op die vrae sal voor die einde van die les as 'n klas bespreek word.</a:t>
            </a:r>
            <a:endParaRPr lang="en-US" sz="1200" kern="1200" dirty="0">
              <a:solidFill>
                <a:schemeClr val="tx1"/>
              </a:solidFill>
              <a:effectLst/>
              <a:latin typeface="+mn-lt"/>
              <a:ea typeface="+mn-ea"/>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err="1"/>
              <a:t>Skyfie</a:t>
            </a:r>
            <a:r>
              <a:rPr lang="en-US" b="1" i="1" dirty="0"/>
              <a:t> 7: </a:t>
            </a:r>
            <a:r>
              <a:rPr lang="en-US" b="1" i="1" dirty="0" err="1"/>
              <a:t>Refleksie</a:t>
            </a:r>
            <a:r>
              <a:rPr lang="en-US" b="1" i="1" dirty="0"/>
              <a:t>: 3min</a:t>
            </a:r>
          </a:p>
          <a:p>
            <a:endParaRPr lang="en-US" sz="1800" dirty="0">
              <a:effectLst/>
              <a:latin typeface="Calibri" panose="020F0502020204030204" pitchFamily="34" charset="0"/>
              <a:ea typeface="Times New Roman" panose="02020603050405020304" pitchFamily="18" charset="0"/>
            </a:endParaRPr>
          </a:p>
          <a:p>
            <a:r>
              <a:rPr lang="af-ZA" sz="1200" kern="1200" dirty="0">
                <a:solidFill>
                  <a:schemeClr val="tx1"/>
                </a:solidFill>
                <a:effectLst/>
                <a:latin typeface="+mn-lt"/>
                <a:ea typeface="+mn-ea"/>
                <a:cs typeface="+mn-cs"/>
              </a:rPr>
              <a:t>Die uitdaging om 'n persoonlike missiestelling te skryf, is om te sien waar jy op die oomblik veranderinge in jou lewe moet aanbring om te kom waar jy eendag wil wees.</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Beskryf in jou refleksie (</a:t>
            </a:r>
            <a:r>
              <a:rPr lang="af-ZA" sz="1200" b="1" i="1" kern="1200" dirty="0">
                <a:solidFill>
                  <a:schemeClr val="tx1"/>
                </a:solidFill>
                <a:effectLst/>
                <a:latin typeface="+mn-lt"/>
                <a:ea typeface="+mn-ea"/>
                <a:cs typeface="+mn-cs"/>
              </a:rPr>
              <a:t>Aktiwiteit 6</a:t>
            </a:r>
            <a:r>
              <a:rPr lang="af-ZA" sz="1200" kern="1200" dirty="0">
                <a:solidFill>
                  <a:schemeClr val="tx1"/>
                </a:solidFill>
                <a:effectLst/>
                <a:latin typeface="+mn-lt"/>
                <a:ea typeface="+mn-ea"/>
                <a:cs typeface="+mn-cs"/>
              </a:rPr>
              <a:t>) DRIE areas van jou persoonlike missieverklaring wat nou veranderinge benodig. Bespreek watter veranderinge jy kan aanbring.</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F30D31A-58CB-3542-855A-C42AB374C4A8}" type="slidenum">
              <a:rPr lang="en-US" smtClean="0"/>
              <a:t>7</a:t>
            </a:fld>
            <a:endParaRPr lang="en-US"/>
          </a:p>
        </p:txBody>
      </p:sp>
    </p:spTree>
    <p:extLst>
      <p:ext uri="{BB962C8B-B14F-4D97-AF65-F5344CB8AC3E}">
        <p14:creationId xmlns:p14="http://schemas.microsoft.com/office/powerpoint/2010/main" val="23749749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C347B-752C-D2BC-7020-9A55E0E1F53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C77A08FC-EAC6-5014-1203-2EB3DF9BD5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D0B3C229-B720-3999-2A11-98F02E9B6806}"/>
              </a:ext>
            </a:extLst>
          </p:cNvPr>
          <p:cNvSpPr>
            <a:spLocks noGrp="1"/>
          </p:cNvSpPr>
          <p:nvPr>
            <p:ph type="dt" sz="half" idx="10"/>
          </p:nvPr>
        </p:nvSpPr>
        <p:spPr/>
        <p:txBody>
          <a:bodyPr/>
          <a:lstStyle/>
          <a:p>
            <a:fld id="{B6C39CBB-2ABB-D44B-B4F7-598D82032146}" type="datetimeFigureOut">
              <a:rPr lang="en-US" smtClean="0"/>
              <a:t>4/24/2023</a:t>
            </a:fld>
            <a:endParaRPr lang="en-US"/>
          </a:p>
        </p:txBody>
      </p:sp>
      <p:sp>
        <p:nvSpPr>
          <p:cNvPr id="5" name="Footer Placeholder 4">
            <a:extLst>
              <a:ext uri="{FF2B5EF4-FFF2-40B4-BE49-F238E27FC236}">
                <a16:creationId xmlns:a16="http://schemas.microsoft.com/office/drawing/2014/main" id="{790DAFF7-CED8-A84D-2A39-785D0C9E33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AC68B9-D992-CB53-FD64-CC1A40C11800}"/>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17303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9D3A1-38CC-33AB-B892-B0BC33D28352}"/>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4698150-3E4B-F156-5068-446F9C86DA1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C4CAD5C-DECF-E040-C312-52B72692039A}"/>
              </a:ext>
            </a:extLst>
          </p:cNvPr>
          <p:cNvSpPr>
            <a:spLocks noGrp="1"/>
          </p:cNvSpPr>
          <p:nvPr>
            <p:ph type="dt" sz="half" idx="10"/>
          </p:nvPr>
        </p:nvSpPr>
        <p:spPr/>
        <p:txBody>
          <a:bodyPr/>
          <a:lstStyle/>
          <a:p>
            <a:fld id="{B6C39CBB-2ABB-D44B-B4F7-598D82032146}" type="datetimeFigureOut">
              <a:rPr lang="en-US" smtClean="0"/>
              <a:t>4/24/2023</a:t>
            </a:fld>
            <a:endParaRPr lang="en-US"/>
          </a:p>
        </p:txBody>
      </p:sp>
      <p:sp>
        <p:nvSpPr>
          <p:cNvPr id="5" name="Footer Placeholder 4">
            <a:extLst>
              <a:ext uri="{FF2B5EF4-FFF2-40B4-BE49-F238E27FC236}">
                <a16:creationId xmlns:a16="http://schemas.microsoft.com/office/drawing/2014/main" id="{8EA2D090-4B61-D0C7-6325-8C8BE6764E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D90FD0-24E3-EFD2-A529-8E79046B55EA}"/>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2068355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C55593C-86E8-86C3-716D-CEFBF7FE7B20}"/>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1FAED1C-AAD6-2577-9D8B-478E07892A5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FF525CD-4A02-7E77-DBF2-4705AEB34263}"/>
              </a:ext>
            </a:extLst>
          </p:cNvPr>
          <p:cNvSpPr>
            <a:spLocks noGrp="1"/>
          </p:cNvSpPr>
          <p:nvPr>
            <p:ph type="dt" sz="half" idx="10"/>
          </p:nvPr>
        </p:nvSpPr>
        <p:spPr/>
        <p:txBody>
          <a:bodyPr/>
          <a:lstStyle/>
          <a:p>
            <a:fld id="{B6C39CBB-2ABB-D44B-B4F7-598D82032146}" type="datetimeFigureOut">
              <a:rPr lang="en-US" smtClean="0"/>
              <a:t>4/24/2023</a:t>
            </a:fld>
            <a:endParaRPr lang="en-US"/>
          </a:p>
        </p:txBody>
      </p:sp>
      <p:sp>
        <p:nvSpPr>
          <p:cNvPr id="5" name="Footer Placeholder 4">
            <a:extLst>
              <a:ext uri="{FF2B5EF4-FFF2-40B4-BE49-F238E27FC236}">
                <a16:creationId xmlns:a16="http://schemas.microsoft.com/office/drawing/2014/main" id="{70943A7C-2ED3-49E5-DE11-0BFA4521C1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3DCE8-D074-C837-F4D3-DCF77955C767}"/>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1404728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8043C-83C8-D67B-4D17-8E0040ACD77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DC6B821-8E12-3ADE-55F4-A4510086743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D169BC8-AF8A-A548-AE96-7A3B7C725A68}"/>
              </a:ext>
            </a:extLst>
          </p:cNvPr>
          <p:cNvSpPr>
            <a:spLocks noGrp="1"/>
          </p:cNvSpPr>
          <p:nvPr>
            <p:ph type="dt" sz="half" idx="10"/>
          </p:nvPr>
        </p:nvSpPr>
        <p:spPr/>
        <p:txBody>
          <a:bodyPr/>
          <a:lstStyle/>
          <a:p>
            <a:fld id="{B6C39CBB-2ABB-D44B-B4F7-598D82032146}" type="datetimeFigureOut">
              <a:rPr lang="en-US" smtClean="0"/>
              <a:t>4/24/2023</a:t>
            </a:fld>
            <a:endParaRPr lang="en-US"/>
          </a:p>
        </p:txBody>
      </p:sp>
      <p:sp>
        <p:nvSpPr>
          <p:cNvPr id="5" name="Footer Placeholder 4">
            <a:extLst>
              <a:ext uri="{FF2B5EF4-FFF2-40B4-BE49-F238E27FC236}">
                <a16:creationId xmlns:a16="http://schemas.microsoft.com/office/drawing/2014/main" id="{6B3EBCBF-66D6-201C-AE1E-67F1A89F83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62F38A-CFBF-B66F-9C43-D669C5BC1536}"/>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30645336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F75F6-6098-0D00-2BD9-197B3414AB6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29BDF8CB-616A-D7A2-4FEE-50377268FF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2A0BF4B-3496-BC34-2253-98DF6E9DBAFA}"/>
              </a:ext>
            </a:extLst>
          </p:cNvPr>
          <p:cNvSpPr>
            <a:spLocks noGrp="1"/>
          </p:cNvSpPr>
          <p:nvPr>
            <p:ph type="dt" sz="half" idx="10"/>
          </p:nvPr>
        </p:nvSpPr>
        <p:spPr/>
        <p:txBody>
          <a:bodyPr/>
          <a:lstStyle/>
          <a:p>
            <a:fld id="{B6C39CBB-2ABB-D44B-B4F7-598D82032146}" type="datetimeFigureOut">
              <a:rPr lang="en-US" smtClean="0"/>
              <a:t>4/24/2023</a:t>
            </a:fld>
            <a:endParaRPr lang="en-US"/>
          </a:p>
        </p:txBody>
      </p:sp>
      <p:sp>
        <p:nvSpPr>
          <p:cNvPr id="5" name="Footer Placeholder 4">
            <a:extLst>
              <a:ext uri="{FF2B5EF4-FFF2-40B4-BE49-F238E27FC236}">
                <a16:creationId xmlns:a16="http://schemas.microsoft.com/office/drawing/2014/main" id="{BB2B964C-4648-5D79-A6D7-694FECAA5B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4F4783-581B-E2E5-F5AD-0329ED2C1CDC}"/>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15576005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FA63D2-BE8C-4F25-B7AD-BF9B01F4A47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5E010AF-B0F1-F483-830A-6824DA6B1D1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544FAECF-E7A3-60A3-0D06-B1298409464C}"/>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16CF44E-FA89-89AE-1513-0C7224032C70}"/>
              </a:ext>
            </a:extLst>
          </p:cNvPr>
          <p:cNvSpPr>
            <a:spLocks noGrp="1"/>
          </p:cNvSpPr>
          <p:nvPr>
            <p:ph type="dt" sz="half" idx="10"/>
          </p:nvPr>
        </p:nvSpPr>
        <p:spPr/>
        <p:txBody>
          <a:bodyPr/>
          <a:lstStyle/>
          <a:p>
            <a:fld id="{B6C39CBB-2ABB-D44B-B4F7-598D82032146}" type="datetimeFigureOut">
              <a:rPr lang="en-US" smtClean="0"/>
              <a:t>4/24/2023</a:t>
            </a:fld>
            <a:endParaRPr lang="en-US"/>
          </a:p>
        </p:txBody>
      </p:sp>
      <p:sp>
        <p:nvSpPr>
          <p:cNvPr id="6" name="Footer Placeholder 5">
            <a:extLst>
              <a:ext uri="{FF2B5EF4-FFF2-40B4-BE49-F238E27FC236}">
                <a16:creationId xmlns:a16="http://schemas.microsoft.com/office/drawing/2014/main" id="{C9BB427A-5BDA-B1E3-F877-1B129B95B4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C4F2F1-08A5-8F08-CB2A-10BA48DB7D26}"/>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2724127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71FB0-0143-FB13-9746-BD0672687FCA}"/>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E173CB6-D8B6-9556-C495-3573444D61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8972ED7-15E2-E9B8-9336-6E5CE36E38F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7DA6E705-B7EB-A50F-7AE8-F1B2B0A8C6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42651BF2-AE83-5B6C-03C7-3B4AE3BB4A1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BBF6BA9A-55D2-F799-8435-CEF4941504BC}"/>
              </a:ext>
            </a:extLst>
          </p:cNvPr>
          <p:cNvSpPr>
            <a:spLocks noGrp="1"/>
          </p:cNvSpPr>
          <p:nvPr>
            <p:ph type="dt" sz="half" idx="10"/>
          </p:nvPr>
        </p:nvSpPr>
        <p:spPr/>
        <p:txBody>
          <a:bodyPr/>
          <a:lstStyle/>
          <a:p>
            <a:fld id="{B6C39CBB-2ABB-D44B-B4F7-598D82032146}" type="datetimeFigureOut">
              <a:rPr lang="en-US" smtClean="0"/>
              <a:t>4/24/2023</a:t>
            </a:fld>
            <a:endParaRPr lang="en-US"/>
          </a:p>
        </p:txBody>
      </p:sp>
      <p:sp>
        <p:nvSpPr>
          <p:cNvPr id="8" name="Footer Placeholder 7">
            <a:extLst>
              <a:ext uri="{FF2B5EF4-FFF2-40B4-BE49-F238E27FC236}">
                <a16:creationId xmlns:a16="http://schemas.microsoft.com/office/drawing/2014/main" id="{E63386C5-4386-FA54-9842-855CC42A27D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E377D90-7B81-1F3A-CFB4-407A6BE804E3}"/>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1960021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67D36-8F02-A4C1-4228-D2027E253952}"/>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39E50CE4-36D8-C731-B212-0EDCE3470CB1}"/>
              </a:ext>
            </a:extLst>
          </p:cNvPr>
          <p:cNvSpPr>
            <a:spLocks noGrp="1"/>
          </p:cNvSpPr>
          <p:nvPr>
            <p:ph type="dt" sz="half" idx="10"/>
          </p:nvPr>
        </p:nvSpPr>
        <p:spPr/>
        <p:txBody>
          <a:bodyPr/>
          <a:lstStyle/>
          <a:p>
            <a:fld id="{B6C39CBB-2ABB-D44B-B4F7-598D82032146}" type="datetimeFigureOut">
              <a:rPr lang="en-US" smtClean="0"/>
              <a:t>4/24/2023</a:t>
            </a:fld>
            <a:endParaRPr lang="en-US"/>
          </a:p>
        </p:txBody>
      </p:sp>
      <p:sp>
        <p:nvSpPr>
          <p:cNvPr id="4" name="Footer Placeholder 3">
            <a:extLst>
              <a:ext uri="{FF2B5EF4-FFF2-40B4-BE49-F238E27FC236}">
                <a16:creationId xmlns:a16="http://schemas.microsoft.com/office/drawing/2014/main" id="{ED941E44-7183-61F2-AEAC-FA04E0C0D94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95B2DC0-828C-7F84-E466-69D86622BFFB}"/>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1254305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3734292-2BEF-95A5-275C-2C456332FD6F}"/>
              </a:ext>
            </a:extLst>
          </p:cNvPr>
          <p:cNvSpPr>
            <a:spLocks noGrp="1"/>
          </p:cNvSpPr>
          <p:nvPr>
            <p:ph type="dt" sz="half" idx="10"/>
          </p:nvPr>
        </p:nvSpPr>
        <p:spPr/>
        <p:txBody>
          <a:bodyPr/>
          <a:lstStyle/>
          <a:p>
            <a:fld id="{B6C39CBB-2ABB-D44B-B4F7-598D82032146}" type="datetimeFigureOut">
              <a:rPr lang="en-US" smtClean="0"/>
              <a:t>4/24/2023</a:t>
            </a:fld>
            <a:endParaRPr lang="en-US"/>
          </a:p>
        </p:txBody>
      </p:sp>
      <p:sp>
        <p:nvSpPr>
          <p:cNvPr id="3" name="Footer Placeholder 2">
            <a:extLst>
              <a:ext uri="{FF2B5EF4-FFF2-40B4-BE49-F238E27FC236}">
                <a16:creationId xmlns:a16="http://schemas.microsoft.com/office/drawing/2014/main" id="{5DA1D065-9B29-5CD0-6F17-E334ADA6045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B9F030E-CC51-F92E-750D-C02B94A6F00B}"/>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5606024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23914-5EC6-6629-167F-E74E5CF21C9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CE31EBD-6D79-9670-091E-0ED179A1BD4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AA3F8B25-668A-03CE-3C53-D592CFC843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BE85A62-26B1-86EE-DF1F-FD6C7AFCF2A2}"/>
              </a:ext>
            </a:extLst>
          </p:cNvPr>
          <p:cNvSpPr>
            <a:spLocks noGrp="1"/>
          </p:cNvSpPr>
          <p:nvPr>
            <p:ph type="dt" sz="half" idx="10"/>
          </p:nvPr>
        </p:nvSpPr>
        <p:spPr/>
        <p:txBody>
          <a:bodyPr/>
          <a:lstStyle/>
          <a:p>
            <a:fld id="{B6C39CBB-2ABB-D44B-B4F7-598D82032146}" type="datetimeFigureOut">
              <a:rPr lang="en-US" smtClean="0"/>
              <a:t>4/24/2023</a:t>
            </a:fld>
            <a:endParaRPr lang="en-US"/>
          </a:p>
        </p:txBody>
      </p:sp>
      <p:sp>
        <p:nvSpPr>
          <p:cNvPr id="6" name="Footer Placeholder 5">
            <a:extLst>
              <a:ext uri="{FF2B5EF4-FFF2-40B4-BE49-F238E27FC236}">
                <a16:creationId xmlns:a16="http://schemas.microsoft.com/office/drawing/2014/main" id="{2A6FB466-A419-9C10-0EC8-88AC9E3DFD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92F81F-4598-BD22-41A3-DDCDD0B3B42A}"/>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3536016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69588-07A9-343D-9E08-D7098212CC9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28212FE-6DA3-EDD2-31D3-398F4B9B88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29B5FCC-E931-43C2-BDDB-C18568CF21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C96559D-09C3-FFBE-5B6A-85F4C34BDB17}"/>
              </a:ext>
            </a:extLst>
          </p:cNvPr>
          <p:cNvSpPr>
            <a:spLocks noGrp="1"/>
          </p:cNvSpPr>
          <p:nvPr>
            <p:ph type="dt" sz="half" idx="10"/>
          </p:nvPr>
        </p:nvSpPr>
        <p:spPr/>
        <p:txBody>
          <a:bodyPr/>
          <a:lstStyle/>
          <a:p>
            <a:fld id="{B6C39CBB-2ABB-D44B-B4F7-598D82032146}" type="datetimeFigureOut">
              <a:rPr lang="en-US" smtClean="0"/>
              <a:t>4/24/2023</a:t>
            </a:fld>
            <a:endParaRPr lang="en-US"/>
          </a:p>
        </p:txBody>
      </p:sp>
      <p:sp>
        <p:nvSpPr>
          <p:cNvPr id="6" name="Footer Placeholder 5">
            <a:extLst>
              <a:ext uri="{FF2B5EF4-FFF2-40B4-BE49-F238E27FC236}">
                <a16:creationId xmlns:a16="http://schemas.microsoft.com/office/drawing/2014/main" id="{8746CC5A-A560-4AA0-F3DD-F5B93CF7CC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FAB84E-D9DA-DCF9-5F0F-D476AC91AF59}"/>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1603106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2000" r="-2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B11E5F-0936-B378-DAD2-C025673C780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FDF986F-FB1F-29D7-F431-07D61ECBE0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2225A82-04CE-429F-F65A-294C130E32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C39CBB-2ABB-D44B-B4F7-598D82032146}" type="datetimeFigureOut">
              <a:rPr lang="en-US" smtClean="0"/>
              <a:t>4/24/2023</a:t>
            </a:fld>
            <a:endParaRPr lang="en-US"/>
          </a:p>
        </p:txBody>
      </p:sp>
      <p:sp>
        <p:nvSpPr>
          <p:cNvPr id="5" name="Footer Placeholder 4">
            <a:extLst>
              <a:ext uri="{FF2B5EF4-FFF2-40B4-BE49-F238E27FC236}">
                <a16:creationId xmlns:a16="http://schemas.microsoft.com/office/drawing/2014/main" id="{A729EB8F-8B2A-914E-0BD3-157BE9E72C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615E4C4-053C-54A2-4962-E81D971868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831CFF-7BCF-EB4C-A062-62D103132837}" type="slidenum">
              <a:rPr lang="en-US" smtClean="0"/>
              <a:t>‹#›</a:t>
            </a:fld>
            <a:endParaRPr lang="en-US"/>
          </a:p>
        </p:txBody>
      </p:sp>
    </p:spTree>
    <p:extLst>
      <p:ext uri="{BB962C8B-B14F-4D97-AF65-F5344CB8AC3E}">
        <p14:creationId xmlns:p14="http://schemas.microsoft.com/office/powerpoint/2010/main" val="37371177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0E31BE9-41DE-CD42-FBBC-7D9B2CD1FE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118929" y="308832"/>
            <a:ext cx="5157609" cy="277914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Bef>
                <a:spcPts val="1200"/>
              </a:spcBef>
              <a:spcAft>
                <a:spcPts val="0"/>
              </a:spcAft>
            </a:pPr>
            <a:r>
              <a:rPr lang="en-ZA" sz="4000" dirty="0">
                <a:effectLst/>
                <a:latin typeface="Britannic Bold" panose="020B0903060703020204" pitchFamily="34" charset="0"/>
                <a:ea typeface="Calibri" panose="020F0502020204030204" pitchFamily="34" charset="0"/>
                <a:cs typeface="Times New Roman" panose="02020603050405020304" pitchFamily="18" charset="0"/>
              </a:rPr>
              <a:t>GRAAD 12</a:t>
            </a:r>
            <a:endParaRPr lang="en-US" sz="3600" dirty="0">
              <a:effectLst/>
              <a:ea typeface="Calibri" panose="020F0502020204030204" pitchFamily="34" charset="0"/>
              <a:cs typeface="Times New Roman" panose="02020603050405020304" pitchFamily="18" charset="0"/>
            </a:endParaRPr>
          </a:p>
          <a:p>
            <a:pPr>
              <a:lnSpc>
                <a:spcPct val="107000"/>
              </a:lnSpc>
              <a:spcAft>
                <a:spcPts val="0"/>
              </a:spcAft>
            </a:pPr>
            <a:r>
              <a:rPr lang="en-ZA" sz="2800" dirty="0" err="1">
                <a:solidFill>
                  <a:schemeClr val="bg1"/>
                </a:solidFill>
                <a:effectLst/>
                <a:latin typeface="Britannic Bold" panose="020B0903060703020204" pitchFamily="34" charset="0"/>
                <a:ea typeface="Calibri" panose="020F0502020204030204" pitchFamily="34" charset="0"/>
                <a:cs typeface="Times New Roman" panose="02020603050405020304" pitchFamily="18" charset="0"/>
              </a:rPr>
              <a:t>Sosiale</a:t>
            </a:r>
            <a:r>
              <a:rPr lang="en-ZA" sz="2800" dirty="0">
                <a:solidFill>
                  <a:schemeClr val="bg1"/>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800" dirty="0" err="1">
                <a:solidFill>
                  <a:schemeClr val="bg1"/>
                </a:solidFill>
                <a:effectLst/>
                <a:latin typeface="Britannic Bold" panose="020B0903060703020204" pitchFamily="34" charset="0"/>
                <a:ea typeface="Calibri" panose="020F0502020204030204" pitchFamily="34" charset="0"/>
                <a:cs typeface="Times New Roman" panose="02020603050405020304" pitchFamily="18" charset="0"/>
              </a:rPr>
              <a:t>en</a:t>
            </a:r>
            <a:r>
              <a:rPr lang="en-ZA" sz="2800" dirty="0">
                <a:solidFill>
                  <a:schemeClr val="bg1"/>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800" dirty="0" err="1">
                <a:solidFill>
                  <a:schemeClr val="bg1"/>
                </a:solidFill>
                <a:effectLst/>
                <a:latin typeface="Britannic Bold" panose="020B0903060703020204" pitchFamily="34" charset="0"/>
                <a:ea typeface="Calibri" panose="020F0502020204030204" pitchFamily="34" charset="0"/>
                <a:cs typeface="Times New Roman" panose="02020603050405020304" pitchFamily="18" charset="0"/>
              </a:rPr>
              <a:t>Omgewingsverantwoordelikheid</a:t>
            </a:r>
            <a:endParaRPr lang="en-US" sz="2400" dirty="0">
              <a:solidFill>
                <a:schemeClr val="bg1"/>
              </a:solidFill>
              <a:effectLst/>
              <a:ea typeface="Calibri" panose="020F0502020204030204" pitchFamily="34" charset="0"/>
              <a:cs typeface="Times New Roman" panose="02020603050405020304" pitchFamily="18" charset="0"/>
            </a:endParaRPr>
          </a:p>
          <a:p>
            <a:pPr algn="ctr">
              <a:lnSpc>
                <a:spcPct val="107000"/>
              </a:lnSpc>
              <a:spcAft>
                <a:spcPts val="800"/>
              </a:spcAft>
            </a:pPr>
            <a:r>
              <a:rPr lang="en-ZA" sz="1600" dirty="0">
                <a:effectLst/>
                <a:ea typeface="Calibri" panose="020F0502020204030204" pitchFamily="34" charset="0"/>
                <a:cs typeface="Times New Roman" panose="02020603050405020304" pitchFamily="18" charset="0"/>
              </a:rPr>
              <a:t> </a:t>
            </a:r>
            <a:endParaRPr lang="en-US" sz="2000" dirty="0">
              <a:effectLst/>
              <a:ea typeface="Calibri" panose="020F0502020204030204" pitchFamily="34" charset="0"/>
              <a:cs typeface="Times New Roman" panose="02020603050405020304" pitchFamily="18" charset="0"/>
            </a:endParaRPr>
          </a:p>
        </p:txBody>
      </p:sp>
      <p:pic>
        <p:nvPicPr>
          <p:cNvPr id="6" name="Picture 5"/>
          <p:cNvPicPr>
            <a:picLocks noChangeAspect="1"/>
          </p:cNvPicPr>
          <p:nvPr/>
        </p:nvPicPr>
        <p:blipFill>
          <a:blip r:embed="rId5"/>
          <a:stretch>
            <a:fillRect/>
          </a:stretch>
        </p:blipFill>
        <p:spPr>
          <a:xfrm>
            <a:off x="5276538" y="634264"/>
            <a:ext cx="222054" cy="1365823"/>
          </a:xfrm>
          <a:prstGeom prst="rect">
            <a:avLst/>
          </a:prstGeom>
        </p:spPr>
      </p:pic>
      <p:sp>
        <p:nvSpPr>
          <p:cNvPr id="7" name="Rectangle 6"/>
          <p:cNvSpPr/>
          <p:nvPr/>
        </p:nvSpPr>
        <p:spPr>
          <a:xfrm>
            <a:off x="0" y="5452956"/>
            <a:ext cx="4377128" cy="127762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0"/>
              </a:spcAft>
            </a:pPr>
            <a:r>
              <a:rPr lang="en-ZA" sz="2400" dirty="0" err="1">
                <a:solidFill>
                  <a:schemeClr val="bg1"/>
                </a:solidFill>
                <a:effectLst/>
                <a:latin typeface="Britannic Bold" panose="020B0903060703020204" pitchFamily="34" charset="0"/>
                <a:ea typeface="Calibri" panose="020F0502020204030204" pitchFamily="34" charset="0"/>
                <a:cs typeface="Times New Roman" panose="02020603050405020304" pitchFamily="18" charset="0"/>
              </a:rPr>
              <a:t>Kwartaal</a:t>
            </a:r>
            <a:r>
              <a:rPr lang="en-ZA" sz="2400" dirty="0">
                <a:solidFill>
                  <a:schemeClr val="bg1"/>
                </a:solidFill>
                <a:effectLst/>
                <a:latin typeface="Britannic Bold" panose="020B0903060703020204" pitchFamily="34" charset="0"/>
                <a:ea typeface="Calibri" panose="020F0502020204030204" pitchFamily="34" charset="0"/>
                <a:cs typeface="Times New Roman" panose="02020603050405020304" pitchFamily="18" charset="0"/>
              </a:rPr>
              <a:t> 2</a:t>
            </a:r>
            <a:endParaRPr lang="en-US" sz="2000" dirty="0">
              <a:solidFill>
                <a:schemeClr val="bg1"/>
              </a:solidFill>
              <a:effectLst/>
              <a:ea typeface="Calibri" panose="020F0502020204030204" pitchFamily="34" charset="0"/>
              <a:cs typeface="Times New Roman" panose="02020603050405020304" pitchFamily="18" charset="0"/>
            </a:endParaRPr>
          </a:p>
          <a:p>
            <a:pPr>
              <a:lnSpc>
                <a:spcPct val="107000"/>
              </a:lnSpc>
              <a:spcAft>
                <a:spcPts val="800"/>
              </a:spcAft>
            </a:pPr>
            <a:r>
              <a:rPr lang="en-ZA" sz="2400" dirty="0">
                <a:effectLst/>
                <a:latin typeface="Britannic Bold" panose="020B0903060703020204" pitchFamily="34" charset="0"/>
                <a:ea typeface="Calibri" panose="020F0502020204030204" pitchFamily="34" charset="0"/>
                <a:cs typeface="Times New Roman" panose="02020603050405020304" pitchFamily="18" charset="0"/>
              </a:rPr>
              <a:t>Les </a:t>
            </a:r>
            <a:r>
              <a:rPr lang="en-ZA" sz="2400" dirty="0">
                <a:latin typeface="Britannic Bold" panose="020B0903060703020204" pitchFamily="34" charset="0"/>
                <a:ea typeface="Calibri" panose="020F0502020204030204" pitchFamily="34" charset="0"/>
                <a:cs typeface="Times New Roman" panose="02020603050405020304" pitchFamily="18" charset="0"/>
              </a:rPr>
              <a:t>4</a:t>
            </a:r>
            <a:r>
              <a:rPr lang="en-ZA" sz="2400" dirty="0">
                <a:effectLst/>
                <a:latin typeface="Britannic Bold" panose="020B0903060703020204" pitchFamily="34" charset="0"/>
                <a:ea typeface="Calibri" panose="020F0502020204030204" pitchFamily="34" charset="0"/>
                <a:cs typeface="Times New Roman" panose="02020603050405020304" pitchFamily="18" charset="0"/>
              </a:rPr>
              <a:t>: </a:t>
            </a:r>
            <a:r>
              <a:rPr lang="en-ZA" sz="2400" dirty="0" err="1">
                <a:latin typeface="Britannic Bold" panose="020B0903060703020204" pitchFamily="34" charset="0"/>
                <a:ea typeface="Calibri" panose="020F0502020204030204" pitchFamily="34" charset="0"/>
                <a:cs typeface="Times New Roman" panose="02020603050405020304" pitchFamily="18" charset="0"/>
              </a:rPr>
              <a:t>Persoonlike</a:t>
            </a:r>
            <a:r>
              <a:rPr lang="en-ZA" sz="2400" dirty="0">
                <a:latin typeface="Britannic Bold" panose="020B0903060703020204" pitchFamily="34" charset="0"/>
                <a:ea typeface="Calibri" panose="020F0502020204030204" pitchFamily="34" charset="0"/>
                <a:cs typeface="Times New Roman" panose="02020603050405020304" pitchFamily="18" charset="0"/>
              </a:rPr>
              <a:t> </a:t>
            </a:r>
            <a:r>
              <a:rPr lang="en-ZA" sz="2400" dirty="0" err="1">
                <a:latin typeface="Britannic Bold" panose="020B0903060703020204" pitchFamily="34" charset="0"/>
                <a:ea typeface="Calibri" panose="020F0502020204030204" pitchFamily="34" charset="0"/>
                <a:cs typeface="Times New Roman" panose="02020603050405020304" pitchFamily="18" charset="0"/>
              </a:rPr>
              <a:t>visie</a:t>
            </a:r>
            <a:r>
              <a:rPr lang="en-ZA" sz="1400" dirty="0">
                <a:effectLst/>
                <a:ea typeface="Calibri" panose="020F0502020204030204" pitchFamily="34" charset="0"/>
                <a:cs typeface="Times New Roman" panose="02020603050405020304" pitchFamily="18" charset="0"/>
              </a:rPr>
              <a:t> </a:t>
            </a:r>
            <a:endParaRPr lang="en-US"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87011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26" name="Picture 2" descr="Failing to Plan is Planning to Fail">
            <a:extLst>
              <a:ext uri="{FF2B5EF4-FFF2-40B4-BE49-F238E27FC236}">
                <a16:creationId xmlns:a16="http://schemas.microsoft.com/office/drawing/2014/main" id="{165AFD87-4F7C-9C89-887A-E153E7CBA8A4}"/>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1254" b="5014"/>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B855DD5E-C3D6-18A8-2D82-19E8E4B98E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0658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descr="Values in Today's Society – Youth First">
            <a:extLst>
              <a:ext uri="{FF2B5EF4-FFF2-40B4-BE49-F238E27FC236}">
                <a16:creationId xmlns:a16="http://schemas.microsoft.com/office/drawing/2014/main" id="{12953C8D-3A22-E524-88A4-9B5FB697D4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1568" y="0"/>
            <a:ext cx="966311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7826C22A-771F-A67D-FFB2-C3927195B9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590436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B4E30-A089-AB37-BB32-83092AFABF0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4F28DD8-6AFD-7F79-7E44-1A738C61FDA0}"/>
              </a:ext>
            </a:extLst>
          </p:cNvPr>
          <p:cNvSpPr>
            <a:spLocks noGrp="1"/>
          </p:cNvSpPr>
          <p:nvPr>
            <p:ph idx="1"/>
          </p:nvPr>
        </p:nvSpPr>
        <p:spPr/>
        <p:txBody>
          <a:bodyPr/>
          <a:lstStyle/>
          <a:p>
            <a:endParaRPr lang="en-US"/>
          </a:p>
        </p:txBody>
      </p:sp>
      <p:pic>
        <p:nvPicPr>
          <p:cNvPr id="4098" name="Picture 2" descr="Ideology Examples: Political and Cultural Beliefs | YourDictionary">
            <a:extLst>
              <a:ext uri="{FF2B5EF4-FFF2-40B4-BE49-F238E27FC236}">
                <a16:creationId xmlns:a16="http://schemas.microsoft.com/office/drawing/2014/main" id="{052E8A7E-C20F-F8BB-5FC9-66170D83FA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763"/>
            <a:ext cx="12192000" cy="684847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C5DDD0B1-1188-6D17-7EDF-39BC41DEE0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6118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7" name="Rectangle 512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122" name="Picture 2" descr="Lifestyle Guide: How to Improve your Lifestyle?">
            <a:extLst>
              <a:ext uri="{FF2B5EF4-FFF2-40B4-BE49-F238E27FC236}">
                <a16:creationId xmlns:a16="http://schemas.microsoft.com/office/drawing/2014/main" id="{49741169-812B-C3E2-4F84-0C6646FBBDB0}"/>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b="6268"/>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22278A3D-47EA-6E87-1A2F-DE31A3246D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3402106" y="3039035"/>
            <a:ext cx="5230906" cy="1156447"/>
          </a:xfrm>
          <a:prstGeom prst="rect">
            <a:avLst/>
          </a:pr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latin typeface="Britannic Bold" panose="020B0903060703020204" pitchFamily="34" charset="0"/>
              </a:rPr>
              <a:t>LEEFSTYL</a:t>
            </a:r>
          </a:p>
        </p:txBody>
      </p:sp>
    </p:spTree>
    <p:extLst>
      <p:ext uri="{BB962C8B-B14F-4D97-AF65-F5344CB8AC3E}">
        <p14:creationId xmlns:p14="http://schemas.microsoft.com/office/powerpoint/2010/main" val="33633665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pic>
        <p:nvPicPr>
          <p:cNvPr id="91" name="Google Shape;91;p5"/>
          <p:cNvPicPr preferRelativeResize="0"/>
          <p:nvPr/>
        </p:nvPicPr>
        <p:blipFill rotWithShape="1">
          <a:blip r:embed="rId3">
            <a:alphaModFix/>
          </a:blip>
          <a:srcRect/>
          <a:stretch/>
        </p:blipFill>
        <p:spPr>
          <a:xfrm>
            <a:off x="1" y="-10131"/>
            <a:ext cx="12191999" cy="6878261"/>
          </a:xfrm>
          <a:prstGeom prst="rect">
            <a:avLst/>
          </a:prstGeom>
          <a:noFill/>
          <a:ln>
            <a:noFill/>
          </a:ln>
        </p:spPr>
      </p:pic>
      <p:pic>
        <p:nvPicPr>
          <p:cNvPr id="2" name="Picture 1">
            <a:extLst>
              <a:ext uri="{FF2B5EF4-FFF2-40B4-BE49-F238E27FC236}">
                <a16:creationId xmlns:a16="http://schemas.microsoft.com/office/drawing/2014/main" id="{F1818C6C-69A2-B0BD-ADCC-E908EB7DF5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70550" y="-10131"/>
            <a:ext cx="1821449" cy="63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1196788" y="4787152"/>
            <a:ext cx="10031506" cy="1116106"/>
          </a:xfrm>
          <a:prstGeom prst="rect">
            <a:avLst/>
          </a:pr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latin typeface="Britannic Bold" panose="020B0903060703020204" pitchFamily="34" charset="0"/>
              </a:rPr>
              <a:t>INFORMELE ASSESSERINGSAKTIWITEIT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CD71A-C66E-E6FB-668C-F94CE804F0B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4443370-481D-6A2B-F692-80BF120626A9}"/>
              </a:ext>
            </a:extLst>
          </p:cNvPr>
          <p:cNvSpPr>
            <a:spLocks noGrp="1"/>
          </p:cNvSpPr>
          <p:nvPr>
            <p:ph idx="1"/>
          </p:nvPr>
        </p:nvSpPr>
        <p:spPr/>
        <p:txBody>
          <a:bodyPr/>
          <a:lstStyle/>
          <a:p>
            <a:endParaRPr lang="en-US"/>
          </a:p>
        </p:txBody>
      </p:sp>
      <p:pic>
        <p:nvPicPr>
          <p:cNvPr id="4" name="Picture 2" descr="Reflection: Looking Back and Looking Forward">
            <a:extLst>
              <a:ext uri="{FF2B5EF4-FFF2-40B4-BE49-F238E27FC236}">
                <a16:creationId xmlns:a16="http://schemas.microsoft.com/office/drawing/2014/main" id="{F8B7594F-AE1D-CD0F-D178-FBF89654D7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555" y="0"/>
            <a:ext cx="1310511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CA90BFFE-0359-2292-1D24-E23418F41B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2089805" y="1307598"/>
            <a:ext cx="4661940" cy="2951018"/>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4000" dirty="0">
                <a:solidFill>
                  <a:srgbClr val="262626"/>
                </a:solidFill>
                <a:latin typeface="Britannic Bold" panose="020B0903060703020204" pitchFamily="34" charset="0"/>
              </a:rPr>
              <a:t>REFLEKSIE:</a:t>
            </a:r>
            <a:endParaRPr lang="nl-NL" sz="3600" dirty="0">
              <a:latin typeface="Britannic Bold" panose="020B0903060703020204" pitchFamily="34" charset="0"/>
            </a:endParaRPr>
          </a:p>
          <a:p>
            <a:pPr algn="ctr"/>
            <a:br>
              <a:rPr lang="nl-NL" sz="3600" dirty="0">
                <a:latin typeface="Britannic Bold" panose="020B0903060703020204" pitchFamily="34" charset="0"/>
              </a:rPr>
            </a:br>
            <a:r>
              <a:rPr lang="nl-NL" sz="3600" dirty="0">
                <a:solidFill>
                  <a:srgbClr val="FFFFFF"/>
                </a:solidFill>
                <a:latin typeface="Britannic Bold" panose="020B0903060703020204" pitchFamily="34" charset="0"/>
              </a:rPr>
              <a:t>KYK TERUG</a:t>
            </a:r>
            <a:endParaRPr lang="nl-NL" sz="3600" dirty="0">
              <a:latin typeface="Britannic Bold" panose="020B0903060703020204" pitchFamily="34" charset="0"/>
            </a:endParaRPr>
          </a:p>
          <a:p>
            <a:pPr algn="ctr"/>
            <a:r>
              <a:rPr lang="nl-NL" sz="3600" dirty="0">
                <a:solidFill>
                  <a:srgbClr val="FFFFFF"/>
                </a:solidFill>
                <a:latin typeface="Britannic Bold" panose="020B0903060703020204" pitchFamily="34" charset="0"/>
              </a:rPr>
              <a:t>EN KYK VORENTOE</a:t>
            </a:r>
            <a:endParaRPr lang="nl-NL" sz="3600" dirty="0">
              <a:latin typeface="Britannic Bold" panose="020B0903060703020204" pitchFamily="34" charset="0"/>
            </a:endParaRPr>
          </a:p>
        </p:txBody>
      </p:sp>
    </p:spTree>
    <p:extLst>
      <p:ext uri="{BB962C8B-B14F-4D97-AF65-F5344CB8AC3E}">
        <p14:creationId xmlns:p14="http://schemas.microsoft.com/office/powerpoint/2010/main" val="18664557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1783</TotalTime>
  <Words>1142</Words>
  <Application>Microsoft Office PowerPoint</Application>
  <PresentationFormat>Widescreen</PresentationFormat>
  <Paragraphs>64</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Britannic Bold</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Carsten Gertz</cp:lastModifiedBy>
  <cp:revision>8</cp:revision>
  <dcterms:created xsi:type="dcterms:W3CDTF">2023-02-25T10:14:51Z</dcterms:created>
  <dcterms:modified xsi:type="dcterms:W3CDTF">2023-04-24T07:12:08Z</dcterms:modified>
</cp:coreProperties>
</file>