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267" r:id="rId3"/>
    <p:sldId id="265" r:id="rId4"/>
    <p:sldId id="262" r:id="rId5"/>
    <p:sldId id="259" r:id="rId6"/>
    <p:sldId id="263" r:id="rId7"/>
    <p:sldId id="268"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419" autoAdjust="0"/>
  </p:normalViewPr>
  <p:slideViewPr>
    <p:cSldViewPr snapToGrid="0">
      <p:cViewPr varScale="1">
        <p:scale>
          <a:sx n="79" d="100"/>
          <a:sy n="79" d="100"/>
        </p:scale>
        <p:origin x="18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0E1B933-D960-41CF-A4C4-0253CB3C47C1}"/>
    <pc:docChg chg="modSld">
      <pc:chgData name="Hp Unit" userId="86ec350514542ee1" providerId="LiveId" clId="{90E1B933-D960-41CF-A4C4-0253CB3C47C1}" dt="2023-03-30T16:09:47.142" v="44" actId="20577"/>
      <pc:docMkLst>
        <pc:docMk/>
      </pc:docMkLst>
      <pc:sldChg chg="modNotesTx">
        <pc:chgData name="Hp Unit" userId="86ec350514542ee1" providerId="LiveId" clId="{90E1B933-D960-41CF-A4C4-0253CB3C47C1}" dt="2023-03-29T14:01:16.200" v="31" actId="114"/>
        <pc:sldMkLst>
          <pc:docMk/>
          <pc:sldMk cId="2751360022" sldId="262"/>
        </pc:sldMkLst>
      </pc:sldChg>
      <pc:sldChg chg="modNotesTx">
        <pc:chgData name="Hp Unit" userId="86ec350514542ee1" providerId="LiveId" clId="{90E1B933-D960-41CF-A4C4-0253CB3C47C1}" dt="2023-03-29T14:05:22.997" v="40" actId="20577"/>
        <pc:sldMkLst>
          <pc:docMk/>
          <pc:sldMk cId="805497847" sldId="263"/>
        </pc:sldMkLst>
      </pc:sldChg>
      <pc:sldChg chg="modNotesTx">
        <pc:chgData name="Hp Unit" userId="86ec350514542ee1" providerId="LiveId" clId="{90E1B933-D960-41CF-A4C4-0253CB3C47C1}" dt="2023-03-29T13:59:20.533" v="1" actId="20577"/>
        <pc:sldMkLst>
          <pc:docMk/>
          <pc:sldMk cId="0" sldId="267"/>
        </pc:sldMkLst>
      </pc:sldChg>
      <pc:sldChg chg="modSp mod">
        <pc:chgData name="Hp Unit" userId="86ec350514542ee1" providerId="LiveId" clId="{90E1B933-D960-41CF-A4C4-0253CB3C47C1}" dt="2023-03-30T16:09:47.142" v="44" actId="20577"/>
        <pc:sldMkLst>
          <pc:docMk/>
          <pc:sldMk cId="791538153" sldId="268"/>
        </pc:sldMkLst>
        <pc:spChg chg="mod">
          <ac:chgData name="Hp Unit" userId="86ec350514542ee1" providerId="LiveId" clId="{90E1B933-D960-41CF-A4C4-0253CB3C47C1}" dt="2023-03-30T16:09:47.142" v="44" actId="20577"/>
          <ac:spMkLst>
            <pc:docMk/>
            <pc:sldMk cId="791538153" sldId="268"/>
            <ac:spMk id="3" creationId="{3A39F894-BB64-4FD7-8E36-64DEA805A5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4A61E-4A35-4D34-804C-3AEB0C4F1296}" type="datetimeFigureOut">
              <a:rPr lang="en-US" smtClean="0"/>
              <a:t>4/5/2023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34463-CEB0-44D7-AE18-348D271BDC87}" type="slidenum">
              <a:rPr lang="en-US" smtClean="0"/>
              <a:t>‹#›</a:t>
            </a:fld>
            <a:endParaRPr lang="en-US"/>
          </a:p>
        </p:txBody>
      </p:sp>
    </p:spTree>
    <p:extLst>
      <p:ext uri="{BB962C8B-B14F-4D97-AF65-F5344CB8AC3E}">
        <p14:creationId xmlns:p14="http://schemas.microsoft.com/office/powerpoint/2010/main" val="148281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800"/>
              </a:spcAft>
              <a:buClr>
                <a:schemeClr val="dk1"/>
              </a:buClr>
              <a:buSzPts val="1100"/>
              <a:buFont typeface="Arial"/>
              <a:buNone/>
            </a:pPr>
            <a:r>
              <a:rPr lang="en-ZA" sz="1200" dirty="0">
                <a:solidFill>
                  <a:schemeClr val="dk1"/>
                </a:solidFill>
                <a:highlight>
                  <a:srgbClr val="FFFFFF"/>
                </a:highlight>
                <a:latin typeface="Calibri"/>
                <a:ea typeface="Calibri"/>
                <a:cs typeface="Calibri"/>
                <a:sym typeface="Calibri"/>
              </a:rPr>
              <a:t>Welkom </a:t>
            </a:r>
            <a:r>
              <a:rPr lang="en-ZA" sz="1200" dirty="0" err="1">
                <a:solidFill>
                  <a:schemeClr val="dk1"/>
                </a:solidFill>
                <a:highlight>
                  <a:srgbClr val="FFFFFF"/>
                </a:highlight>
                <a:latin typeface="Calibri"/>
                <a:ea typeface="Calibri"/>
                <a:cs typeface="Calibri"/>
                <a:sym typeface="Calibri"/>
              </a:rPr>
              <a:t>terug</a:t>
            </a:r>
            <a:r>
              <a:rPr lang="en-ZA" sz="1200" dirty="0">
                <a:solidFill>
                  <a:schemeClr val="dk1"/>
                </a:solidFill>
                <a:highlight>
                  <a:srgbClr val="FFFFFF"/>
                </a:highlight>
                <a:latin typeface="Calibri"/>
                <a:ea typeface="Calibri"/>
                <a:cs typeface="Calibri"/>
                <a:sym typeface="Calibri"/>
              </a:rPr>
              <a:t> </a:t>
            </a:r>
            <a:r>
              <a:rPr lang="en-ZA" sz="1200" dirty="0" err="1">
                <a:solidFill>
                  <a:schemeClr val="dk1"/>
                </a:solidFill>
                <a:highlight>
                  <a:srgbClr val="FFFFFF"/>
                </a:highlight>
                <a:latin typeface="Calibri"/>
                <a:ea typeface="Calibri"/>
                <a:cs typeface="Calibri"/>
                <a:sym typeface="Calibri"/>
              </a:rPr>
              <a:t>Graad</a:t>
            </a:r>
            <a:r>
              <a:rPr lang="en-ZA" sz="1200" dirty="0">
                <a:solidFill>
                  <a:schemeClr val="dk1"/>
                </a:solidFill>
                <a:highlight>
                  <a:srgbClr val="FFFFFF"/>
                </a:highlight>
                <a:latin typeface="Calibri"/>
                <a:ea typeface="Calibri"/>
                <a:cs typeface="Calibri"/>
                <a:sym typeface="Calibri"/>
              </a:rPr>
              <a:t> 12’s!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nl-NL" sz="1800" b="0" i="0" u="none" strike="noStrike" dirty="0">
                <a:solidFill>
                  <a:srgbClr val="000000"/>
                </a:solidFill>
                <a:effectLst/>
                <a:latin typeface="Calibri" panose="020F0502020204030204" pitchFamily="34" charset="0"/>
              </a:rPr>
              <a:t>Laat leerders toe om die vraag ‘Bespreek krities' te bespreek. Beklemtoon die belangrikheid van kritiese bespreking. Ons sal in les 7 na voorbeelde van so 'n vraag kyk.
Jy kan na die Nasionale eksamen en die VIER-punt vrae in Afdeling C verwys
</a:t>
            </a:r>
            <a:endParaRPr lang="en-US" dirty="0"/>
          </a:p>
        </p:txBody>
      </p:sp>
      <p:sp>
        <p:nvSpPr>
          <p:cNvPr id="4" name="Slide Number Placeholder 3"/>
          <p:cNvSpPr>
            <a:spLocks noGrp="1"/>
          </p:cNvSpPr>
          <p:nvPr>
            <p:ph type="sldNum" sz="quarter" idx="5"/>
          </p:nvPr>
        </p:nvSpPr>
        <p:spPr/>
        <p:txBody>
          <a:bodyPr/>
          <a:lstStyle/>
          <a:p>
            <a:fld id="{7B534463-CEB0-44D7-AE18-348D271BDC87}" type="slidenum">
              <a:rPr lang="en-US" smtClean="0"/>
              <a:t>2</a:t>
            </a:fld>
            <a:endParaRPr lang="en-US"/>
          </a:p>
        </p:txBody>
      </p:sp>
    </p:spTree>
    <p:extLst>
      <p:ext uri="{BB962C8B-B14F-4D97-AF65-F5344CB8AC3E}">
        <p14:creationId xmlns:p14="http://schemas.microsoft.com/office/powerpoint/2010/main" val="3332065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just" rtl="0">
              <a:lnSpc>
                <a:spcPct val="115000"/>
              </a:lnSpc>
              <a:spcBef>
                <a:spcPts val="0"/>
              </a:spcBef>
              <a:spcAft>
                <a:spcPts val="0"/>
              </a:spcAft>
              <a:buClr>
                <a:schemeClr val="dk1"/>
              </a:buClr>
              <a:buSzPts val="1100"/>
              <a:buFont typeface="Arial"/>
              <a:buNone/>
            </a:pPr>
            <a:r>
              <a:rPr lang="af-ZA" sz="1600" dirty="0"/>
              <a:t>PARE van die </a:t>
            </a:r>
            <a:r>
              <a:rPr lang="af-ZA" sz="1600" b="1" i="1" dirty="0"/>
              <a:t>vorige les</a:t>
            </a:r>
            <a:r>
              <a:rPr lang="af-ZA" sz="1600" dirty="0"/>
              <a:t> sal nou bymekaarkom om groepe van VIER te vorm. </a:t>
            </a:r>
          </a:p>
          <a:p>
            <a:pPr marL="0" lvl="0" indent="0" algn="just" rtl="0">
              <a:lnSpc>
                <a:spcPct val="115000"/>
              </a:lnSpc>
              <a:spcBef>
                <a:spcPts val="0"/>
              </a:spcBef>
              <a:spcAft>
                <a:spcPts val="0"/>
              </a:spcAft>
              <a:buClr>
                <a:schemeClr val="dk1"/>
              </a:buClr>
              <a:buSzPts val="1100"/>
              <a:buFont typeface="Arial"/>
              <a:buNone/>
            </a:pPr>
            <a:endParaRPr lang="af-ZA" sz="1600" dirty="0"/>
          </a:p>
          <a:p>
            <a:pPr marL="0" lvl="0" indent="0" algn="just" rtl="0">
              <a:lnSpc>
                <a:spcPct val="115000"/>
              </a:lnSpc>
              <a:spcBef>
                <a:spcPts val="0"/>
              </a:spcBef>
              <a:spcAft>
                <a:spcPts val="0"/>
              </a:spcAft>
              <a:buClr>
                <a:schemeClr val="dk1"/>
              </a:buClr>
              <a:buSzPts val="1100"/>
              <a:buFont typeface="Arial"/>
              <a:buNone/>
            </a:pPr>
            <a:r>
              <a:rPr lang="af-ZA" sz="1600" dirty="0"/>
              <a:t>Sportdekking kan diskriminasie blootlê. In sport word daar dikwels in seksistiese terme na vroue verwys as 'meisies', terwyl daar na mans as 'manne' verwys word. Vroue word beskryf in terme van hul aantreklikheid; nie hul vermoëns nie.</a:t>
            </a:r>
            <a:endParaRPr lang="en-ZA" dirty="0"/>
          </a:p>
        </p:txBody>
      </p:sp>
    </p:spTree>
    <p:extLst>
      <p:ext uri="{BB962C8B-B14F-4D97-AF65-F5344CB8AC3E}">
        <p14:creationId xmlns:p14="http://schemas.microsoft.com/office/powerpoint/2010/main" val="4172888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af-ZA" sz="1200" dirty="0"/>
              <a:t>Hierdie skyfie wys onlangse kopieë van </a:t>
            </a:r>
            <a:r>
              <a:rPr lang="af-ZA" sz="1200" i="1" dirty="0"/>
              <a:t>Men's</a:t>
            </a:r>
            <a:r>
              <a:rPr lang="af-ZA" sz="1200" dirty="0"/>
              <a:t> en </a:t>
            </a:r>
            <a:r>
              <a:rPr lang="af-ZA" sz="1200" i="1" dirty="0"/>
              <a:t>Women's Health </a:t>
            </a:r>
            <a:r>
              <a:rPr lang="af-ZA" sz="1200" dirty="0"/>
              <a:t>tydskrifte. Hierdie tydskrifte is gewild onder atlete en sportmanne en -vroue. </a:t>
            </a:r>
          </a:p>
          <a:p>
            <a:pPr marL="0" marR="0" lvl="0" indent="0" algn="l" rtl="0">
              <a:lnSpc>
                <a:spcPct val="115000"/>
              </a:lnSpc>
              <a:spcBef>
                <a:spcPts val="0"/>
              </a:spcBef>
              <a:spcAft>
                <a:spcPts val="0"/>
              </a:spcAft>
              <a:buClr>
                <a:schemeClr val="dk1"/>
              </a:buClr>
              <a:buSzPts val="1100"/>
              <a:buFont typeface="Arial"/>
              <a:buNone/>
            </a:pPr>
            <a:r>
              <a:rPr lang="af-ZA" sz="1200" dirty="0"/>
              <a:t>Bestudeer die twee voorblaaie en beantwoord die vrae wat volg in </a:t>
            </a:r>
            <a:r>
              <a:rPr lang="af-ZA" sz="1200" b="1" i="1" u="sng" dirty="0"/>
              <a:t>Les 6 – Werkkaart</a:t>
            </a:r>
            <a:r>
              <a:rPr lang="af-ZA" sz="1200" b="1" i="1" u="none" dirty="0"/>
              <a:t> - Aktiwiteit 1</a:t>
            </a:r>
            <a:r>
              <a:rPr lang="af-ZA" sz="1200" dirty="0"/>
              <a:t>.</a:t>
            </a:r>
            <a:endParaRPr dirty="0"/>
          </a:p>
        </p:txBody>
      </p:sp>
    </p:spTree>
    <p:extLst>
      <p:ext uri="{BB962C8B-B14F-4D97-AF65-F5344CB8AC3E}">
        <p14:creationId xmlns:p14="http://schemas.microsoft.com/office/powerpoint/2010/main" val="317791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nl-NL" dirty="0"/>
              <a:t>Lees die stellings oor die voordele van ontspanningsaktiwiteite:
Stel die volgende vrae aan leerders vir bespreking </a:t>
            </a:r>
            <a:r>
              <a:rPr lang="nl-NL" b="1" dirty="0"/>
              <a:t>(</a:t>
            </a:r>
            <a:r>
              <a:rPr lang="af-ZA" sz="1200" b="1" i="1" u="sng" dirty="0"/>
              <a:t>Les 6 – Werkkaart</a:t>
            </a:r>
            <a:r>
              <a:rPr lang="af-ZA" sz="1200" b="1" i="1" u="none" dirty="0"/>
              <a:t> - Aktiwiteit 2)</a:t>
            </a:r>
            <a:r>
              <a:rPr lang="nl-NL" dirty="0"/>
              <a:t>
Rapporteer die media voldoende oor ontspanningsaktiwiteite?
Is daar beriggewing oor hierdie soort aktiwiteite in julle plaaslike koerante?
</a:t>
            </a:r>
            <a:endParaRPr lang="en-ZA" dirty="0"/>
          </a:p>
        </p:txBody>
      </p:sp>
    </p:spTree>
    <p:extLst>
      <p:ext uri="{BB962C8B-B14F-4D97-AF65-F5344CB8AC3E}">
        <p14:creationId xmlns:p14="http://schemas.microsoft.com/office/powerpoint/2010/main" val="1751414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solidFill>
                  <a:srgbClr val="202124"/>
                </a:solidFill>
                <a:effectLst/>
                <a:latin typeface="Calibri" panose="020F0502020204030204" pitchFamily="34" charset="0"/>
                <a:ea typeface="Arial" panose="020B0604020202020204" pitchFamily="34" charset="0"/>
              </a:rPr>
              <a:t>Lees die stelling wat in die </a:t>
            </a:r>
            <a:r>
              <a:rPr lang="af-ZA" sz="1800" i="1" dirty="0">
                <a:solidFill>
                  <a:srgbClr val="202124"/>
                </a:solidFill>
                <a:effectLst/>
                <a:latin typeface="Calibri" panose="020F0502020204030204" pitchFamily="34" charset="0"/>
                <a:ea typeface="Arial" panose="020B0604020202020204" pitchFamily="34" charset="0"/>
              </a:rPr>
              <a:t>Women in Sport Publication</a:t>
            </a:r>
            <a:r>
              <a:rPr lang="af-ZA" sz="1800" dirty="0">
                <a:solidFill>
                  <a:srgbClr val="202124"/>
                </a:solidFill>
                <a:effectLst/>
                <a:latin typeface="Calibri" panose="020F0502020204030204" pitchFamily="34" charset="0"/>
                <a:ea typeface="Arial" panose="020B0604020202020204" pitchFamily="34" charset="0"/>
              </a:rPr>
              <a:t> gemaak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af-ZA" sz="1800" dirty="0">
              <a:solidFill>
                <a:srgbClr val="202124"/>
              </a:solidFill>
              <a:effectLst/>
              <a:latin typeface="Calibri" panose="020F050202020403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solidFill>
                  <a:srgbClr val="202124"/>
                </a:solidFill>
                <a:effectLst/>
                <a:latin typeface="Calibri" panose="020F0502020204030204" pitchFamily="34" charset="0"/>
                <a:ea typeface="Arial" panose="020B0604020202020204" pitchFamily="34" charset="0"/>
              </a:rPr>
              <a:t>Leerders beantwoord die vrae individueel in </a:t>
            </a:r>
            <a:r>
              <a:rPr lang="en-GB" sz="1800" b="1" i="1" u="none" strike="noStrike" dirty="0" err="1">
                <a:solidFill>
                  <a:srgbClr val="000000"/>
                </a:solidFill>
                <a:effectLst/>
                <a:latin typeface="Calibri" panose="020F0502020204030204" pitchFamily="34" charset="0"/>
              </a:rPr>
              <a:t>Aktiwiteit</a:t>
            </a:r>
            <a:r>
              <a:rPr lang="en-GB" sz="1800" b="1" i="1" u="none" strike="noStrike" dirty="0">
                <a:solidFill>
                  <a:srgbClr val="000000"/>
                </a:solidFill>
                <a:effectLst/>
                <a:latin typeface="Calibri" panose="020F0502020204030204" pitchFamily="34" charset="0"/>
              </a:rPr>
              <a:t> 3</a:t>
            </a:r>
            <a:r>
              <a:rPr lang="en-GB" sz="1800" b="0" i="0" u="none" strike="noStrike" dirty="0">
                <a:solidFill>
                  <a:srgbClr val="000000"/>
                </a:solidFill>
                <a:effectLst/>
                <a:latin typeface="Calibri" panose="020F0502020204030204" pitchFamily="34" charset="0"/>
              </a:rPr>
              <a:t> (</a:t>
            </a:r>
            <a:r>
              <a:rPr lang="en-GB" sz="1800" b="1" i="1" u="sng" dirty="0">
                <a:solidFill>
                  <a:srgbClr val="000000"/>
                </a:solidFill>
                <a:effectLst/>
                <a:latin typeface="Calibri" panose="020F0502020204030204" pitchFamily="34" charset="0"/>
              </a:rPr>
              <a:t>Les 6 – </a:t>
            </a:r>
            <a:r>
              <a:rPr lang="en-GB" sz="1800" b="1" i="1" u="sng" dirty="0" err="1">
                <a:solidFill>
                  <a:srgbClr val="000000"/>
                </a:solidFill>
                <a:effectLst/>
                <a:latin typeface="Calibri" panose="020F0502020204030204" pitchFamily="34" charset="0"/>
              </a:rPr>
              <a:t>Werkkaart</a:t>
            </a:r>
            <a:r>
              <a:rPr lang="en-GB" sz="1800" b="0" i="0" u="none" strike="noStrike" dirty="0">
                <a:solidFill>
                  <a:srgbClr val="000000"/>
                </a:solidFill>
                <a:effectLst/>
                <a:latin typeface="Calibri" panose="020F0502020204030204" pitchFamily="34" charset="0"/>
              </a:rPr>
              <a:t>) </a:t>
            </a:r>
            <a:r>
              <a:rPr lang="nl-NL" dirty="0"/>
              <a:t>
</a:t>
            </a:r>
            <a:endParaRPr lang="en-ZA" dirty="0"/>
          </a:p>
        </p:txBody>
      </p:sp>
    </p:spTree>
    <p:extLst>
      <p:ext uri="{BB962C8B-B14F-4D97-AF65-F5344CB8AC3E}">
        <p14:creationId xmlns:p14="http://schemas.microsoft.com/office/powerpoint/2010/main" val="4159022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nl-NL" sz="1800" dirty="0">
                <a:latin typeface="+mn-lt"/>
                <a:ea typeface="Calibri"/>
                <a:cs typeface="Calibri"/>
                <a:sym typeface="Calibri"/>
              </a:rPr>
              <a:t>Gebruik die </a:t>
            </a:r>
            <a:r>
              <a:rPr lang="nl-NL" sz="1800" b="1" i="1" dirty="0">
                <a:latin typeface="+mn-lt"/>
                <a:ea typeface="Calibri"/>
                <a:cs typeface="Calibri"/>
                <a:sym typeface="Calibri"/>
              </a:rPr>
              <a:t>Aktiwiteit 4</a:t>
            </a:r>
            <a:r>
              <a:rPr lang="nl-NL" sz="1800" dirty="0">
                <a:latin typeface="+mn-lt"/>
                <a:ea typeface="Calibri"/>
                <a:cs typeface="Calibri"/>
                <a:sym typeface="Calibri"/>
              </a:rPr>
              <a:t>-vrae op die </a:t>
            </a:r>
            <a:r>
              <a:rPr lang="nl-NL" sz="1800" b="1" i="1" u="sng" dirty="0">
                <a:latin typeface="+mn-lt"/>
                <a:ea typeface="Calibri"/>
                <a:cs typeface="Calibri"/>
                <a:sym typeface="Calibri"/>
              </a:rPr>
              <a:t>Les 6 – Werkkaart</a:t>
            </a:r>
            <a:r>
              <a:rPr lang="nl-NL" sz="1800" dirty="0">
                <a:latin typeface="+mn-lt"/>
                <a:ea typeface="Calibri"/>
                <a:cs typeface="Calibri"/>
                <a:sym typeface="Calibri"/>
              </a:rPr>
              <a:t> om jou begrip van wat vandag behandel is, te assesseer.</a:t>
            </a:r>
            <a:br>
              <a:rPr lang="nl-NL" sz="1800" dirty="0">
                <a:latin typeface="+mn-lt"/>
                <a:ea typeface="Calibri"/>
                <a:cs typeface="Calibri"/>
                <a:sym typeface="Calibri"/>
              </a:rPr>
            </a:br>
            <a:r>
              <a:rPr lang="nl-NL" sz="1800" dirty="0">
                <a:latin typeface="+mn-lt"/>
                <a:ea typeface="Calibri"/>
                <a:cs typeface="Calibri"/>
                <a:sym typeface="Calibri"/>
              </a:rPr>
              <a:t>Voltooi </a:t>
            </a:r>
            <a:r>
              <a:rPr lang="nl-NL" sz="1800" b="1" i="1" dirty="0">
                <a:latin typeface="+mn-lt"/>
                <a:ea typeface="Calibri"/>
                <a:cs typeface="Calibri"/>
                <a:sym typeface="Calibri"/>
              </a:rPr>
              <a:t>Aktiwiteit 4 </a:t>
            </a:r>
            <a:r>
              <a:rPr lang="nl-NL" sz="1800" dirty="0">
                <a:latin typeface="+mn-lt"/>
                <a:ea typeface="Calibri"/>
                <a:cs typeface="Calibri"/>
                <a:sym typeface="Calibri"/>
              </a:rPr>
              <a:t>op jou eie (d.w.s. dit is 'n individuele aktiwiteit)
Antwoorde op die vrae sal voor die einde van die les as 'n klas bespreek word.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E3A2-AA7B-CF3A-F0E9-4F85C04378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CE0F98-DFC1-66E2-B970-23E8BE67F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0747D6-F090-47BD-FADF-59F45F6FD4C6}"/>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31F68187-A56B-5EF8-A7AD-48AB53D66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F7A0C-75FA-6012-96E8-37FC44EFA9EC}"/>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2806224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6FAC0-C3F2-8912-5774-39CAE36FCF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013D6F-E804-9921-88AF-DBC77F0C57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6342AA-A315-4B30-7580-73CDB9CB2BD8}"/>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C35938AE-A8F1-8E68-3DAA-295BA9B33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33426-782A-9303-DF50-5D57603C340D}"/>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2370221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DC93E7-7B6E-34F4-3D40-58ECF656A8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1D7C4F-96BA-19DD-69C9-E213171179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35EFE-A872-662F-F9BC-82ECE74277B5}"/>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29084494-A988-1F61-1350-6C9E4E80B3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C28A2-9A97-13FE-88B6-A9DA12A016B4}"/>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764907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3753124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3" name="Google Shape;13;p8"/>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4" name="Google Shape;14;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2215425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7" name="Google Shape;17;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725639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1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21" name="Google Shape;21;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2212339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
        <p:cNvGrpSpPr/>
        <p:nvPr/>
      </p:nvGrpSpPr>
      <p:grpSpPr>
        <a:xfrm>
          <a:off x="0" y="0"/>
          <a:ext cx="0" cy="0"/>
          <a:chOff x="0" y="0"/>
          <a:chExt cx="0" cy="0"/>
        </a:xfrm>
      </p:grpSpPr>
      <p:sp>
        <p:nvSpPr>
          <p:cNvPr id="23" name="Google Shape;23;p1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1"/>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5" name="Google Shape;25;p11"/>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6" name="Google Shape;26;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1109184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17859788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
        <p:cNvGrpSpPr/>
        <p:nvPr/>
      </p:nvGrpSpPr>
      <p:grpSpPr>
        <a:xfrm>
          <a:off x="0" y="0"/>
          <a:ext cx="0" cy="0"/>
          <a:chOff x="0" y="0"/>
          <a:chExt cx="0" cy="0"/>
        </a:xfrm>
      </p:grpSpPr>
      <p:sp>
        <p:nvSpPr>
          <p:cNvPr id="31" name="Google Shape;31;p13"/>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2" name="Google Shape;32;p13"/>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3" name="Google Shape;33;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2976295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4"/>
        <p:cNvGrpSpPr/>
        <p:nvPr/>
      </p:nvGrpSpPr>
      <p:grpSpPr>
        <a:xfrm>
          <a:off x="0" y="0"/>
          <a:ext cx="0" cy="0"/>
          <a:chOff x="0" y="0"/>
          <a:chExt cx="0" cy="0"/>
        </a:xfrm>
      </p:grpSpPr>
      <p:sp>
        <p:nvSpPr>
          <p:cNvPr id="35" name="Google Shape;35;p14"/>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6" name="Google Shape;36;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1337028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68C2-BF46-F600-3CBB-338E1AF1EC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53C4D0-3184-A664-CD6C-520303E76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36A9B7-9DB2-F7F5-CCDD-21FDF57DC225}"/>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6DFD72B0-9463-E61E-88EB-10AAD9425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C7B4ED-36F2-064D-089B-1CEB826B5E25}"/>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2787839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
        <p:cNvGrpSpPr/>
        <p:nvPr/>
      </p:nvGrpSpPr>
      <p:grpSpPr>
        <a:xfrm>
          <a:off x="0" y="0"/>
          <a:ext cx="0" cy="0"/>
          <a:chOff x="0" y="0"/>
          <a:chExt cx="0" cy="0"/>
        </a:xfrm>
      </p:grpSpPr>
      <p:sp>
        <p:nvSpPr>
          <p:cNvPr id="38" name="Google Shape;38;p1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9" name="Google Shape;39;p15"/>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40" name="Google Shape;40;p15"/>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1" name="Google Shape;41;p15"/>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42" name="Google Shape;42;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1905821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6"/>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45" name="Google Shape;45;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425010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6"/>
        <p:cNvGrpSpPr/>
        <p:nvPr/>
      </p:nvGrpSpPr>
      <p:grpSpPr>
        <a:xfrm>
          <a:off x="0" y="0"/>
          <a:ext cx="0" cy="0"/>
          <a:chOff x="0" y="0"/>
          <a:chExt cx="0" cy="0"/>
        </a:xfrm>
      </p:grpSpPr>
      <p:sp>
        <p:nvSpPr>
          <p:cNvPr id="47" name="Google Shape;47;p17"/>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8" name="Google Shape;48;p17"/>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49" name="Google Shape;49;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69522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A411A-0566-4CFD-2B11-CE50398FD5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92B387-DC7F-4029-70ED-C7D9D1808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E9ABA9-C5C9-CBE3-A661-707988B744D5}"/>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E484B8F9-CB18-FBD9-9A1C-2FE6C2B14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D30144-69AE-2B68-0BAD-B5F099EE8C82}"/>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307564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D97D6-F905-8B96-35E2-CEDF922D3F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1E1F0-72E2-5E16-5D3F-2FC4A722FC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98F30B-4EE6-5DBD-B10D-671063E17D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0767E6-9CA2-3EC2-50C1-513C3D2F270D}"/>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6" name="Footer Placeholder 5">
            <a:extLst>
              <a:ext uri="{FF2B5EF4-FFF2-40B4-BE49-F238E27FC236}">
                <a16:creationId xmlns:a16="http://schemas.microsoft.com/office/drawing/2014/main" id="{1517C0E3-948A-0C66-433E-558C4A2955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F3CBF-1438-9BFB-46B4-D170E76A9D7C}"/>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136467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C298-6A7D-EE17-B3AC-4FEA55B3A5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27D1D5-4536-537C-08B8-0436C68E51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AD1D0D-2B65-2213-5D73-058062DE58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21FF72-765D-1E82-8E1D-E9DFFE072E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6E01FE-F009-0A7B-8B9F-4DB9AA2ADE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0827F0-DCF9-D271-02E8-7C6E52FE3F0C}"/>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8" name="Footer Placeholder 7">
            <a:extLst>
              <a:ext uri="{FF2B5EF4-FFF2-40B4-BE49-F238E27FC236}">
                <a16:creationId xmlns:a16="http://schemas.microsoft.com/office/drawing/2014/main" id="{CAC107B3-7DA6-EDC9-91E1-3D6B64777E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C27377-CD6E-D033-A605-8CAE8692171A}"/>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1109149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C60D6-FAA6-12CA-B7A8-F5F9C8F589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169720-6F7A-CA06-A6BF-155A5D23A186}"/>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4" name="Footer Placeholder 3">
            <a:extLst>
              <a:ext uri="{FF2B5EF4-FFF2-40B4-BE49-F238E27FC236}">
                <a16:creationId xmlns:a16="http://schemas.microsoft.com/office/drawing/2014/main" id="{6F1E9103-D6FB-F994-C8C4-649246383A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2AA7B8-CD26-79E2-91F8-F0C0B73003D4}"/>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311244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C8BF1B-6AD1-D365-3FA9-0DAC5EEF1C27}"/>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3" name="Footer Placeholder 2">
            <a:extLst>
              <a:ext uri="{FF2B5EF4-FFF2-40B4-BE49-F238E27FC236}">
                <a16:creationId xmlns:a16="http://schemas.microsoft.com/office/drawing/2014/main" id="{05B40EAA-23A9-52A1-17AB-127E9FBBEA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3A19F0-749B-1945-49EC-887EA64EF170}"/>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364995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312FA-8B53-341B-744B-B7C42EB9C6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1C2728-F430-4EF0-AABE-F43F96496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3455B6-7940-BE7F-C98C-76131D3895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B06547-3E2E-18E5-EBE2-6BDAC60C621D}"/>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6" name="Footer Placeholder 5">
            <a:extLst>
              <a:ext uri="{FF2B5EF4-FFF2-40B4-BE49-F238E27FC236}">
                <a16:creationId xmlns:a16="http://schemas.microsoft.com/office/drawing/2014/main" id="{75F860CC-ACBD-738A-3504-0FAED74A50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7DFDCB-AD7F-93A5-5CE0-D1D6C2F41091}"/>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149903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79633-C445-CEB0-A964-98462AD0EB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696874-137D-568D-D392-3E92C5CF51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4C0F57-125D-732F-8197-60665F741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92D8B-2E35-B123-ABA7-C93BB30943F1}"/>
              </a:ext>
            </a:extLst>
          </p:cNvPr>
          <p:cNvSpPr>
            <a:spLocks noGrp="1"/>
          </p:cNvSpPr>
          <p:nvPr>
            <p:ph type="dt" sz="half" idx="10"/>
          </p:nvPr>
        </p:nvSpPr>
        <p:spPr/>
        <p:txBody>
          <a:bodyPr/>
          <a:lstStyle/>
          <a:p>
            <a:fld id="{DB7951B5-A3C4-494B-AE05-6DE8E2B98D86}" type="datetimeFigureOut">
              <a:rPr lang="en-US" smtClean="0"/>
              <a:t>4/5/2023</a:t>
            </a:fld>
            <a:endParaRPr lang="en-US"/>
          </a:p>
        </p:txBody>
      </p:sp>
      <p:sp>
        <p:nvSpPr>
          <p:cNvPr id="6" name="Footer Placeholder 5">
            <a:extLst>
              <a:ext uri="{FF2B5EF4-FFF2-40B4-BE49-F238E27FC236}">
                <a16:creationId xmlns:a16="http://schemas.microsoft.com/office/drawing/2014/main" id="{FCCC8660-C632-76C1-0564-8BF0C54626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E7AFFD-A821-6209-998F-EADF3F4B2C82}"/>
              </a:ext>
            </a:extLst>
          </p:cNvPr>
          <p:cNvSpPr>
            <a:spLocks noGrp="1"/>
          </p:cNvSpPr>
          <p:nvPr>
            <p:ph type="sldNum" sz="quarter" idx="12"/>
          </p:nvPr>
        </p:nvSpPr>
        <p:spPr/>
        <p:txBody>
          <a:bodyPr/>
          <a:lstStyle/>
          <a:p>
            <a:fld id="{6F12B73A-DC3B-41CB-9A12-9A7A58C87AC8}" type="slidenum">
              <a:rPr lang="en-US" smtClean="0"/>
              <a:t>‹#›</a:t>
            </a:fld>
            <a:endParaRPr lang="en-US"/>
          </a:p>
        </p:txBody>
      </p:sp>
    </p:spTree>
    <p:extLst>
      <p:ext uri="{BB962C8B-B14F-4D97-AF65-F5344CB8AC3E}">
        <p14:creationId xmlns:p14="http://schemas.microsoft.com/office/powerpoint/2010/main" val="681247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3B75A4-ADC6-1AAF-E130-6002A269D6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2624F6-3FA8-647F-0062-CA9BDAEC4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3F2630-E1B9-0D4F-1999-34639967FA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951B5-A3C4-494B-AE05-6DE8E2B98D86}" type="datetimeFigureOut">
              <a:rPr lang="en-US" smtClean="0"/>
              <a:t>4/5/2023</a:t>
            </a:fld>
            <a:endParaRPr lang="en-US"/>
          </a:p>
        </p:txBody>
      </p:sp>
      <p:sp>
        <p:nvSpPr>
          <p:cNvPr id="5" name="Footer Placeholder 4">
            <a:extLst>
              <a:ext uri="{FF2B5EF4-FFF2-40B4-BE49-F238E27FC236}">
                <a16:creationId xmlns:a16="http://schemas.microsoft.com/office/drawing/2014/main" id="{3DF68367-05D4-7FA5-9103-142B5E10C6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D3D39-D288-C3FB-AF88-949530A439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12B73A-DC3B-41CB-9A12-9A7A58C87AC8}" type="slidenum">
              <a:rPr lang="en-US" smtClean="0"/>
              <a:t>‹#›</a:t>
            </a:fld>
            <a:endParaRPr lang="en-US"/>
          </a:p>
        </p:txBody>
      </p:sp>
    </p:spTree>
    <p:extLst>
      <p:ext uri="{BB962C8B-B14F-4D97-AF65-F5344CB8AC3E}">
        <p14:creationId xmlns:p14="http://schemas.microsoft.com/office/powerpoint/2010/main" val="3643360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392615056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5" name="Google Shape;55;p1"/>
          <p:cNvSpPr txBox="1"/>
          <p:nvPr/>
        </p:nvSpPr>
        <p:spPr>
          <a:xfrm>
            <a:off x="2489551" y="1937826"/>
            <a:ext cx="7212800" cy="3197592"/>
          </a:xfrm>
          <a:prstGeom prst="rect">
            <a:avLst/>
          </a:prstGeom>
          <a:solidFill>
            <a:srgbClr val="000000"/>
          </a:solidFill>
          <a:ln>
            <a:noFill/>
          </a:ln>
        </p:spPr>
        <p:txBody>
          <a:bodyPr spcFirstLastPara="1" wrap="square" lIns="91433" tIns="91433" rIns="91433" bIns="91433" anchor="t" anchorCtr="0">
            <a:spAutoFit/>
          </a:bodyPr>
          <a:lstStyle/>
          <a:p>
            <a:pPr algn="ctr">
              <a:buClr>
                <a:srgbClr val="000000"/>
              </a:buClr>
              <a:buSzPts val="2100"/>
            </a:pPr>
            <a:endParaRPr sz="2800" dirty="0">
              <a:solidFill>
                <a:srgbClr val="FFFFFF"/>
              </a:solidFill>
              <a:latin typeface="Raleway"/>
              <a:ea typeface="Raleway"/>
              <a:cs typeface="Raleway"/>
              <a:sym typeface="Raleway"/>
            </a:endParaRPr>
          </a:p>
          <a:p>
            <a:pPr algn="ctr">
              <a:buClr>
                <a:srgbClr val="000000"/>
              </a:buClr>
              <a:buSzPts val="2100"/>
            </a:pPr>
            <a:r>
              <a:rPr lang="en-GB" sz="2800" dirty="0" err="1">
                <a:solidFill>
                  <a:srgbClr val="FFFFFF"/>
                </a:solidFill>
                <a:latin typeface="Raleway"/>
                <a:ea typeface="Raleway"/>
                <a:cs typeface="Raleway"/>
                <a:sym typeface="Raleway"/>
              </a:rPr>
              <a:t>DEMOKRASIE</a:t>
            </a:r>
            <a:r>
              <a:rPr lang="en-GB" sz="2800" dirty="0">
                <a:solidFill>
                  <a:srgbClr val="FFFFFF"/>
                </a:solidFill>
                <a:latin typeface="Raleway"/>
                <a:ea typeface="Raleway"/>
                <a:cs typeface="Raleway"/>
                <a:sym typeface="Raleway"/>
              </a:rPr>
              <a:t> EN </a:t>
            </a:r>
            <a:r>
              <a:rPr lang="en-GB" sz="2800" dirty="0" err="1">
                <a:solidFill>
                  <a:srgbClr val="FFFFFF"/>
                </a:solidFill>
                <a:latin typeface="Raleway"/>
                <a:ea typeface="Raleway"/>
                <a:cs typeface="Raleway"/>
                <a:sym typeface="Raleway"/>
              </a:rPr>
              <a:t>MENSEREGTE</a:t>
            </a:r>
            <a:endParaRPr sz="2800" dirty="0">
              <a:solidFill>
                <a:srgbClr val="FFFFFF"/>
              </a:solidFill>
              <a:latin typeface="Raleway"/>
              <a:ea typeface="Raleway"/>
              <a:cs typeface="Raleway"/>
              <a:sym typeface="Raleway"/>
            </a:endParaRPr>
          </a:p>
          <a:p>
            <a:pPr algn="ctr">
              <a:buClr>
                <a:srgbClr val="000000"/>
              </a:buClr>
              <a:buSzPts val="2100"/>
            </a:pPr>
            <a:endParaRPr sz="2800" dirty="0">
              <a:solidFill>
                <a:srgbClr val="FFFFFF"/>
              </a:solidFill>
              <a:latin typeface="Raleway"/>
              <a:ea typeface="Raleway"/>
              <a:cs typeface="Raleway"/>
              <a:sym typeface="Raleway"/>
            </a:endParaRPr>
          </a:p>
          <a:p>
            <a:pPr algn="ctr">
              <a:buClr>
                <a:srgbClr val="000000"/>
              </a:buClr>
              <a:buSzPts val="1900"/>
            </a:pPr>
            <a:r>
              <a:rPr lang="en-ZA" sz="2533" dirty="0" err="1">
                <a:solidFill>
                  <a:srgbClr val="FFFFFF"/>
                </a:solidFill>
                <a:latin typeface="Raleway"/>
                <a:ea typeface="Raleway"/>
                <a:cs typeface="Raleway"/>
                <a:sym typeface="Raleway"/>
              </a:rPr>
              <a:t>GRAAD</a:t>
            </a:r>
            <a:r>
              <a:rPr lang="en-ZA" sz="2533" dirty="0">
                <a:solidFill>
                  <a:srgbClr val="FFFFFF"/>
                </a:solidFill>
                <a:latin typeface="Raleway"/>
                <a:ea typeface="Raleway"/>
                <a:cs typeface="Raleway"/>
                <a:sym typeface="Raleway"/>
              </a:rPr>
              <a:t> </a:t>
            </a:r>
            <a:r>
              <a:rPr lang="en-ZA" sz="3200" dirty="0">
                <a:solidFill>
                  <a:srgbClr val="FFFFFF"/>
                </a:solidFill>
                <a:latin typeface="Raleway"/>
                <a:ea typeface="Raleway"/>
                <a:cs typeface="Raleway"/>
                <a:sym typeface="Raleway"/>
              </a:rPr>
              <a:t>12</a:t>
            </a:r>
            <a:endParaRPr sz="3200" dirty="0">
              <a:solidFill>
                <a:srgbClr val="FFFFFF"/>
              </a:solidFill>
              <a:latin typeface="Raleway"/>
              <a:ea typeface="Raleway"/>
              <a:cs typeface="Raleway"/>
              <a:sym typeface="Raleway"/>
            </a:endParaRPr>
          </a:p>
          <a:p>
            <a:pPr algn="ctr">
              <a:buClr>
                <a:srgbClr val="000000"/>
              </a:buClr>
              <a:buSzPts val="1900"/>
            </a:pPr>
            <a:endParaRPr sz="2533" dirty="0">
              <a:solidFill>
                <a:srgbClr val="FFFFFF"/>
              </a:solidFill>
              <a:latin typeface="Raleway"/>
              <a:ea typeface="Raleway"/>
              <a:cs typeface="Raleway"/>
              <a:sym typeface="Raleway"/>
            </a:endParaRPr>
          </a:p>
          <a:p>
            <a:pPr algn="ctr">
              <a:buClr>
                <a:srgbClr val="000000"/>
              </a:buClr>
              <a:buSzPts val="1900"/>
            </a:pPr>
            <a:r>
              <a:rPr lang="en-ZA" sz="2533" dirty="0">
                <a:solidFill>
                  <a:srgbClr val="FFFFFF"/>
                </a:solidFill>
                <a:latin typeface="Raleway"/>
                <a:ea typeface="Raleway"/>
                <a:cs typeface="Raleway"/>
                <a:sym typeface="Raleway"/>
              </a:rPr>
              <a:t>LES SES</a:t>
            </a:r>
            <a:endParaRPr sz="2533" dirty="0">
              <a:solidFill>
                <a:srgbClr val="FFFFFF"/>
              </a:solidFill>
              <a:latin typeface="Raleway"/>
              <a:ea typeface="Raleway"/>
              <a:cs typeface="Raleway"/>
              <a:sym typeface="Raleway"/>
            </a:endParaRPr>
          </a:p>
          <a:p>
            <a:pPr algn="ctr">
              <a:lnSpc>
                <a:spcPct val="115000"/>
              </a:lnSpc>
              <a:buClr>
                <a:srgbClr val="000000"/>
              </a:buClr>
              <a:buSzPts val="1900"/>
            </a:pPr>
            <a:endParaRPr sz="2533" dirty="0">
              <a:solidFill>
                <a:srgbClr val="FFFFFF"/>
              </a:solidFill>
              <a:latin typeface="Raleway"/>
              <a:ea typeface="Raleway"/>
              <a:cs typeface="Raleway"/>
              <a:sym typeface="Raleway"/>
            </a:endParaRPr>
          </a:p>
        </p:txBody>
      </p:sp>
      <p:pic>
        <p:nvPicPr>
          <p:cNvPr id="3" name="Picture 2">
            <a:extLst>
              <a:ext uri="{FF2B5EF4-FFF2-40B4-BE49-F238E27FC236}">
                <a16:creationId xmlns:a16="http://schemas.microsoft.com/office/drawing/2014/main" id="{BB23D8A3-17A7-59F9-E236-96EC8D420A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E58F94E-1C7D-244E-8815-B8F2CE1C1521}"/>
              </a:ext>
            </a:extLst>
          </p:cNvPr>
          <p:cNvSpPr>
            <a:spLocks noGrp="1"/>
          </p:cNvSpPr>
          <p:nvPr>
            <p:ph type="subTitle" idx="1"/>
          </p:nvPr>
        </p:nvSpPr>
        <p:spPr>
          <a:xfrm>
            <a:off x="4043363" y="4716472"/>
            <a:ext cx="7310438" cy="1017896"/>
          </a:xfrm>
        </p:spPr>
        <p:txBody>
          <a:bodyPr anchor="b">
            <a:normAutofit/>
          </a:bodyPr>
          <a:lstStyle/>
          <a:p>
            <a:pPr algn="l"/>
            <a:r>
              <a:rPr lang="en-US" sz="4000" dirty="0" err="1">
                <a:solidFill>
                  <a:schemeClr val="bg1"/>
                </a:solidFill>
              </a:rPr>
              <a:t>Bespreek</a:t>
            </a:r>
            <a:r>
              <a:rPr lang="en-US" sz="4000" dirty="0">
                <a:solidFill>
                  <a:schemeClr val="bg1"/>
                </a:solidFill>
              </a:rPr>
              <a:t> </a:t>
            </a:r>
            <a:r>
              <a:rPr lang="en-US" sz="4000" dirty="0" err="1">
                <a:solidFill>
                  <a:schemeClr val="bg1"/>
                </a:solidFill>
              </a:rPr>
              <a:t>krities</a:t>
            </a:r>
            <a:endParaRPr lang="en-ZA" sz="4000" dirty="0">
              <a:solidFill>
                <a:schemeClr val="bg1"/>
              </a:solidFill>
            </a:endParaRPr>
          </a:p>
        </p:txBody>
      </p:sp>
      <p:pic>
        <p:nvPicPr>
          <p:cNvPr id="1026" name="Picture 2" descr="Useful tips for writing a convince book review">
            <a:extLst>
              <a:ext uri="{FF2B5EF4-FFF2-40B4-BE49-F238E27FC236}">
                <a16:creationId xmlns:a16="http://schemas.microsoft.com/office/drawing/2014/main" id="{B90C80C2-3177-5F43-900F-C6911D07D2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444" b="4749"/>
          <a:stretch/>
        </p:blipFill>
        <p:spPr bwMode="auto">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a:noFill/>
          <a:extLst>
            <a:ext uri="{909E8E84-426E-40DD-AFC4-6F175D3DCCD1}">
              <a14:hiddenFill xmlns:a14="http://schemas.microsoft.com/office/drawing/2010/main">
                <a:solidFill>
                  <a:srgbClr val="FFFFFF"/>
                </a:solidFill>
              </a14:hiddenFill>
            </a:ext>
          </a:extLst>
        </p:spPr>
      </p:pic>
      <p:grpSp>
        <p:nvGrpSpPr>
          <p:cNvPr id="1033" name="Group 1032">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034" name="Freeform: Shape 1033">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 name="Picture 1">
            <a:extLst>
              <a:ext uri="{FF2B5EF4-FFF2-40B4-BE49-F238E27FC236}">
                <a16:creationId xmlns:a16="http://schemas.microsoft.com/office/drawing/2014/main" id="{76372CEF-A323-0B4B-ECF4-A294523274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095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C1370-4B0B-4F46-AA81-68CD0DC96ACF}"/>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E2B6F734-74E5-4315-9647-2982B7126576}"/>
              </a:ext>
            </a:extLst>
          </p:cNvPr>
          <p:cNvSpPr>
            <a:spLocks noGrp="1"/>
          </p:cNvSpPr>
          <p:nvPr>
            <p:ph type="subTitle" idx="1"/>
          </p:nvPr>
        </p:nvSpPr>
        <p:spPr/>
        <p:txBody>
          <a:bodyPr/>
          <a:lstStyle/>
          <a:p>
            <a:endParaRPr lang="en-ZA"/>
          </a:p>
        </p:txBody>
      </p:sp>
      <p:pic>
        <p:nvPicPr>
          <p:cNvPr id="5" name="Picture 4" descr="A close-up of a person running on a track&#10;&#10;Description automatically generated with medium confidence">
            <a:extLst>
              <a:ext uri="{FF2B5EF4-FFF2-40B4-BE49-F238E27FC236}">
                <a16:creationId xmlns:a16="http://schemas.microsoft.com/office/drawing/2014/main" id="{9C044A48-B803-4DBF-BFF7-536E2EB7D9F7}"/>
              </a:ext>
            </a:extLst>
          </p:cNvPr>
          <p:cNvPicPr>
            <a:picLocks noChangeAspect="1"/>
          </p:cNvPicPr>
          <p:nvPr/>
        </p:nvPicPr>
        <p:blipFill>
          <a:blip r:embed="rId3"/>
          <a:stretch>
            <a:fillRect/>
          </a:stretch>
        </p:blipFill>
        <p:spPr>
          <a:xfrm>
            <a:off x="0" y="10459"/>
            <a:ext cx="12192000" cy="6847541"/>
          </a:xfrm>
          <a:prstGeom prst="rect">
            <a:avLst/>
          </a:prstGeom>
        </p:spPr>
      </p:pic>
      <p:sp>
        <p:nvSpPr>
          <p:cNvPr id="6" name="Google Shape;69;p3">
            <a:extLst>
              <a:ext uri="{FF2B5EF4-FFF2-40B4-BE49-F238E27FC236}">
                <a16:creationId xmlns:a16="http://schemas.microsoft.com/office/drawing/2014/main" id="{EB137B19-83C2-416C-AB63-ACED6FE7EC77}"/>
              </a:ext>
            </a:extLst>
          </p:cNvPr>
          <p:cNvSpPr txBox="1"/>
          <p:nvPr/>
        </p:nvSpPr>
        <p:spPr>
          <a:xfrm>
            <a:off x="4778187" y="3359819"/>
            <a:ext cx="7413813" cy="3508639"/>
          </a:xfrm>
          <a:prstGeom prst="rect">
            <a:avLst/>
          </a:prstGeom>
          <a:solidFill>
            <a:srgbClr val="000000"/>
          </a:solidFill>
          <a:ln>
            <a:noFill/>
          </a:ln>
        </p:spPr>
        <p:txBody>
          <a:bodyPr spcFirstLastPara="1" wrap="square" lIns="91433" tIns="91433" rIns="91433" bIns="91433" anchor="t" anchorCtr="0">
            <a:spAutoFit/>
          </a:bodyPr>
          <a:lstStyle/>
          <a:p>
            <a:pPr lvl="0" algn="ctr">
              <a:buSzPts val="2000"/>
            </a:pPr>
            <a:r>
              <a:rPr lang="en-ZA" sz="2400" b="1" dirty="0">
                <a:solidFill>
                  <a:srgbClr val="FFFFFF"/>
                </a:solidFill>
                <a:latin typeface="Raleway" panose="020B0604020202020204" charset="0"/>
                <a:ea typeface="Calibri"/>
                <a:cs typeface="Calibri"/>
                <a:sym typeface="Calibri"/>
              </a:rPr>
              <a:t>DEKKING VAN SPORT, SPORTPERSOONLIKHEDE EN ONTSPANNINGSAKTIWITEITE</a:t>
            </a:r>
          </a:p>
          <a:p>
            <a:pPr lvl="0" algn="ctr">
              <a:buSzPts val="2000"/>
            </a:pPr>
            <a:endParaRPr lang="en-ZA" sz="2400" b="1" dirty="0">
              <a:solidFill>
                <a:srgbClr val="FFFFFF"/>
              </a:solidFill>
              <a:latin typeface="Raleway" panose="020B0604020202020204" charset="0"/>
              <a:ea typeface="Calibri"/>
              <a:cs typeface="Calibri"/>
              <a:sym typeface="Calibri"/>
            </a:endParaRPr>
          </a:p>
          <a:p>
            <a:pPr lvl="0" algn="ctr">
              <a:buSzPts val="2000"/>
            </a:pPr>
            <a:r>
              <a:rPr lang="en-ZA" sz="2400" dirty="0">
                <a:solidFill>
                  <a:srgbClr val="FFFFFF"/>
                </a:solidFill>
                <a:latin typeface="Raleway" panose="020B0604020202020204" charset="0"/>
                <a:ea typeface="Calibri"/>
                <a:cs typeface="Calibri"/>
                <a:sym typeface="Calibri"/>
              </a:rPr>
              <a:t>Die media </a:t>
            </a:r>
            <a:r>
              <a:rPr lang="en-ZA" sz="2400" dirty="0" err="1">
                <a:solidFill>
                  <a:srgbClr val="FFFFFF"/>
                </a:solidFill>
                <a:latin typeface="Raleway" panose="020B0604020202020204" charset="0"/>
                <a:ea typeface="Calibri"/>
                <a:cs typeface="Calibri"/>
                <a:sym typeface="Calibri"/>
              </a:rPr>
              <a:t>fokus</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meer</a:t>
            </a:r>
            <a:r>
              <a:rPr lang="en-ZA" sz="2400" dirty="0">
                <a:solidFill>
                  <a:srgbClr val="FFFFFF"/>
                </a:solidFill>
                <a:latin typeface="Raleway" panose="020B0604020202020204" charset="0"/>
                <a:ea typeface="Calibri"/>
                <a:cs typeface="Calibri"/>
                <a:sym typeface="Calibri"/>
              </a:rPr>
              <a:t> op die 5 </a:t>
            </a:r>
            <a:r>
              <a:rPr lang="en-ZA" sz="2400" dirty="0" err="1">
                <a:solidFill>
                  <a:srgbClr val="FFFFFF"/>
                </a:solidFill>
                <a:latin typeface="Raleway" panose="020B0604020202020204" charset="0"/>
                <a:ea typeface="Calibri"/>
                <a:cs typeface="Calibri"/>
                <a:sym typeface="Calibri"/>
              </a:rPr>
              <a:t>groot</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sportsoorte</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naamlik</a:t>
            </a:r>
            <a:r>
              <a:rPr lang="en-ZA" sz="2400" dirty="0">
                <a:solidFill>
                  <a:srgbClr val="FFFFFF"/>
                </a:solidFill>
                <a:latin typeface="Raleway" panose="020B0604020202020204" charset="0"/>
                <a:ea typeface="Calibri"/>
                <a:cs typeface="Calibri"/>
                <a:sym typeface="Calibri"/>
              </a:rPr>
              <a:t>: rugby, </a:t>
            </a:r>
            <a:r>
              <a:rPr lang="en-ZA" sz="2400" dirty="0" err="1">
                <a:solidFill>
                  <a:srgbClr val="FFFFFF"/>
                </a:solidFill>
                <a:latin typeface="Raleway" panose="020B0604020202020204" charset="0"/>
                <a:ea typeface="Calibri"/>
                <a:cs typeface="Calibri"/>
                <a:sym typeface="Calibri"/>
              </a:rPr>
              <a:t>sokker</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krieket</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gholf</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en</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motorwedrenne</a:t>
            </a:r>
            <a:r>
              <a:rPr lang="en-ZA" sz="2400" dirty="0">
                <a:solidFill>
                  <a:srgbClr val="FFFFFF"/>
                </a:solidFill>
                <a:latin typeface="Raleway" panose="020B0604020202020204" charset="0"/>
                <a:ea typeface="Calibri"/>
                <a:cs typeface="Calibri"/>
                <a:sym typeface="Calibri"/>
              </a:rPr>
              <a:t>.</a:t>
            </a:r>
          </a:p>
          <a:p>
            <a:pPr lvl="0" algn="ctr">
              <a:buSzPts val="2000"/>
            </a:pPr>
            <a:r>
              <a:rPr lang="en-ZA" sz="2400" dirty="0" err="1">
                <a:solidFill>
                  <a:srgbClr val="FFFFFF"/>
                </a:solidFill>
                <a:latin typeface="Raleway" panose="020B0604020202020204" charset="0"/>
                <a:ea typeface="Calibri"/>
                <a:cs typeface="Calibri"/>
                <a:sym typeface="Calibri"/>
              </a:rPr>
              <a:t>Alle</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ander</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sportsoorte</a:t>
            </a:r>
            <a:r>
              <a:rPr lang="en-ZA" sz="2400" dirty="0">
                <a:solidFill>
                  <a:srgbClr val="FFFFFF"/>
                </a:solidFill>
                <a:latin typeface="Raleway" panose="020B0604020202020204" charset="0"/>
                <a:ea typeface="Calibri"/>
                <a:cs typeface="Calibri"/>
                <a:sym typeface="Calibri"/>
              </a:rPr>
              <a:t> word </a:t>
            </a:r>
            <a:r>
              <a:rPr lang="en-ZA" sz="2400" dirty="0" err="1">
                <a:solidFill>
                  <a:srgbClr val="FFFFFF"/>
                </a:solidFill>
                <a:latin typeface="Raleway" panose="020B0604020202020204" charset="0"/>
                <a:ea typeface="Calibri"/>
                <a:cs typeface="Calibri"/>
                <a:sym typeface="Calibri"/>
              </a:rPr>
              <a:t>afgeskeep</a:t>
            </a:r>
            <a:r>
              <a:rPr lang="en-ZA" sz="2400" dirty="0">
                <a:solidFill>
                  <a:srgbClr val="FFFFFF"/>
                </a:solidFill>
                <a:latin typeface="Raleway" panose="020B0604020202020204" charset="0"/>
                <a:ea typeface="Calibri"/>
                <a:cs typeface="Calibri"/>
                <a:sym typeface="Calibri"/>
              </a:rPr>
              <a:t>.</a:t>
            </a:r>
          </a:p>
          <a:p>
            <a:pPr lvl="0" algn="ctr">
              <a:buSzPts val="2000"/>
            </a:pPr>
            <a:r>
              <a:rPr lang="en-ZA" sz="2400" dirty="0" err="1">
                <a:solidFill>
                  <a:srgbClr val="FFFFFF"/>
                </a:solidFill>
                <a:latin typeface="Raleway" panose="020B0604020202020204" charset="0"/>
                <a:ea typeface="Calibri"/>
                <a:cs typeface="Calibri"/>
                <a:sym typeface="Calibri"/>
              </a:rPr>
              <a:t>Sportmanne</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oorheers</a:t>
            </a:r>
            <a:r>
              <a:rPr lang="en-ZA" sz="2400" dirty="0">
                <a:solidFill>
                  <a:srgbClr val="FFFFFF"/>
                </a:solidFill>
                <a:latin typeface="Raleway" panose="020B0604020202020204" charset="0"/>
                <a:ea typeface="Calibri"/>
                <a:cs typeface="Calibri"/>
                <a:sym typeface="Calibri"/>
              </a:rPr>
              <a:t> die </a:t>
            </a:r>
            <a:r>
              <a:rPr lang="en-ZA" sz="2400" dirty="0" err="1">
                <a:solidFill>
                  <a:srgbClr val="FFFFFF"/>
                </a:solidFill>
                <a:latin typeface="Raleway" panose="020B0604020202020204" charset="0"/>
                <a:ea typeface="Calibri"/>
                <a:cs typeface="Calibri"/>
                <a:sym typeface="Calibri"/>
              </a:rPr>
              <a:t>sportmedia</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bo</a:t>
            </a:r>
            <a:r>
              <a:rPr lang="en-ZA" sz="2400" dirty="0">
                <a:solidFill>
                  <a:srgbClr val="FFFFFF"/>
                </a:solidFill>
                <a:latin typeface="Raleway" panose="020B0604020202020204" charset="0"/>
                <a:ea typeface="Calibri"/>
                <a:cs typeface="Calibri"/>
                <a:sym typeface="Calibri"/>
              </a:rPr>
              <a:t> </a:t>
            </a:r>
            <a:r>
              <a:rPr lang="en-ZA" sz="2400" dirty="0" err="1">
                <a:solidFill>
                  <a:srgbClr val="FFFFFF"/>
                </a:solidFill>
                <a:latin typeface="Raleway" panose="020B0604020202020204" charset="0"/>
                <a:ea typeface="Calibri"/>
                <a:cs typeface="Calibri"/>
                <a:sym typeface="Calibri"/>
              </a:rPr>
              <a:t>sportvroue</a:t>
            </a:r>
            <a:r>
              <a:rPr lang="en-ZA" sz="2400" dirty="0">
                <a:solidFill>
                  <a:srgbClr val="FFFFFF"/>
                </a:solidFill>
                <a:latin typeface="Raleway" panose="020B0604020202020204" charset="0"/>
                <a:ea typeface="Calibri"/>
                <a:cs typeface="Calibri"/>
                <a:sym typeface="Calibri"/>
              </a:rPr>
              <a:t>.</a:t>
            </a:r>
            <a:endParaRPr sz="2400" dirty="0">
              <a:solidFill>
                <a:srgbClr val="FFFFFF"/>
              </a:solidFill>
              <a:latin typeface="Raleway" panose="020B0604020202020204" charset="0"/>
              <a:ea typeface="Calibri"/>
              <a:cs typeface="Calibri"/>
              <a:sym typeface="Calibri"/>
            </a:endParaRPr>
          </a:p>
        </p:txBody>
      </p:sp>
      <p:pic>
        <p:nvPicPr>
          <p:cNvPr id="8" name="Picture 7">
            <a:extLst>
              <a:ext uri="{FF2B5EF4-FFF2-40B4-BE49-F238E27FC236}">
                <a16:creationId xmlns:a16="http://schemas.microsoft.com/office/drawing/2014/main" id="{D589D143-D266-CE3F-12A6-212EE3189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360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74"/>
        <p:cNvGrpSpPr/>
        <p:nvPr/>
      </p:nvGrpSpPr>
      <p:grpSpPr>
        <a:xfrm>
          <a:off x="0" y="0"/>
          <a:ext cx="0" cy="0"/>
          <a:chOff x="0" y="0"/>
          <a:chExt cx="0" cy="0"/>
        </a:xfrm>
      </p:grpSpPr>
      <p:pic>
        <p:nvPicPr>
          <p:cNvPr id="75" name="Google Shape;75;p4"/>
          <p:cNvPicPr preferRelativeResize="0"/>
          <p:nvPr/>
        </p:nvPicPr>
        <p:blipFill rotWithShape="1">
          <a:blip r:embed="rId3">
            <a:alphaModFix/>
          </a:blip>
          <a:srcRect/>
          <a:stretch/>
        </p:blipFill>
        <p:spPr>
          <a:xfrm>
            <a:off x="898567" y="179861"/>
            <a:ext cx="4491100" cy="5728740"/>
          </a:xfrm>
          <a:prstGeom prst="rect">
            <a:avLst/>
          </a:prstGeom>
          <a:noFill/>
          <a:ln>
            <a:noFill/>
          </a:ln>
        </p:spPr>
      </p:pic>
      <p:pic>
        <p:nvPicPr>
          <p:cNvPr id="76" name="Google Shape;76;p4"/>
          <p:cNvPicPr preferRelativeResize="0"/>
          <p:nvPr/>
        </p:nvPicPr>
        <p:blipFill rotWithShape="1">
          <a:blip r:embed="rId4">
            <a:alphaModFix/>
          </a:blip>
          <a:srcRect/>
          <a:stretch/>
        </p:blipFill>
        <p:spPr>
          <a:xfrm>
            <a:off x="6609581" y="179861"/>
            <a:ext cx="4486439" cy="5728740"/>
          </a:xfrm>
          <a:prstGeom prst="rect">
            <a:avLst/>
          </a:prstGeom>
          <a:noFill/>
          <a:ln>
            <a:noFill/>
          </a:ln>
        </p:spPr>
      </p:pic>
      <p:sp>
        <p:nvSpPr>
          <p:cNvPr id="77" name="Google Shape;77;p4"/>
          <p:cNvSpPr txBox="1"/>
          <p:nvPr/>
        </p:nvSpPr>
        <p:spPr>
          <a:xfrm>
            <a:off x="673517" y="5908601"/>
            <a:ext cx="4941200" cy="861734"/>
          </a:xfrm>
          <a:prstGeom prst="rect">
            <a:avLst/>
          </a:prstGeom>
          <a:noFill/>
          <a:ln>
            <a:noFill/>
          </a:ln>
        </p:spPr>
        <p:txBody>
          <a:bodyPr spcFirstLastPara="1" wrap="square" lIns="121900" tIns="121900" rIns="121900" bIns="121900" anchor="t" anchorCtr="0">
            <a:spAutoFit/>
          </a:bodyPr>
          <a:lstStyle/>
          <a:p>
            <a:pPr algn="ctr">
              <a:buClr>
                <a:srgbClr val="000000"/>
              </a:buClr>
              <a:buSzPts val="1300"/>
            </a:pPr>
            <a:r>
              <a:rPr lang="en-ZA" sz="2000" b="1" dirty="0">
                <a:solidFill>
                  <a:srgbClr val="FFFFFF"/>
                </a:solidFill>
                <a:highlight>
                  <a:srgbClr val="000000"/>
                </a:highlight>
                <a:latin typeface="Raleway" panose="020B0604020202020204" charset="0"/>
                <a:sym typeface="Arial"/>
              </a:rPr>
              <a:t>SUID-AFRIKAANSE </a:t>
            </a:r>
            <a:r>
              <a:rPr lang="en-ZA" sz="2000" b="1" i="1" dirty="0">
                <a:solidFill>
                  <a:srgbClr val="FFFFFF"/>
                </a:solidFill>
                <a:highlight>
                  <a:srgbClr val="000000"/>
                </a:highlight>
                <a:latin typeface="Raleway" panose="020B0604020202020204" charset="0"/>
                <a:sym typeface="Arial"/>
              </a:rPr>
              <a:t>MEN’S HEALTH </a:t>
            </a:r>
            <a:endParaRPr sz="2000" b="1" i="1" dirty="0">
              <a:solidFill>
                <a:srgbClr val="FFFFFF"/>
              </a:solidFill>
              <a:highlight>
                <a:srgbClr val="000000"/>
              </a:highlight>
              <a:latin typeface="Raleway" panose="020B0604020202020204" charset="0"/>
              <a:sym typeface="Arial"/>
            </a:endParaRPr>
          </a:p>
          <a:p>
            <a:pPr algn="ctr">
              <a:buClr>
                <a:srgbClr val="000000"/>
              </a:buClr>
              <a:buSzPts val="1300"/>
            </a:pPr>
            <a:r>
              <a:rPr lang="en-ZA" sz="2000" b="1" dirty="0">
                <a:solidFill>
                  <a:srgbClr val="FFFFFF"/>
                </a:solidFill>
                <a:highlight>
                  <a:srgbClr val="000000"/>
                </a:highlight>
                <a:latin typeface="Raleway" panose="020B0604020202020204" charset="0"/>
                <a:sym typeface="Arial"/>
              </a:rPr>
              <a:t>MAART 2020</a:t>
            </a:r>
            <a:endParaRPr sz="2000" b="1" dirty="0">
              <a:solidFill>
                <a:srgbClr val="FFFFFF"/>
              </a:solidFill>
              <a:highlight>
                <a:srgbClr val="000000"/>
              </a:highlight>
              <a:latin typeface="Raleway" panose="020B0604020202020204" charset="0"/>
              <a:sym typeface="Arial"/>
            </a:endParaRPr>
          </a:p>
        </p:txBody>
      </p:sp>
      <p:sp>
        <p:nvSpPr>
          <p:cNvPr id="78" name="Google Shape;78;p4"/>
          <p:cNvSpPr txBox="1"/>
          <p:nvPr/>
        </p:nvSpPr>
        <p:spPr>
          <a:xfrm>
            <a:off x="6382200" y="5908601"/>
            <a:ext cx="4941200" cy="861734"/>
          </a:xfrm>
          <a:prstGeom prst="rect">
            <a:avLst/>
          </a:prstGeom>
          <a:noFill/>
          <a:ln>
            <a:noFill/>
          </a:ln>
        </p:spPr>
        <p:txBody>
          <a:bodyPr spcFirstLastPara="1" wrap="square" lIns="121900" tIns="121900" rIns="121900" bIns="121900" anchor="t" anchorCtr="0">
            <a:spAutoFit/>
          </a:bodyPr>
          <a:lstStyle/>
          <a:p>
            <a:pPr algn="ctr">
              <a:buClr>
                <a:srgbClr val="000000"/>
              </a:buClr>
              <a:buSzPts val="1300"/>
            </a:pPr>
            <a:r>
              <a:rPr lang="en-ZA" sz="2000" b="1" dirty="0">
                <a:solidFill>
                  <a:srgbClr val="FFFFFF"/>
                </a:solidFill>
                <a:highlight>
                  <a:srgbClr val="000000"/>
                </a:highlight>
                <a:latin typeface="Raleway" panose="020B0604020202020204" charset="0"/>
                <a:sym typeface="Arial"/>
              </a:rPr>
              <a:t>SUID-AFRIKAANSE </a:t>
            </a:r>
            <a:r>
              <a:rPr lang="en-ZA" sz="2000" b="1" i="1" dirty="0">
                <a:solidFill>
                  <a:srgbClr val="FFFFFF"/>
                </a:solidFill>
                <a:highlight>
                  <a:srgbClr val="000000"/>
                </a:highlight>
                <a:latin typeface="Raleway" panose="020B0604020202020204" charset="0"/>
                <a:sym typeface="Arial"/>
              </a:rPr>
              <a:t>WOMEN’S HEALTH </a:t>
            </a:r>
            <a:endParaRPr sz="2000" b="1" i="1" dirty="0">
              <a:solidFill>
                <a:srgbClr val="FFFFFF"/>
              </a:solidFill>
              <a:highlight>
                <a:srgbClr val="000000"/>
              </a:highlight>
              <a:latin typeface="Raleway" panose="020B0604020202020204" charset="0"/>
              <a:sym typeface="Arial"/>
            </a:endParaRPr>
          </a:p>
          <a:p>
            <a:pPr algn="ctr">
              <a:buClr>
                <a:srgbClr val="000000"/>
              </a:buClr>
              <a:buSzPts val="1300"/>
            </a:pPr>
            <a:r>
              <a:rPr lang="en-ZA" sz="2000" b="1" dirty="0">
                <a:solidFill>
                  <a:srgbClr val="FFFFFF"/>
                </a:solidFill>
                <a:highlight>
                  <a:srgbClr val="000000"/>
                </a:highlight>
                <a:latin typeface="Raleway" panose="020B0604020202020204" charset="0"/>
                <a:sym typeface="Arial"/>
              </a:rPr>
              <a:t>APRIL 2019</a:t>
            </a:r>
            <a:endParaRPr sz="2000" b="1" dirty="0">
              <a:solidFill>
                <a:srgbClr val="FFFFFF"/>
              </a:solidFill>
              <a:highlight>
                <a:srgbClr val="000000"/>
              </a:highlight>
              <a:latin typeface="Raleway" panose="020B0604020202020204" charset="0"/>
              <a:sym typeface="Arial"/>
            </a:endParaRPr>
          </a:p>
        </p:txBody>
      </p:sp>
      <p:pic>
        <p:nvPicPr>
          <p:cNvPr id="3" name="Picture 2">
            <a:extLst>
              <a:ext uri="{FF2B5EF4-FFF2-40B4-BE49-F238E27FC236}">
                <a16:creationId xmlns:a16="http://schemas.microsoft.com/office/drawing/2014/main" id="{7521AE1E-7321-28CE-AE81-9449A3B087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CEF3-3BBD-4236-9506-B6AE2A70389E}"/>
              </a:ext>
            </a:extLst>
          </p:cNvPr>
          <p:cNvSpPr>
            <a:spLocks noGrp="1"/>
          </p:cNvSpPr>
          <p:nvPr>
            <p:ph type="title"/>
          </p:nvPr>
        </p:nvSpPr>
        <p:spPr>
          <a:xfrm>
            <a:off x="2361309" y="437152"/>
            <a:ext cx="7456813" cy="763600"/>
          </a:xfrm>
          <a:solidFill>
            <a:schemeClr val="accent1">
              <a:lumMod val="60000"/>
              <a:lumOff val="40000"/>
            </a:schemeClr>
          </a:solidFill>
        </p:spPr>
        <p:txBody>
          <a:bodyPr>
            <a:normAutofit/>
          </a:bodyPr>
          <a:lstStyle/>
          <a:p>
            <a:pPr algn="ctr"/>
            <a:r>
              <a:rPr lang="af-ZA" sz="3200" dirty="0">
                <a:effectLst/>
                <a:latin typeface="Calibri" panose="020F0502020204030204" pitchFamily="34" charset="0"/>
                <a:ea typeface="Arial" panose="020B0604020202020204" pitchFamily="34" charset="0"/>
              </a:rPr>
              <a:t>Die media en ontspanningsaktiwiteite</a:t>
            </a:r>
            <a:endParaRPr lang="en-ZA" sz="4400" dirty="0"/>
          </a:p>
        </p:txBody>
      </p:sp>
      <p:sp>
        <p:nvSpPr>
          <p:cNvPr id="3" name="Rectangle 2">
            <a:extLst>
              <a:ext uri="{FF2B5EF4-FFF2-40B4-BE49-F238E27FC236}">
                <a16:creationId xmlns:a16="http://schemas.microsoft.com/office/drawing/2014/main" id="{3A39F894-BB64-4FD7-8E36-64DEA805A55A}"/>
              </a:ext>
            </a:extLst>
          </p:cNvPr>
          <p:cNvSpPr/>
          <p:nvPr/>
        </p:nvSpPr>
        <p:spPr>
          <a:xfrm>
            <a:off x="276519" y="1625501"/>
            <a:ext cx="11626392" cy="4463594"/>
          </a:xfrm>
          <a:prstGeom prst="rect">
            <a:avLst/>
          </a:prstGeom>
          <a:solidFill>
            <a:schemeClr val="accent4"/>
          </a:solidFill>
        </p:spPr>
        <p:txBody>
          <a:bodyPr wrap="square">
            <a:spAutoFit/>
          </a:bodyPr>
          <a:lstStyle/>
          <a:p>
            <a:pPr algn="ctr" defTabSz="1219170">
              <a:lnSpc>
                <a:spcPct val="107000"/>
              </a:lnSpc>
              <a:spcAft>
                <a:spcPts val="1067"/>
              </a:spcAft>
              <a:buClr>
                <a:srgbClr val="000000"/>
              </a:buClr>
            </a:pPr>
            <a:r>
              <a:rPr lang="af-ZA" sz="2800" dirty="0">
                <a:effectLst/>
                <a:latin typeface="Calibri" panose="020F0502020204030204" pitchFamily="34" charset="0"/>
                <a:ea typeface="Arial" panose="020B0604020202020204" pitchFamily="34" charset="0"/>
              </a:rPr>
              <a:t>"Fisieke aktiwiteit wat deur ontspanning plaasvind, help nie net om geestesgesondheidskwessies te verlig nie, maar help ook om ander gesondheidsverwante kwessies soos vetsug of siektes te voorkom. Om aan gereelde fisieke aktiwiteit deel te neem, bied 'n gesonde manier om stoom af te blaas, van die wêreld af te skakel en stres te hanteer."</a:t>
            </a:r>
            <a:endParaRPr lang="en-US" sz="2800" dirty="0">
              <a:effectLst/>
              <a:latin typeface="Arial" panose="020B0604020202020204" pitchFamily="34" charset="0"/>
              <a:ea typeface="Arial" panose="020B0604020202020204" pitchFamily="34" charset="0"/>
            </a:endParaRPr>
          </a:p>
          <a:p>
            <a:pPr marL="608738" algn="ctr" defTabSz="1219170">
              <a:lnSpc>
                <a:spcPct val="107000"/>
              </a:lnSpc>
              <a:spcAft>
                <a:spcPts val="1067"/>
              </a:spcAft>
              <a:buClr>
                <a:srgbClr val="000000"/>
              </a:buClr>
            </a:pPr>
            <a:endParaRPr lang="en-ZA"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lgn="ctr">
              <a:lnSpc>
                <a:spcPct val="115000"/>
              </a:lnSpc>
            </a:pPr>
            <a:r>
              <a:rPr lang="af-ZA" sz="2800" dirty="0">
                <a:effectLst/>
                <a:latin typeface="Calibri" panose="020F0502020204030204" pitchFamily="34" charset="0"/>
                <a:ea typeface="Arial" panose="020B0604020202020204" pitchFamily="34" charset="0"/>
              </a:rPr>
              <a:t>Daar word ook geglo dat ontspanningsaktiwiteit die krag het om ons van die gevoel van moegheid te verlig, ons energie te herstel en 'n gevoel van vreugde te bevorder. Sonder ontspanning sou die lewe saai en ellendig wees.</a:t>
            </a:r>
            <a:endParaRPr lang="en-US" sz="2800" dirty="0">
              <a:effectLst/>
              <a:latin typeface="Arial" panose="020B0604020202020204" pitchFamily="34" charset="0"/>
              <a:ea typeface="Arial" panose="020B0604020202020204" pitchFamily="34" charset="0"/>
            </a:endParaRPr>
          </a:p>
        </p:txBody>
      </p:sp>
      <p:pic>
        <p:nvPicPr>
          <p:cNvPr id="4" name="Picture 3">
            <a:extLst>
              <a:ext uri="{FF2B5EF4-FFF2-40B4-BE49-F238E27FC236}">
                <a16:creationId xmlns:a16="http://schemas.microsoft.com/office/drawing/2014/main" id="{124E57FE-4D74-6F99-6E83-CAEF56BA4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497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CEF3-3BBD-4236-9506-B6AE2A70389E}"/>
              </a:ext>
            </a:extLst>
          </p:cNvPr>
          <p:cNvSpPr>
            <a:spLocks noGrp="1"/>
          </p:cNvSpPr>
          <p:nvPr>
            <p:ph type="title"/>
          </p:nvPr>
        </p:nvSpPr>
        <p:spPr>
          <a:xfrm>
            <a:off x="2361309" y="437152"/>
            <a:ext cx="7456813" cy="763600"/>
          </a:xfrm>
          <a:solidFill>
            <a:schemeClr val="accent1">
              <a:lumMod val="60000"/>
              <a:lumOff val="40000"/>
            </a:schemeClr>
          </a:solidFill>
        </p:spPr>
        <p:txBody>
          <a:bodyPr>
            <a:normAutofit/>
          </a:bodyPr>
          <a:lstStyle/>
          <a:p>
            <a:pPr algn="ctr"/>
            <a:r>
              <a:rPr lang="af-ZA" sz="3200" dirty="0">
                <a:effectLst/>
                <a:latin typeface="Calibri" panose="020F0502020204030204" pitchFamily="34" charset="0"/>
                <a:ea typeface="Arial" panose="020B0604020202020204" pitchFamily="34" charset="0"/>
              </a:rPr>
              <a:t>Die media en </a:t>
            </a:r>
            <a:r>
              <a:rPr lang="af-ZA" sz="3200" dirty="0">
                <a:latin typeface="Calibri" panose="020F0502020204030204" pitchFamily="34" charset="0"/>
                <a:ea typeface="Arial" panose="020B0604020202020204" pitchFamily="34" charset="0"/>
              </a:rPr>
              <a:t>dekking van vrouesport</a:t>
            </a:r>
            <a:endParaRPr lang="en-ZA" sz="4400" dirty="0"/>
          </a:p>
        </p:txBody>
      </p:sp>
      <p:sp>
        <p:nvSpPr>
          <p:cNvPr id="3" name="Rectangle 2">
            <a:extLst>
              <a:ext uri="{FF2B5EF4-FFF2-40B4-BE49-F238E27FC236}">
                <a16:creationId xmlns:a16="http://schemas.microsoft.com/office/drawing/2014/main" id="{3A39F894-BB64-4FD7-8E36-64DEA805A55A}"/>
              </a:ext>
            </a:extLst>
          </p:cNvPr>
          <p:cNvSpPr/>
          <p:nvPr/>
        </p:nvSpPr>
        <p:spPr>
          <a:xfrm>
            <a:off x="276519" y="1625501"/>
            <a:ext cx="11626392" cy="4207947"/>
          </a:xfrm>
          <a:prstGeom prst="rect">
            <a:avLst/>
          </a:prstGeom>
          <a:solidFill>
            <a:schemeClr val="accent4"/>
          </a:solidFill>
        </p:spPr>
        <p:txBody>
          <a:bodyPr wrap="square">
            <a:spAutoFit/>
          </a:bodyPr>
          <a:lstStyle/>
          <a:p>
            <a:pPr algn="ctr" defTabSz="1219170">
              <a:lnSpc>
                <a:spcPct val="107000"/>
              </a:lnSpc>
              <a:spcAft>
                <a:spcPts val="1067"/>
              </a:spcAft>
              <a:buClr>
                <a:srgbClr val="000000"/>
              </a:buClr>
            </a:pPr>
            <a:endParaRPr lang="af-ZA" sz="3200" dirty="0">
              <a:solidFill>
                <a:srgbClr val="202124"/>
              </a:solidFill>
              <a:effectLst/>
              <a:latin typeface="Calibri" panose="020F0502020204030204" pitchFamily="34" charset="0"/>
              <a:ea typeface="Arial" panose="020B0604020202020204" pitchFamily="34" charset="0"/>
            </a:endParaRPr>
          </a:p>
          <a:p>
            <a:pPr algn="ctr" defTabSz="1219170">
              <a:lnSpc>
                <a:spcPct val="107000"/>
              </a:lnSpc>
              <a:spcAft>
                <a:spcPts val="1067"/>
              </a:spcAft>
              <a:buClr>
                <a:srgbClr val="000000"/>
              </a:buClr>
            </a:pPr>
            <a:r>
              <a:rPr lang="af-ZA" sz="3200" dirty="0">
                <a:solidFill>
                  <a:srgbClr val="202124"/>
                </a:solidFill>
                <a:effectLst/>
                <a:latin typeface="Calibri" panose="020F0502020204030204" pitchFamily="34" charset="0"/>
                <a:ea typeface="Arial" panose="020B0604020202020204" pitchFamily="34" charset="0"/>
              </a:rPr>
              <a:t>"Ten spyte van 'n mate van variasie in die omvang van sportdekking per land gedurende die jaar, is vrouesport </a:t>
            </a:r>
            <a:r>
              <a:rPr lang="af-ZA" sz="3200" dirty="0">
                <a:solidFill>
                  <a:srgbClr val="040C28"/>
                </a:solidFill>
                <a:effectLst/>
                <a:latin typeface="Calibri" panose="020F0502020204030204" pitchFamily="34" charset="0"/>
                <a:ea typeface="Arial" panose="020B0604020202020204" pitchFamily="34" charset="0"/>
              </a:rPr>
              <a:t>aansienlik minder sigbaar as manssport, in sommige gevalle, tot en met 20 keer minder. D</a:t>
            </a:r>
            <a:r>
              <a:rPr lang="af-ZA" sz="3200" dirty="0">
                <a:solidFill>
                  <a:srgbClr val="202124"/>
                </a:solidFill>
                <a:effectLst/>
                <a:latin typeface="Calibri" panose="020F0502020204030204" pitchFamily="34" charset="0"/>
                <a:ea typeface="Arial" panose="020B0604020202020204" pitchFamily="34" charset="0"/>
              </a:rPr>
              <a:t>ekking weerspieël tans nie die omvang van die hoë vlak en opwindende vrouesport wat plaasvind nie."</a:t>
            </a:r>
          </a:p>
          <a:p>
            <a:pPr algn="ctr" defTabSz="1219170">
              <a:lnSpc>
                <a:spcPct val="107000"/>
              </a:lnSpc>
              <a:spcAft>
                <a:spcPts val="1067"/>
              </a:spcAft>
              <a:buClr>
                <a:srgbClr val="000000"/>
              </a:buClr>
            </a:pPr>
            <a:endParaRPr lang="en-US" sz="4400" dirty="0">
              <a:effectLst/>
              <a:latin typeface="Arial" panose="020B0604020202020204" pitchFamily="34" charset="0"/>
              <a:ea typeface="Arial" panose="020B0604020202020204" pitchFamily="34" charset="0"/>
            </a:endParaRPr>
          </a:p>
        </p:txBody>
      </p:sp>
      <p:pic>
        <p:nvPicPr>
          <p:cNvPr id="4" name="Picture 3">
            <a:extLst>
              <a:ext uri="{FF2B5EF4-FFF2-40B4-BE49-F238E27FC236}">
                <a16:creationId xmlns:a16="http://schemas.microsoft.com/office/drawing/2014/main" id="{124E57FE-4D74-6F99-6E83-CAEF56BA4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53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1" y="-10131"/>
            <a:ext cx="12191999" cy="6878261"/>
          </a:xfrm>
          <a:prstGeom prst="rect">
            <a:avLst/>
          </a:prstGeom>
          <a:noFill/>
          <a:ln>
            <a:noFill/>
          </a:ln>
        </p:spPr>
      </p:pic>
      <p:pic>
        <p:nvPicPr>
          <p:cNvPr id="2" name="Picture 1">
            <a:extLst>
              <a:ext uri="{FF2B5EF4-FFF2-40B4-BE49-F238E27FC236}">
                <a16:creationId xmlns:a16="http://schemas.microsoft.com/office/drawing/2014/main" id="{CEAA848D-B5E3-8760-FDEC-7A3E8DAF3E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2952" y="0"/>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4087F96-FBCD-9F22-6088-50C012DD03DA}"/>
              </a:ext>
            </a:extLst>
          </p:cNvPr>
          <p:cNvSpPr txBox="1"/>
          <p:nvPr/>
        </p:nvSpPr>
        <p:spPr>
          <a:xfrm>
            <a:off x="1204054" y="4994414"/>
            <a:ext cx="9783891" cy="646331"/>
          </a:xfrm>
          <a:prstGeom prst="rect">
            <a:avLst/>
          </a:prstGeom>
          <a:solidFill>
            <a:schemeClr val="tx1"/>
          </a:solidFill>
        </p:spPr>
        <p:txBody>
          <a:bodyPr wrap="square" rtlCol="0">
            <a:spAutoFit/>
          </a:bodyPr>
          <a:lstStyle/>
          <a:p>
            <a:pPr algn="ctr"/>
            <a:r>
              <a:rPr lang="en-ZA" sz="3600" b="1" dirty="0">
                <a:solidFill>
                  <a:schemeClr val="bg1"/>
                </a:solidFill>
                <a:latin typeface="Raleway" panose="020B0604020202020204" charset="0"/>
              </a:rPr>
              <a:t>INFORMELE ASSESSERINGSAKTIWITEIT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524</Words>
  <Application>Microsoft Office PowerPoint</Application>
  <PresentationFormat>Widescreen</PresentationFormat>
  <Paragraphs>37</Paragraphs>
  <Slides>7</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Calibri Light</vt:lpstr>
      <vt:lpstr>Noto Sans Symbols</vt:lpstr>
      <vt:lpstr>Raleway</vt:lpstr>
      <vt:lpstr>Office Theme</vt:lpstr>
      <vt:lpstr>Simple Light</vt:lpstr>
      <vt:lpstr>PowerPoint Presentation</vt:lpstr>
      <vt:lpstr>PowerPoint Presentation</vt:lpstr>
      <vt:lpstr>PowerPoint Presentation</vt:lpstr>
      <vt:lpstr>PowerPoint Presentation</vt:lpstr>
      <vt:lpstr>Die media en ontspanningsaktiwiteite</vt:lpstr>
      <vt:lpstr>Die media en dekking van vrouesport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Unit</dc:creator>
  <cp:lastModifiedBy>Carsten Gertz</cp:lastModifiedBy>
  <cp:revision>2</cp:revision>
  <dcterms:created xsi:type="dcterms:W3CDTF">2023-03-29T13:21:25Z</dcterms:created>
  <dcterms:modified xsi:type="dcterms:W3CDTF">2023-04-05T15:39:34Z</dcterms:modified>
</cp:coreProperties>
</file>