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65" r:id="rId4"/>
    <p:sldId id="258" r:id="rId5"/>
    <p:sldId id="259" r:id="rId6"/>
    <p:sldId id="264" r:id="rId7"/>
    <p:sldId id="260" r:id="rId8"/>
    <p:sldId id="262" r:id="rId9"/>
    <p:sldId id="263" r:id="rId10"/>
    <p:sldId id="26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D3F0F9-D786-C64A-B296-1DC887ADF6C7}" v="30" dt="2023-03-21T13:41:48.3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080"/>
    <p:restoredTop sz="58600" autoAdjust="0"/>
  </p:normalViewPr>
  <p:slideViewPr>
    <p:cSldViewPr snapToGrid="0">
      <p:cViewPr varScale="1">
        <p:scale>
          <a:sx n="67" d="100"/>
          <a:sy n="67" d="100"/>
        </p:scale>
        <p:origin x="14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DAN MICHAEL PRINGLE" userId="dd907cc1-2885-4d08-9bce-f9effd1aa1fc" providerId="ADAL" clId="{AD633FC7-AD40-48B0-9799-0E75F05201A4}"/>
    <pc:docChg chg="custSel modSld">
      <pc:chgData name="AIDAN MICHAEL PRINGLE" userId="dd907cc1-2885-4d08-9bce-f9effd1aa1fc" providerId="ADAL" clId="{AD633FC7-AD40-48B0-9799-0E75F05201A4}" dt="2023-03-16T20:30:07.496" v="1193" actId="114"/>
      <pc:docMkLst>
        <pc:docMk/>
      </pc:docMkLst>
      <pc:sldChg chg="modNotesTx">
        <pc:chgData name="AIDAN MICHAEL PRINGLE" userId="dd907cc1-2885-4d08-9bce-f9effd1aa1fc" providerId="ADAL" clId="{AD633FC7-AD40-48B0-9799-0E75F05201A4}" dt="2023-03-16T20:20:16.332" v="875" actId="114"/>
        <pc:sldMkLst>
          <pc:docMk/>
          <pc:sldMk cId="2287011057" sldId="256"/>
        </pc:sldMkLst>
      </pc:sldChg>
      <pc:sldChg chg="modNotesTx">
        <pc:chgData name="AIDAN MICHAEL PRINGLE" userId="dd907cc1-2885-4d08-9bce-f9effd1aa1fc" providerId="ADAL" clId="{AD633FC7-AD40-48B0-9799-0E75F05201A4}" dt="2023-03-16T20:18:15.116" v="849" actId="114"/>
        <pc:sldMkLst>
          <pc:docMk/>
          <pc:sldMk cId="3210658507" sldId="257"/>
        </pc:sldMkLst>
      </pc:sldChg>
      <pc:sldChg chg="modNotesTx">
        <pc:chgData name="AIDAN MICHAEL PRINGLE" userId="dd907cc1-2885-4d08-9bce-f9effd1aa1fc" providerId="ADAL" clId="{AD633FC7-AD40-48B0-9799-0E75F05201A4}" dt="2023-03-16T20:27:50.555" v="1143" actId="20577"/>
        <pc:sldMkLst>
          <pc:docMk/>
          <pc:sldMk cId="1759043633" sldId="258"/>
        </pc:sldMkLst>
      </pc:sldChg>
      <pc:sldChg chg="modNotesTx">
        <pc:chgData name="AIDAN MICHAEL PRINGLE" userId="dd907cc1-2885-4d08-9bce-f9effd1aa1fc" providerId="ADAL" clId="{AD633FC7-AD40-48B0-9799-0E75F05201A4}" dt="2023-03-16T20:28:55.363" v="1154" actId="20577"/>
        <pc:sldMkLst>
          <pc:docMk/>
          <pc:sldMk cId="3862437703" sldId="260"/>
        </pc:sldMkLst>
      </pc:sldChg>
      <pc:sldChg chg="modNotesTx">
        <pc:chgData name="AIDAN MICHAEL PRINGLE" userId="dd907cc1-2885-4d08-9bce-f9effd1aa1fc" providerId="ADAL" clId="{AD633FC7-AD40-48B0-9799-0E75F05201A4}" dt="2023-03-16T20:30:07.496" v="1193" actId="114"/>
        <pc:sldMkLst>
          <pc:docMk/>
          <pc:sldMk cId="392306801" sldId="263"/>
        </pc:sldMkLst>
      </pc:sldChg>
      <pc:sldChg chg="modNotesTx">
        <pc:chgData name="AIDAN MICHAEL PRINGLE" userId="dd907cc1-2885-4d08-9bce-f9effd1aa1fc" providerId="ADAL" clId="{AD633FC7-AD40-48B0-9799-0E75F05201A4}" dt="2023-03-16T20:27:31.536" v="1128" actId="20577"/>
        <pc:sldMkLst>
          <pc:docMk/>
          <pc:sldMk cId="2133675420" sldId="265"/>
        </pc:sldMkLst>
      </pc:sldChg>
    </pc:docChg>
  </pc:docChgLst>
  <pc:docChgLst>
    <pc:chgData name="Leigh-Ann Pringle" userId="90c27759-dcb2-4cfd-84bf-93ebcdd77db7" providerId="ADAL" clId="{03F39C13-8866-3F45-B3E8-6AB6D951F0B1}"/>
    <pc:docChg chg="custSel modSld">
      <pc:chgData name="Leigh-Ann Pringle" userId="90c27759-dcb2-4cfd-84bf-93ebcdd77db7" providerId="ADAL" clId="{03F39C13-8866-3F45-B3E8-6AB6D951F0B1}" dt="2023-03-18T13:22:09.407" v="564" actId="20577"/>
      <pc:docMkLst>
        <pc:docMk/>
      </pc:docMkLst>
      <pc:sldChg chg="setBg">
        <pc:chgData name="Leigh-Ann Pringle" userId="90c27759-dcb2-4cfd-84bf-93ebcdd77db7" providerId="ADAL" clId="{03F39C13-8866-3F45-B3E8-6AB6D951F0B1}" dt="2023-03-17T14:19:59.850" v="3"/>
        <pc:sldMkLst>
          <pc:docMk/>
          <pc:sldMk cId="2287011057" sldId="256"/>
        </pc:sldMkLst>
      </pc:sldChg>
      <pc:sldChg chg="modNotesTx">
        <pc:chgData name="Leigh-Ann Pringle" userId="90c27759-dcb2-4cfd-84bf-93ebcdd77db7" providerId="ADAL" clId="{03F39C13-8866-3F45-B3E8-6AB6D951F0B1}" dt="2023-03-17T15:10:31.456" v="8" actId="20577"/>
        <pc:sldMkLst>
          <pc:docMk/>
          <pc:sldMk cId="3210658507" sldId="257"/>
        </pc:sldMkLst>
      </pc:sldChg>
      <pc:sldChg chg="modNotesTx">
        <pc:chgData name="Leigh-Ann Pringle" userId="90c27759-dcb2-4cfd-84bf-93ebcdd77db7" providerId="ADAL" clId="{03F39C13-8866-3F45-B3E8-6AB6D951F0B1}" dt="2023-03-17T15:12:56.001" v="21" actId="113"/>
        <pc:sldMkLst>
          <pc:docMk/>
          <pc:sldMk cId="3169101795" sldId="259"/>
        </pc:sldMkLst>
      </pc:sldChg>
      <pc:sldChg chg="modNotesTx">
        <pc:chgData name="Leigh-Ann Pringle" userId="90c27759-dcb2-4cfd-84bf-93ebcdd77db7" providerId="ADAL" clId="{03F39C13-8866-3F45-B3E8-6AB6D951F0B1}" dt="2023-03-17T16:07:07.507" v="78" actId="20577"/>
        <pc:sldMkLst>
          <pc:docMk/>
          <pc:sldMk cId="3862437703" sldId="260"/>
        </pc:sldMkLst>
      </pc:sldChg>
      <pc:sldChg chg="modNotesTx">
        <pc:chgData name="Leigh-Ann Pringle" userId="90c27759-dcb2-4cfd-84bf-93ebcdd77db7" providerId="ADAL" clId="{03F39C13-8866-3F45-B3E8-6AB6D951F0B1}" dt="2023-03-18T13:22:09.407" v="564" actId="20577"/>
        <pc:sldMkLst>
          <pc:docMk/>
          <pc:sldMk cId="1866455762" sldId="261"/>
        </pc:sldMkLst>
      </pc:sldChg>
      <pc:sldChg chg="modNotesTx">
        <pc:chgData name="Leigh-Ann Pringle" userId="90c27759-dcb2-4cfd-84bf-93ebcdd77db7" providerId="ADAL" clId="{03F39C13-8866-3F45-B3E8-6AB6D951F0B1}" dt="2023-03-17T15:18:13.090" v="44"/>
        <pc:sldMkLst>
          <pc:docMk/>
          <pc:sldMk cId="1744954615" sldId="262"/>
        </pc:sldMkLst>
      </pc:sldChg>
      <pc:sldChg chg="modSp mod modNotesTx">
        <pc:chgData name="Leigh-Ann Pringle" userId="90c27759-dcb2-4cfd-84bf-93ebcdd77db7" providerId="ADAL" clId="{03F39C13-8866-3F45-B3E8-6AB6D951F0B1}" dt="2023-03-17T15:38:41.124" v="57"/>
        <pc:sldMkLst>
          <pc:docMk/>
          <pc:sldMk cId="2133675420" sldId="265"/>
        </pc:sldMkLst>
        <pc:spChg chg="mod">
          <ac:chgData name="Leigh-Ann Pringle" userId="90c27759-dcb2-4cfd-84bf-93ebcdd77db7" providerId="ADAL" clId="{03F39C13-8866-3F45-B3E8-6AB6D951F0B1}" dt="2023-03-17T15:38:33.665" v="54" actId="20577"/>
          <ac:spMkLst>
            <pc:docMk/>
            <pc:sldMk cId="2133675420" sldId="265"/>
            <ac:spMk id="3" creationId="{9CE7083A-ED1E-E1F1-6DD0-D948EF7F2D6E}"/>
          </ac:spMkLst>
        </pc:spChg>
      </pc:sldChg>
    </pc:docChg>
  </pc:docChgLst>
  <pc:docChgLst>
    <pc:chgData name="Leigh-Ann Pringle" userId="90c27759-dcb2-4cfd-84bf-93ebcdd77db7" providerId="ADAL" clId="{1DD3F0F9-D786-C64A-B296-1DC887ADF6C7}"/>
    <pc:docChg chg="custSel modSld">
      <pc:chgData name="Leigh-Ann Pringle" userId="90c27759-dcb2-4cfd-84bf-93ebcdd77db7" providerId="ADAL" clId="{1DD3F0F9-D786-C64A-B296-1DC887ADF6C7}" dt="2023-03-21T14:16:57.006" v="1027"/>
      <pc:docMkLst>
        <pc:docMk/>
      </pc:docMkLst>
      <pc:sldChg chg="modNotesTx">
        <pc:chgData name="Leigh-Ann Pringle" userId="90c27759-dcb2-4cfd-84bf-93ebcdd77db7" providerId="ADAL" clId="{1DD3F0F9-D786-C64A-B296-1DC887ADF6C7}" dt="2023-03-21T14:03:47.607" v="1026"/>
        <pc:sldMkLst>
          <pc:docMk/>
          <pc:sldMk cId="2287011057" sldId="256"/>
        </pc:sldMkLst>
      </pc:sldChg>
      <pc:sldChg chg="addSp modSp mod modAnim modNotesTx">
        <pc:chgData name="Leigh-Ann Pringle" userId="90c27759-dcb2-4cfd-84bf-93ebcdd77db7" providerId="ADAL" clId="{1DD3F0F9-D786-C64A-B296-1DC887ADF6C7}" dt="2023-03-21T13:57:22.230" v="1025" actId="20577"/>
        <pc:sldMkLst>
          <pc:docMk/>
          <pc:sldMk cId="3210658507" sldId="257"/>
        </pc:sldMkLst>
        <pc:spChg chg="mod">
          <ac:chgData name="Leigh-Ann Pringle" userId="90c27759-dcb2-4cfd-84bf-93ebcdd77db7" providerId="ADAL" clId="{1DD3F0F9-D786-C64A-B296-1DC887ADF6C7}" dt="2023-03-21T13:37:12.953" v="3" actId="20577"/>
          <ac:spMkLst>
            <pc:docMk/>
            <pc:sldMk cId="3210658507" sldId="257"/>
            <ac:spMk id="3" creationId="{E46A4606-FE55-DE19-6127-CDCA474A4941}"/>
          </ac:spMkLst>
        </pc:spChg>
        <pc:spChg chg="add mod">
          <ac:chgData name="Leigh-Ann Pringle" userId="90c27759-dcb2-4cfd-84bf-93ebcdd77db7" providerId="ADAL" clId="{1DD3F0F9-D786-C64A-B296-1DC887ADF6C7}" dt="2023-03-21T13:41:34.229" v="79" actId="20577"/>
          <ac:spMkLst>
            <pc:docMk/>
            <pc:sldMk cId="3210658507" sldId="257"/>
            <ac:spMk id="4" creationId="{8B945417-7BDF-5B43-8580-780AF745A14D}"/>
          </ac:spMkLst>
        </pc:spChg>
        <pc:spChg chg="add mod">
          <ac:chgData name="Leigh-Ann Pringle" userId="90c27759-dcb2-4cfd-84bf-93ebcdd77db7" providerId="ADAL" clId="{1DD3F0F9-D786-C64A-B296-1DC887ADF6C7}" dt="2023-03-21T13:41:48.320" v="98" actId="20577"/>
          <ac:spMkLst>
            <pc:docMk/>
            <pc:sldMk cId="3210658507" sldId="257"/>
            <ac:spMk id="12" creationId="{27FC6DCF-3349-79EE-F042-39D215A8F076}"/>
          </ac:spMkLst>
        </pc:spChg>
      </pc:sldChg>
      <pc:sldChg chg="modNotesTx">
        <pc:chgData name="Leigh-Ann Pringle" userId="90c27759-dcb2-4cfd-84bf-93ebcdd77db7" providerId="ADAL" clId="{1DD3F0F9-D786-C64A-B296-1DC887ADF6C7}" dt="2023-03-21T14:16:57.006" v="1027"/>
        <pc:sldMkLst>
          <pc:docMk/>
          <pc:sldMk cId="1759043633" sldId="258"/>
        </pc:sldMkLst>
      </pc:sldChg>
      <pc:sldChg chg="modNotesTx">
        <pc:chgData name="Leigh-Ann Pringle" userId="90c27759-dcb2-4cfd-84bf-93ebcdd77db7" providerId="ADAL" clId="{1DD3F0F9-D786-C64A-B296-1DC887ADF6C7}" dt="2023-03-21T13:54:30.433" v="1017" actId="20577"/>
        <pc:sldMkLst>
          <pc:docMk/>
          <pc:sldMk cId="1866455762" sldId="261"/>
        </pc:sldMkLst>
      </pc:sldChg>
      <pc:sldChg chg="modNotesTx">
        <pc:chgData name="Leigh-Ann Pringle" userId="90c27759-dcb2-4cfd-84bf-93ebcdd77db7" providerId="ADAL" clId="{1DD3F0F9-D786-C64A-B296-1DC887ADF6C7}" dt="2023-03-21T13:54:11.958" v="1015" actId="313"/>
        <pc:sldMkLst>
          <pc:docMk/>
          <pc:sldMk cId="392306801" sldId="26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508E6E-E3C8-4895-9BA1-8B4A85EC635D}" type="datetimeFigureOut">
              <a:rPr lang="en-ZA" smtClean="0"/>
              <a:t>2023/04/24</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BE9650-DB74-4C10-A718-18B549BB1536}" type="slidenum">
              <a:rPr lang="en-ZA" smtClean="0"/>
              <a:t>‹#›</a:t>
            </a:fld>
            <a:endParaRPr lang="en-ZA"/>
          </a:p>
        </p:txBody>
      </p:sp>
    </p:spTree>
    <p:extLst>
      <p:ext uri="{BB962C8B-B14F-4D97-AF65-F5344CB8AC3E}">
        <p14:creationId xmlns:p14="http://schemas.microsoft.com/office/powerpoint/2010/main" val="3257924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ocuJXY-CNR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err="1"/>
              <a:t>Skyfie</a:t>
            </a:r>
            <a:r>
              <a:rPr lang="en-GB" b="1" i="1" dirty="0"/>
              <a:t> 1&amp;2 – 5 Minute</a:t>
            </a:r>
          </a:p>
          <a:p>
            <a:endParaRPr lang="en-GB" dirty="0"/>
          </a:p>
          <a:p>
            <a:pPr lvl="0"/>
            <a:r>
              <a:rPr lang="af-ZA" sz="1200" kern="1200" dirty="0">
                <a:solidFill>
                  <a:schemeClr val="tx1"/>
                </a:solidFill>
                <a:effectLst/>
                <a:latin typeface="+mn-lt"/>
                <a:ea typeface="+mn-ea"/>
                <a:cs typeface="+mn-cs"/>
              </a:rPr>
              <a:t>Goeiemôre, Graad 12's. Vandag se tema gaan oor sosiale en omgewingsverantwoordelikheid. Dit is belangrik om te onthou dat alhoewel ons in 'n land woon waar ons baie regte het, elkeen van hierdie regte gebalanseer moet word met die verantwoordelikhede wat ons het om te verseker dat ons nie inbreuk maak op die regte van ander nie. 'n Voorbeeld hiervan is dat almal in die klaskamer die reg het om hul mening te lug, maar hul opinies moet nie diskriminerend teenoor ander in die klaskamer wees nie.</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Die sleutels om die verantwoordelikhede wat ons het, te verstaan, is respek en empatie. </a:t>
            </a:r>
            <a:r>
              <a:rPr lang="af-ZA" sz="1200" b="1" kern="1200" dirty="0">
                <a:solidFill>
                  <a:schemeClr val="tx1"/>
                </a:solidFill>
                <a:effectLst/>
                <a:latin typeface="+mn-lt"/>
                <a:ea typeface="+mn-ea"/>
                <a:cs typeface="+mn-cs"/>
              </a:rPr>
              <a:t>Respek</a:t>
            </a:r>
            <a:r>
              <a:rPr lang="af-ZA" sz="1200" kern="1200" dirty="0">
                <a:solidFill>
                  <a:schemeClr val="tx1"/>
                </a:solidFill>
                <a:effectLst/>
                <a:latin typeface="+mn-lt"/>
                <a:ea typeface="+mn-ea"/>
                <a:cs typeface="+mn-cs"/>
              </a:rPr>
              <a:t> behels die begrip dat ons almal gelyk is en gelyk behandel moet word en </a:t>
            </a:r>
            <a:r>
              <a:rPr lang="af-ZA" sz="1200" b="1" kern="1200" dirty="0">
                <a:solidFill>
                  <a:schemeClr val="tx1"/>
                </a:solidFill>
                <a:effectLst/>
                <a:latin typeface="+mn-lt"/>
                <a:ea typeface="+mn-ea"/>
                <a:cs typeface="+mn-cs"/>
              </a:rPr>
              <a:t>empatie</a:t>
            </a:r>
            <a:r>
              <a:rPr lang="af-ZA" sz="1200" kern="1200" dirty="0">
                <a:solidFill>
                  <a:schemeClr val="tx1"/>
                </a:solidFill>
                <a:effectLst/>
                <a:latin typeface="+mn-lt"/>
                <a:ea typeface="+mn-ea"/>
                <a:cs typeface="+mn-cs"/>
              </a:rPr>
              <a:t> is om te begryp waardeur ander mense gaan.</a:t>
            </a:r>
            <a:endParaRPr lang="en-US" sz="1200" kern="1200" dirty="0">
              <a:solidFill>
                <a:schemeClr val="tx1"/>
              </a:solidFill>
              <a:effectLst/>
              <a:latin typeface="+mn-lt"/>
              <a:ea typeface="+mn-ea"/>
              <a:cs typeface="+mn-cs"/>
            </a:endParaRPr>
          </a:p>
          <a:p>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Kom ons gaan voort.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1BE9650-DB74-4C10-A718-18B549BB1536}" type="slidenum">
              <a:rPr lang="en-ZA" smtClean="0"/>
              <a:t>1</a:t>
            </a:fld>
            <a:endParaRPr lang="en-ZA"/>
          </a:p>
        </p:txBody>
      </p:sp>
    </p:spTree>
    <p:extLst>
      <p:ext uri="{BB962C8B-B14F-4D97-AF65-F5344CB8AC3E}">
        <p14:creationId xmlns:p14="http://schemas.microsoft.com/office/powerpoint/2010/main" val="3438094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10:</a:t>
            </a:r>
          </a:p>
          <a:p>
            <a:endParaRPr lang="en-US" sz="1800" dirty="0">
              <a:solidFill>
                <a:srgbClr val="595959"/>
              </a:solidFill>
              <a:effectLst/>
              <a:latin typeface="Arial" panose="020B0604020202020204" pitchFamily="34" charset="0"/>
              <a:ea typeface="Times New Roman" panose="02020603050405020304" pitchFamily="18" charset="0"/>
            </a:endParaRPr>
          </a:p>
          <a:p>
            <a:pPr lvl="0"/>
            <a:r>
              <a:rPr lang="af-ZA" sz="1200" kern="1200" dirty="0">
                <a:solidFill>
                  <a:schemeClr val="tx1"/>
                </a:solidFill>
                <a:effectLst/>
                <a:latin typeface="+mn-lt"/>
                <a:ea typeface="+mn-ea"/>
                <a:cs typeface="+mn-cs"/>
              </a:rPr>
              <a:t>Ons het baie inhoud in vandag se les gedek. Ons het die afgelope drie jaar kennis oor die begrip van regeringstrukture en hul verantwoordelikheid om op sosiale of omgewingskwessies te reageer, afgehandel. Bestee nou tyd om </a:t>
            </a:r>
            <a:r>
              <a:rPr lang="af-ZA" sz="1200" b="1" i="1" kern="1200" dirty="0">
                <a:solidFill>
                  <a:schemeClr val="tx1"/>
                </a:solidFill>
                <a:effectLst/>
                <a:latin typeface="+mn-lt"/>
                <a:ea typeface="+mn-ea"/>
                <a:cs typeface="+mn-cs"/>
              </a:rPr>
              <a:t>Aktiwiteit 4</a:t>
            </a:r>
            <a:br>
              <a:rPr lang="af-ZA" sz="1200"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Les 1 – Werkkaart</a:t>
            </a:r>
            <a:r>
              <a:rPr lang="af-ZA" sz="1200" kern="1200" dirty="0">
                <a:solidFill>
                  <a:schemeClr val="tx1"/>
                </a:solidFill>
                <a:effectLst/>
                <a:latin typeface="+mn-lt"/>
                <a:ea typeface="+mn-ea"/>
                <a:cs typeface="+mn-cs"/>
              </a:rPr>
              <a:t>) te beantwoord terwyl jy oor die volgende nadink:</a:t>
            </a:r>
            <a:endParaRPr lang="en-US"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Noem EEN omgewingskwessie wat jy voel deur jou plaaslike munisipaliteit aangespreek moet word?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Hoe kan jy betrokke raak by die vermindering van rommel in jou plaaslike gemeenskap?</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Watter raad sal jy vir jou jonger broer/ suster/ vriend gee oor hoekom dit belangrik is om vrywillig te werk?</a:t>
            </a:r>
            <a:endParaRPr lang="en-US" sz="1200" kern="1200" dirty="0">
              <a:solidFill>
                <a:schemeClr val="tx1"/>
              </a:solidFill>
              <a:effectLst/>
              <a:latin typeface="+mn-lt"/>
              <a:ea typeface="+mn-ea"/>
              <a:cs typeface="+mn-cs"/>
            </a:endParaRPr>
          </a:p>
          <a:p>
            <a:pPr marL="0" lvl="0" indent="0">
              <a:buFont typeface="Wingdings" pitchFamily="2" charset="2"/>
              <a:buNone/>
            </a:pPr>
            <a:endParaRPr lang="en-ZA" sz="1800" dirty="0">
              <a:effectLst/>
              <a:highlight>
                <a:srgbClr val="FFFF00"/>
              </a:highlight>
              <a:latin typeface="Times New Roman" panose="02020603050405020304" pitchFamily="18" charset="0"/>
              <a:ea typeface="Times New Roman" panose="02020603050405020304" pitchFamily="18" charset="0"/>
            </a:endParaRPr>
          </a:p>
          <a:p>
            <a:r>
              <a:rPr lang="en-ZA" sz="1800" dirty="0">
                <a:solidFill>
                  <a:srgbClr val="404040"/>
                </a:solidFill>
                <a:effectLst/>
                <a:latin typeface="Arial" panose="020B0604020202020204" pitchFamily="34" charset="0"/>
                <a:ea typeface="Times New Roman" panose="02020603050405020304" pitchFamily="18" charset="0"/>
              </a:rPr>
              <a:t>(</a:t>
            </a:r>
            <a:r>
              <a:rPr lang="en-ZA" sz="1800" dirty="0" err="1">
                <a:solidFill>
                  <a:srgbClr val="FF0000"/>
                </a:solidFill>
                <a:effectLst/>
                <a:latin typeface="Arial" panose="020B0604020202020204" pitchFamily="34" charset="0"/>
                <a:ea typeface="Times New Roman" panose="02020603050405020304" pitchFamily="18" charset="0"/>
              </a:rPr>
              <a:t>Onderwysernota</a:t>
            </a:r>
            <a:r>
              <a:rPr lang="en-ZA" sz="1800" baseline="0" dirty="0">
                <a:solidFill>
                  <a:srgbClr val="FF0000"/>
                </a:solidFill>
                <a:effectLst/>
                <a:latin typeface="Arial" panose="020B0604020202020204" pitchFamily="34" charset="0"/>
                <a:ea typeface="Times New Roman" panose="02020603050405020304" pitchFamily="18" charset="0"/>
              </a:rPr>
              <a:t> - </a:t>
            </a:r>
            <a:r>
              <a:rPr lang="af-ZA" sz="1200" kern="1200" dirty="0">
                <a:solidFill>
                  <a:schemeClr val="tx1"/>
                </a:solidFill>
                <a:effectLst/>
                <a:latin typeface="+mn-lt"/>
                <a:ea typeface="+mn-ea"/>
                <a:cs typeface="+mn-cs"/>
              </a:rPr>
              <a:t>moedig die klas aan om stil te wees in hierdie tyd totdat jy sê hulle kan praat. Dit kan selfs help om musiek te speel.)</a:t>
            </a:r>
            <a:endParaRPr lang="en-ZA" sz="1800" dirty="0">
              <a:solidFill>
                <a:srgbClr val="000000"/>
              </a:solidFill>
              <a:effectLst/>
              <a:latin typeface="Times New Roman" panose="02020603050405020304" pitchFamily="18" charset="0"/>
              <a:ea typeface="Times New Roman" panose="02020603050405020304" pitchFamily="18" charset="0"/>
            </a:endParaRPr>
          </a:p>
          <a:p>
            <a:r>
              <a:rPr lang="en-ZA" sz="1800" dirty="0">
                <a:solidFill>
                  <a:srgbClr val="595959"/>
                </a:solidFill>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1BE9650-DB74-4C10-A718-18B549BB1536}" type="slidenum">
              <a:rPr lang="en-ZA" smtClean="0"/>
              <a:t>10</a:t>
            </a:fld>
            <a:endParaRPr lang="en-ZA"/>
          </a:p>
        </p:txBody>
      </p:sp>
    </p:spTree>
    <p:extLst>
      <p:ext uri="{BB962C8B-B14F-4D97-AF65-F5344CB8AC3E}">
        <p14:creationId xmlns:p14="http://schemas.microsoft.com/office/powerpoint/2010/main" val="99853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15000"/>
              </a:lnSpc>
              <a:buFont typeface="Symbol" panose="05050102010706020507" pitchFamily="18" charset="2"/>
              <a:buNone/>
            </a:pPr>
            <a:r>
              <a:rPr lang="af-ZA" sz="1200" kern="1200" dirty="0">
                <a:solidFill>
                  <a:schemeClr val="tx1"/>
                </a:solidFill>
                <a:effectLst/>
                <a:latin typeface="+mn-lt"/>
                <a:ea typeface="+mn-ea"/>
                <a:cs typeface="+mn-cs"/>
              </a:rPr>
              <a:t>Kan jy sommige van die sosiale en omgewingskwessies onthou wat jy in graad 10 en 11 bespreek het? Kom ons neem 'n oomblik om 'n paar van die AGT sleutelkwessies waaroor jy geleer het, te hersien. Skryf in jou </a:t>
            </a:r>
            <a:r>
              <a:rPr lang="af-ZA" sz="1200" b="1" i="1" u="sng" kern="1200" dirty="0">
                <a:solidFill>
                  <a:schemeClr val="tx1"/>
                </a:solidFill>
                <a:effectLst/>
                <a:latin typeface="+mn-lt"/>
                <a:ea typeface="+mn-ea"/>
                <a:cs typeface="+mn-cs"/>
              </a:rPr>
              <a:t>Les 1 - Werkkaart</a:t>
            </a:r>
            <a:r>
              <a:rPr lang="af-ZA" sz="1200" kern="1200" dirty="0">
                <a:solidFill>
                  <a:schemeClr val="tx1"/>
                </a:solidFill>
                <a:effectLst/>
                <a:latin typeface="+mn-lt"/>
                <a:ea typeface="+mn-ea"/>
                <a:cs typeface="+mn-cs"/>
              </a:rPr>
              <a:t> (</a:t>
            </a:r>
            <a:r>
              <a:rPr lang="af-ZA" sz="1200" b="1" i="1" kern="1200" dirty="0">
                <a:solidFill>
                  <a:schemeClr val="tx1"/>
                </a:solidFill>
                <a:effectLst/>
                <a:latin typeface="+mn-lt"/>
                <a:ea typeface="+mn-ea"/>
                <a:cs typeface="+mn-cs"/>
              </a:rPr>
              <a:t>Aktiwiteit 1</a:t>
            </a:r>
            <a:r>
              <a:rPr lang="af-ZA" sz="1200" kern="1200" dirty="0">
                <a:solidFill>
                  <a:schemeClr val="tx1"/>
                </a:solidFill>
                <a:effectLst/>
                <a:latin typeface="+mn-lt"/>
                <a:ea typeface="+mn-ea"/>
                <a:cs typeface="+mn-cs"/>
              </a:rPr>
              <a:t>) hierdie sleutelkwessies neer. Kom ons kyk hoeveel jy kan onthou.</a:t>
            </a:r>
          </a:p>
          <a:p>
            <a:pPr marL="0" lvl="0" indent="0">
              <a:lnSpc>
                <a:spcPct val="115000"/>
              </a:lnSpc>
              <a:buFont typeface="Symbol" panose="05050102010706020507" pitchFamily="18" charset="2"/>
              <a:buNone/>
            </a:pPr>
            <a:endParaRPr lang="en-ZA" sz="1800" dirty="0">
              <a:effectLst/>
              <a:latin typeface="Times New Roman" panose="02020603050405020304" pitchFamily="18" charset="0"/>
              <a:ea typeface="Arial" panose="020B0604020202020204" pitchFamily="34" charset="0"/>
            </a:endParaRPr>
          </a:p>
          <a:p>
            <a:pPr marL="0" lvl="0" indent="0">
              <a:lnSpc>
                <a:spcPct val="115000"/>
              </a:lnSpc>
              <a:buFont typeface="Symbol" panose="05050102010706020507" pitchFamily="18" charset="2"/>
              <a:buNone/>
            </a:pPr>
            <a:r>
              <a:rPr lang="af-ZA" sz="1200" kern="1200" dirty="0">
                <a:solidFill>
                  <a:schemeClr val="tx1"/>
                </a:solidFill>
                <a:effectLst/>
                <a:latin typeface="+mn-lt"/>
                <a:ea typeface="+mn-ea"/>
                <a:cs typeface="+mn-cs"/>
              </a:rPr>
              <a:t>(Onderwysersnota: Gee leerders 1min om hul antwoorde neer te skryf. Hulle kan terugvoer gee voordat jy deur die antwoorde op Skyfie 2 klik - dit sal een vir een verskyn)</a:t>
            </a:r>
          </a:p>
          <a:p>
            <a:pPr marL="0" lvl="0" indent="0">
              <a:lnSpc>
                <a:spcPct val="115000"/>
              </a:lnSpc>
              <a:buFont typeface="Symbol" panose="05050102010706020507" pitchFamily="18" charset="2"/>
              <a:buNone/>
            </a:pPr>
            <a:endParaRPr lang="en-ZA" sz="1800" dirty="0">
              <a:effectLst/>
              <a:latin typeface="Times New Roman" panose="02020603050405020304" pitchFamily="18" charset="0"/>
              <a:ea typeface="Arial" panose="020B0604020202020204" pitchFamily="34" charset="0"/>
            </a:endParaRPr>
          </a:p>
          <a:p>
            <a:r>
              <a:rPr lang="af-ZA" sz="1200" kern="1200" dirty="0">
                <a:solidFill>
                  <a:schemeClr val="tx1"/>
                </a:solidFill>
                <a:effectLst/>
                <a:latin typeface="+mn-lt"/>
                <a:ea typeface="+mn-ea"/>
                <a:cs typeface="+mn-cs"/>
              </a:rPr>
              <a:t>MEMO-antwoord op </a:t>
            </a:r>
            <a:r>
              <a:rPr lang="af-ZA" sz="1200" b="1" i="1" kern="1200" dirty="0">
                <a:solidFill>
                  <a:schemeClr val="tx1"/>
                </a:solidFill>
                <a:effectLst/>
                <a:latin typeface="+mn-lt"/>
                <a:ea typeface="+mn-ea"/>
                <a:cs typeface="+mn-cs"/>
              </a:rPr>
              <a:t>Aktiwiteit 1</a:t>
            </a:r>
            <a:r>
              <a:rPr lang="af-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af-ZA" sz="1200" b="1" kern="1200" dirty="0">
                <a:solidFill>
                  <a:schemeClr val="tx1"/>
                </a:solidFill>
                <a:effectLst/>
                <a:latin typeface="+mn-lt"/>
                <a:ea typeface="+mn-ea"/>
                <a:cs typeface="+mn-cs"/>
              </a:rPr>
              <a:t>Misdaad</a:t>
            </a:r>
            <a:r>
              <a:rPr lang="af-ZA" sz="1200" kern="1200" dirty="0">
                <a:solidFill>
                  <a:schemeClr val="tx1"/>
                </a:solidFill>
                <a:effectLst/>
                <a:latin typeface="+mn-lt"/>
                <a:ea typeface="+mn-ea"/>
                <a:cs typeface="+mn-cs"/>
              </a:rPr>
              <a:t> – raak gemeenskappe vanuit 'n veiligheids- en gesondheidsperspektief. As misdaad hoog is, sal mense onveilig in die gemeenskap wees, maar dit kan ook lei tot stres en vrees wat tot verdere gesondheidsprobleme in die gebied kan lei.</a:t>
            </a:r>
            <a:endParaRPr lang="en-US" sz="1200" kern="1200" dirty="0">
              <a:solidFill>
                <a:schemeClr val="tx1"/>
              </a:solidFill>
              <a:effectLst/>
              <a:latin typeface="+mn-lt"/>
              <a:ea typeface="+mn-ea"/>
              <a:cs typeface="+mn-cs"/>
            </a:endParaRPr>
          </a:p>
          <a:p>
            <a:pPr lvl="0"/>
            <a:r>
              <a:rPr lang="af-ZA" sz="1200" b="1" kern="1200" dirty="0">
                <a:solidFill>
                  <a:schemeClr val="tx1"/>
                </a:solidFill>
                <a:effectLst/>
                <a:latin typeface="+mn-lt"/>
                <a:ea typeface="+mn-ea"/>
                <a:cs typeface="+mn-cs"/>
              </a:rPr>
              <a:t>Geweld</a:t>
            </a:r>
            <a:r>
              <a:rPr lang="af-ZA" sz="1200" kern="1200" dirty="0">
                <a:solidFill>
                  <a:schemeClr val="tx1"/>
                </a:solidFill>
                <a:effectLst/>
                <a:latin typeface="+mn-lt"/>
                <a:ea typeface="+mn-ea"/>
                <a:cs typeface="+mn-cs"/>
              </a:rPr>
              <a:t> – wat dikwels naby die huis of in die huis gepleeg word, plaas mense op 'n baie hoë veiligheidsrisiko en kan dikwels lei tot fisieke mishandeling wat ook mense se gesondheid beïnvloed.</a:t>
            </a:r>
            <a:endParaRPr lang="en-US" sz="1200" kern="1200" dirty="0">
              <a:solidFill>
                <a:schemeClr val="tx1"/>
              </a:solidFill>
              <a:effectLst/>
              <a:latin typeface="+mn-lt"/>
              <a:ea typeface="+mn-ea"/>
              <a:cs typeface="+mn-cs"/>
            </a:endParaRPr>
          </a:p>
          <a:p>
            <a:pPr lvl="0"/>
            <a:r>
              <a:rPr lang="af-ZA" sz="1200" b="1" kern="1200" dirty="0">
                <a:solidFill>
                  <a:schemeClr val="tx1"/>
                </a:solidFill>
                <a:effectLst/>
                <a:latin typeface="+mn-lt"/>
                <a:ea typeface="+mn-ea"/>
                <a:cs typeface="+mn-cs"/>
              </a:rPr>
              <a:t>Armoede</a:t>
            </a:r>
            <a:r>
              <a:rPr lang="af-ZA" sz="1200" kern="1200" dirty="0">
                <a:solidFill>
                  <a:schemeClr val="tx1"/>
                </a:solidFill>
                <a:effectLst/>
                <a:latin typeface="+mn-lt"/>
                <a:ea typeface="+mn-ea"/>
                <a:cs typeface="+mn-cs"/>
              </a:rPr>
              <a:t> – In armoedige gebiede, woon mense dikwels in onveilige buurte waar hulle nie hulself kan beskerm nie, maar waar daar ook hoë vlakke van besoedeling is. Dit kan lei tot die verspreiding van siektes. Gemeenskappe met hoë vlakke van armoede het dikwels nie toegang tot behoorlike gesondheidsorgfasiliteite nie.</a:t>
            </a:r>
            <a:endParaRPr lang="en-US" sz="1200" kern="1200" dirty="0">
              <a:solidFill>
                <a:schemeClr val="tx1"/>
              </a:solidFill>
              <a:effectLst/>
              <a:latin typeface="+mn-lt"/>
              <a:ea typeface="+mn-ea"/>
              <a:cs typeface="+mn-cs"/>
            </a:endParaRPr>
          </a:p>
          <a:p>
            <a:pPr lvl="0"/>
            <a:r>
              <a:rPr lang="af-ZA" sz="1200" b="1" kern="1200" dirty="0">
                <a:solidFill>
                  <a:schemeClr val="tx1"/>
                </a:solidFill>
                <a:effectLst/>
                <a:latin typeface="+mn-lt"/>
                <a:ea typeface="+mn-ea"/>
                <a:cs typeface="+mn-cs"/>
              </a:rPr>
              <a:t>Veiligheid en sekuriteit</a:t>
            </a:r>
            <a:r>
              <a:rPr lang="af-ZA" sz="1200" kern="1200" dirty="0">
                <a:solidFill>
                  <a:schemeClr val="tx1"/>
                </a:solidFill>
                <a:effectLst/>
                <a:latin typeface="+mn-lt"/>
                <a:ea typeface="+mn-ea"/>
                <a:cs typeface="+mn-cs"/>
              </a:rPr>
              <a:t> – In hoë misdaad- en geweldsbuurte kan daar 'n sterk </a:t>
            </a:r>
            <a:r>
              <a:rPr lang="af-ZA" sz="1200" kern="1200" dirty="0" err="1">
                <a:solidFill>
                  <a:schemeClr val="tx1"/>
                </a:solidFill>
                <a:effectLst/>
                <a:latin typeface="+mn-lt"/>
                <a:ea typeface="+mn-ea"/>
                <a:cs typeface="+mn-cs"/>
              </a:rPr>
              <a:t>bendeteenwoordigheid</a:t>
            </a:r>
            <a:r>
              <a:rPr lang="af-ZA" sz="1200" kern="1200" dirty="0">
                <a:solidFill>
                  <a:schemeClr val="tx1"/>
                </a:solidFill>
                <a:effectLst/>
                <a:latin typeface="+mn-lt"/>
                <a:ea typeface="+mn-ea"/>
                <a:cs typeface="+mn-cs"/>
              </a:rPr>
              <a:t> wees. Die veiligheidsmagte word dikwels tot die uiterste gestrek – en hulle het nie die vermoë om die gemeenskap veilig te hou nie.</a:t>
            </a:r>
            <a:endParaRPr lang="en-US"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Daar is dikwels in armoedige gebiede 'n </a:t>
            </a:r>
            <a:r>
              <a:rPr lang="af-ZA" sz="1200" b="1" kern="1200" dirty="0">
                <a:solidFill>
                  <a:schemeClr val="tx1"/>
                </a:solidFill>
                <a:effectLst/>
                <a:latin typeface="+mn-lt"/>
                <a:ea typeface="+mn-ea"/>
                <a:cs typeface="+mn-cs"/>
              </a:rPr>
              <a:t>gebrek aan basiese dienste</a:t>
            </a:r>
            <a:r>
              <a:rPr lang="af-ZA" sz="1200" kern="1200" dirty="0">
                <a:solidFill>
                  <a:schemeClr val="tx1"/>
                </a:solidFill>
                <a:effectLst/>
                <a:latin typeface="+mn-lt"/>
                <a:ea typeface="+mn-ea"/>
                <a:cs typeface="+mn-cs"/>
              </a:rPr>
              <a:t>,  aangesien dit deur die plaaslike regering gelewer moet word, wat begrotingsbeperkings in die gesig staar.</a:t>
            </a:r>
            <a:endParaRPr lang="en-US" sz="1200" kern="1200" dirty="0">
              <a:solidFill>
                <a:schemeClr val="tx1"/>
              </a:solidFill>
              <a:effectLst/>
              <a:latin typeface="+mn-lt"/>
              <a:ea typeface="+mn-ea"/>
              <a:cs typeface="+mn-cs"/>
            </a:endParaRPr>
          </a:p>
          <a:p>
            <a:pPr lvl="0"/>
            <a:r>
              <a:rPr lang="af-ZA" sz="1200" b="1" kern="1200" dirty="0">
                <a:solidFill>
                  <a:schemeClr val="tx1"/>
                </a:solidFill>
                <a:effectLst/>
                <a:latin typeface="+mn-lt"/>
                <a:ea typeface="+mn-ea"/>
                <a:cs typeface="+mn-cs"/>
              </a:rPr>
              <a:t>Ongelyke toegang tot basiese hulpbronne</a:t>
            </a:r>
            <a:r>
              <a:rPr lang="af-ZA" sz="1200" kern="1200" dirty="0">
                <a:solidFill>
                  <a:schemeClr val="tx1"/>
                </a:solidFill>
                <a:effectLst/>
                <a:latin typeface="+mn-lt"/>
                <a:ea typeface="+mn-ea"/>
                <a:cs typeface="+mn-cs"/>
              </a:rPr>
              <a:t> - is meer dikwels die gevolg van die plaaslike regering wat nie die verskaffing van basiese hulpbronne kan voorsien of onderhou nie. Die redes hiervoor kan uiteenlopend wees; soos kapasiteit en mannekrag om die taak te verrig of gebrek aan begroting weens wanbestuur of korrupsie.</a:t>
            </a:r>
            <a:endParaRPr lang="en-US" sz="1200" kern="1200" dirty="0">
              <a:solidFill>
                <a:schemeClr val="tx1"/>
              </a:solidFill>
              <a:effectLst/>
              <a:latin typeface="+mn-lt"/>
              <a:ea typeface="+mn-ea"/>
              <a:cs typeface="+mn-cs"/>
            </a:endParaRPr>
          </a:p>
          <a:p>
            <a:pPr lvl="0"/>
            <a:r>
              <a:rPr lang="af-ZA" sz="1200" b="1" kern="1200" dirty="0">
                <a:solidFill>
                  <a:schemeClr val="tx1"/>
                </a:solidFill>
                <a:effectLst/>
                <a:latin typeface="+mn-lt"/>
                <a:ea typeface="+mn-ea"/>
                <a:cs typeface="+mn-cs"/>
              </a:rPr>
              <a:t>Oorstromings </a:t>
            </a:r>
            <a:r>
              <a:rPr lang="af-ZA" sz="1200" kern="1200" dirty="0">
                <a:solidFill>
                  <a:schemeClr val="tx1"/>
                </a:solidFill>
                <a:effectLst/>
                <a:latin typeface="+mn-lt"/>
                <a:ea typeface="+mn-ea"/>
                <a:cs typeface="+mn-cs"/>
              </a:rPr>
              <a:t>- As waterweë, damme of riviere nie behoorlik beveilig of onderhou word deur die plaaslike regering nie, is oorstromings meer geneig om te voorkom wanneer daar swaar reën is. Indien nooddienste nie goed toegerus en behoorlik beman is nie, kan dit tot bykomende druk op gemeenskappe en potensiële lewensverlies lei.</a:t>
            </a:r>
            <a:endParaRPr lang="en-US" sz="1200" kern="1200" dirty="0">
              <a:solidFill>
                <a:schemeClr val="tx1"/>
              </a:solidFill>
              <a:effectLst/>
              <a:latin typeface="+mn-lt"/>
              <a:ea typeface="+mn-ea"/>
              <a:cs typeface="+mn-cs"/>
            </a:endParaRPr>
          </a:p>
          <a:p>
            <a:pPr lvl="0"/>
            <a:r>
              <a:rPr lang="af-ZA" sz="1200" b="1" kern="1200" dirty="0">
                <a:solidFill>
                  <a:schemeClr val="tx1"/>
                </a:solidFill>
                <a:effectLst/>
                <a:latin typeface="+mn-lt"/>
                <a:ea typeface="+mn-ea"/>
                <a:cs typeface="+mn-cs"/>
              </a:rPr>
              <a:t>Besoedeling</a:t>
            </a:r>
            <a:r>
              <a:rPr lang="af-ZA" sz="1200" kern="1200" dirty="0">
                <a:solidFill>
                  <a:schemeClr val="tx1"/>
                </a:solidFill>
                <a:effectLst/>
                <a:latin typeface="+mn-lt"/>
                <a:ea typeface="+mn-ea"/>
                <a:cs typeface="+mn-cs"/>
              </a:rPr>
              <a:t> - kom dikwels voor as daar 'n gebrek aan gemeenskapsregulering van die omgewing is. Óf daar is 'n gebrek aan sanitasiewerkers om die plaaslike omgewing skoon te maak, of daar is 'n gebrek aan regulering van verordeninge; en so besoedel maatskappye en/of gemeenskappe die omgewing en word dit 'n probleem. Dit kan verband hou met enigiets van rommel tot waterbesoedeling. Soms kan gebrekkige infrastruktuur daartoe lei dat riool in waterbronne lek.</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1BE9650-DB74-4C10-A718-18B549BB1536}" type="slidenum">
              <a:rPr lang="en-ZA" smtClean="0"/>
              <a:t>2</a:t>
            </a:fld>
            <a:endParaRPr lang="en-ZA"/>
          </a:p>
        </p:txBody>
      </p:sp>
    </p:spTree>
    <p:extLst>
      <p:ext uri="{BB962C8B-B14F-4D97-AF65-F5344CB8AC3E}">
        <p14:creationId xmlns:p14="http://schemas.microsoft.com/office/powerpoint/2010/main" val="2954301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err="1"/>
              <a:t>Videosnit</a:t>
            </a:r>
            <a:r>
              <a:rPr lang="en-GB" b="1" i="1" dirty="0"/>
              <a:t> is 5min11s – pas </a:t>
            </a:r>
            <a:r>
              <a:rPr lang="en-GB" b="1" i="1" dirty="0" err="1"/>
              <a:t>kolom</a:t>
            </a:r>
            <a:r>
              <a:rPr lang="en-GB" b="1" i="1" dirty="0"/>
              <a:t> A by </a:t>
            </a:r>
            <a:r>
              <a:rPr lang="en-GB" b="1" i="1" dirty="0" err="1"/>
              <a:t>kolom</a:t>
            </a:r>
            <a:r>
              <a:rPr lang="en-GB" b="1" i="1" dirty="0"/>
              <a:t> B</a:t>
            </a:r>
            <a:r>
              <a:rPr lang="en-GB" b="1" i="1" baseline="0" dirty="0"/>
              <a:t> is </a:t>
            </a:r>
            <a:r>
              <a:rPr lang="en-GB" b="1" i="1" dirty="0"/>
              <a:t>2min30s = 8min</a:t>
            </a:r>
          </a:p>
          <a:p>
            <a:endParaRPr lang="en-GB" dirty="0"/>
          </a:p>
          <a:p>
            <a:r>
              <a:rPr lang="af-ZA" sz="1200" kern="1200" dirty="0">
                <a:solidFill>
                  <a:schemeClr val="tx1"/>
                </a:solidFill>
                <a:effectLst/>
                <a:latin typeface="+mn-lt"/>
                <a:ea typeface="+mn-ea"/>
                <a:cs typeface="+mn-cs"/>
              </a:rPr>
              <a:t>Kom ons ondersoek die rolle van verskillende regeringsvlakke </a:t>
            </a:r>
          </a:p>
          <a:p>
            <a:endParaRPr lang="en-ZA" sz="1800" dirty="0">
              <a:effectLst/>
              <a:latin typeface="Calibri" panose="020F0502020204030204" pitchFamily="34" charset="0"/>
              <a:ea typeface="Arial" panose="020B0604020202020204" pitchFamily="34" charset="0"/>
            </a:endParaRPr>
          </a:p>
          <a:p>
            <a:r>
              <a:rPr lang="af-ZA" sz="1200" kern="1200" dirty="0">
                <a:solidFill>
                  <a:schemeClr val="tx1"/>
                </a:solidFill>
                <a:effectLst/>
                <a:latin typeface="+mn-lt"/>
                <a:ea typeface="+mn-ea"/>
                <a:cs typeface="+mn-cs"/>
              </a:rPr>
              <a:t>Vir </a:t>
            </a:r>
            <a:r>
              <a:rPr lang="af-ZA" sz="1200" b="1" i="1" kern="1200" dirty="0">
                <a:solidFill>
                  <a:schemeClr val="tx1"/>
                </a:solidFill>
                <a:effectLst/>
                <a:latin typeface="+mn-lt"/>
                <a:ea typeface="+mn-ea"/>
                <a:cs typeface="+mn-cs"/>
              </a:rPr>
              <a:t>Aktiwiteit 2</a:t>
            </a:r>
            <a:r>
              <a:rPr lang="af-ZA" sz="1200"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Les 1 – Werkkaart</a:t>
            </a:r>
            <a:r>
              <a:rPr lang="af-ZA" sz="1200" kern="1200" dirty="0">
                <a:solidFill>
                  <a:schemeClr val="tx1"/>
                </a:solidFill>
                <a:effectLst/>
                <a:latin typeface="+mn-lt"/>
                <a:ea typeface="+mn-ea"/>
                <a:cs typeface="+mn-cs"/>
              </a:rPr>
              <a:t>): </a:t>
            </a:r>
            <a:br>
              <a:rPr lang="af-ZA" sz="1200"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KYK https://www.youtube.com/watch?v=ocuJXY-CNRg</a:t>
            </a:r>
            <a:r>
              <a:rPr lang="en-ZA" sz="1200" u="sng" kern="1200" dirty="0">
                <a:solidFill>
                  <a:schemeClr val="tx1"/>
                </a:solidFill>
                <a:effectLst/>
                <a:latin typeface="+mn-lt"/>
                <a:ea typeface="+mn-ea"/>
                <a:cs typeface="+mn-cs"/>
                <a:hlinkClick r:id="rId3"/>
              </a:rPr>
              <a:t> </a:t>
            </a:r>
            <a:r>
              <a:rPr lang="af-ZA" sz="1200" kern="1200" dirty="0">
                <a:solidFill>
                  <a:schemeClr val="tx1"/>
                </a:solidFill>
                <a:effectLst/>
                <a:latin typeface="+mn-lt"/>
                <a:ea typeface="+mn-ea"/>
                <a:cs typeface="+mn-cs"/>
              </a:rPr>
              <a:t> en pas die DEFINISIE in Kolom B by die KONSEP in Kolom A</a:t>
            </a:r>
            <a:br>
              <a:rPr lang="en-ZA" sz="1800" dirty="0">
                <a:effectLst/>
                <a:latin typeface="Calibri" panose="020F0502020204030204" pitchFamily="34" charset="0"/>
                <a:ea typeface="Arial" panose="020B0604020202020204" pitchFamily="34" charset="0"/>
              </a:rPr>
            </a:br>
            <a:br>
              <a:rPr lang="en-ZA" sz="1800" dirty="0">
                <a:effectLst/>
                <a:latin typeface="Calibri" panose="020F0502020204030204" pitchFamily="34" charset="0"/>
                <a:ea typeface="Arial" panose="020B0604020202020204" pitchFamily="34" charset="0"/>
              </a:rPr>
            </a:br>
            <a:r>
              <a:rPr lang="af-ZA" sz="1200" kern="1200" dirty="0">
                <a:solidFill>
                  <a:schemeClr val="tx1"/>
                </a:solidFill>
                <a:effectLst/>
                <a:latin typeface="+mn-lt"/>
                <a:ea typeface="+mn-ea"/>
                <a:cs typeface="+mn-cs"/>
              </a:rPr>
              <a:t>Sien </a:t>
            </a:r>
            <a:r>
              <a:rPr lang="af-ZA" sz="1200" b="1" i="1" u="sng" kern="1200" dirty="0">
                <a:solidFill>
                  <a:schemeClr val="tx1"/>
                </a:solidFill>
                <a:effectLst/>
                <a:latin typeface="+mn-lt"/>
                <a:ea typeface="+mn-ea"/>
                <a:cs typeface="+mn-cs"/>
              </a:rPr>
              <a:t>Les 1 – Werkkaart MEMO</a:t>
            </a:r>
            <a:r>
              <a:rPr lang="af-ZA" sz="1200" kern="1200" dirty="0">
                <a:solidFill>
                  <a:schemeClr val="tx1"/>
                </a:solidFill>
                <a:effectLst/>
                <a:latin typeface="+mn-lt"/>
                <a:ea typeface="+mn-ea"/>
                <a:cs typeface="+mn-cs"/>
              </a:rPr>
              <a:t> vir antwoorde op </a:t>
            </a:r>
            <a:r>
              <a:rPr lang="af-ZA" sz="1200" b="1" i="1" kern="1200" dirty="0">
                <a:solidFill>
                  <a:schemeClr val="tx1"/>
                </a:solidFill>
                <a:effectLst/>
                <a:latin typeface="+mn-lt"/>
                <a:ea typeface="+mn-ea"/>
                <a:cs typeface="+mn-cs"/>
              </a:rPr>
              <a:t>Aktiwiteit 2</a:t>
            </a:r>
            <a:endParaRPr lang="en-US" sz="1200" kern="1200" dirty="0">
              <a:solidFill>
                <a:schemeClr val="tx1"/>
              </a:solidFill>
              <a:effectLst/>
              <a:latin typeface="+mn-lt"/>
              <a:ea typeface="+mn-ea"/>
              <a:cs typeface="+mn-cs"/>
            </a:endParaRPr>
          </a:p>
          <a:p>
            <a:endParaRPr lang="en-GB" b="0" i="0" dirty="0"/>
          </a:p>
          <a:p>
            <a:r>
              <a:rPr lang="af-ZA" sz="1200" kern="1200" dirty="0">
                <a:solidFill>
                  <a:schemeClr val="tx1"/>
                </a:solidFill>
                <a:effectLst/>
                <a:latin typeface="+mn-lt"/>
                <a:ea typeface="+mn-ea"/>
                <a:cs typeface="+mn-cs"/>
              </a:rPr>
              <a:t>Verwys na </a:t>
            </a:r>
            <a:r>
              <a:rPr lang="af-ZA" sz="1200" b="1" i="1" kern="1200" dirty="0">
                <a:solidFill>
                  <a:schemeClr val="tx1"/>
                </a:solidFill>
                <a:effectLst/>
                <a:latin typeface="+mn-lt"/>
                <a:ea typeface="+mn-ea"/>
                <a:cs typeface="+mn-cs"/>
              </a:rPr>
              <a:t>Aktiwiteit 2</a:t>
            </a:r>
            <a:r>
              <a:rPr lang="af-ZA" sz="1200" kern="1200" dirty="0">
                <a:solidFill>
                  <a:schemeClr val="tx1"/>
                </a:solidFill>
                <a:effectLst/>
                <a:latin typeface="+mn-lt"/>
                <a:ea typeface="+mn-ea"/>
                <a:cs typeface="+mn-cs"/>
              </a:rPr>
              <a:t> in </a:t>
            </a:r>
            <a:r>
              <a:rPr lang="af-ZA" sz="1200" b="1" i="1" u="sng" kern="1200" dirty="0">
                <a:solidFill>
                  <a:schemeClr val="tx1"/>
                </a:solidFill>
                <a:effectLst/>
                <a:latin typeface="+mn-lt"/>
                <a:ea typeface="+mn-ea"/>
                <a:cs typeface="+mn-cs"/>
              </a:rPr>
              <a:t>Les 1 – Werkkaart MEMO</a:t>
            </a:r>
            <a:r>
              <a:rPr lang="af-ZA" sz="1200" kern="1200" dirty="0">
                <a:solidFill>
                  <a:schemeClr val="tx1"/>
                </a:solidFill>
                <a:effectLst/>
                <a:latin typeface="+mn-lt"/>
                <a:ea typeface="+mn-ea"/>
                <a:cs typeface="+mn-cs"/>
              </a:rPr>
              <a:t> vir modelantwoorde. </a:t>
            </a:r>
            <a:r>
              <a:rPr lang="en-GB" dirty="0"/>
              <a:t> </a:t>
            </a:r>
          </a:p>
          <a:p>
            <a:endParaRPr lang="en-GB" dirty="0"/>
          </a:p>
          <a:p>
            <a:endParaRPr lang="en-GB" dirty="0"/>
          </a:p>
          <a:p>
            <a:endParaRPr lang="en-GB" dirty="0"/>
          </a:p>
          <a:p>
            <a:endParaRPr lang="en-ZA" dirty="0"/>
          </a:p>
        </p:txBody>
      </p:sp>
      <p:sp>
        <p:nvSpPr>
          <p:cNvPr id="4" name="Slide Number Placeholder 3"/>
          <p:cNvSpPr>
            <a:spLocks noGrp="1"/>
          </p:cNvSpPr>
          <p:nvPr>
            <p:ph type="sldNum" sz="quarter" idx="5"/>
          </p:nvPr>
        </p:nvSpPr>
        <p:spPr/>
        <p:txBody>
          <a:bodyPr/>
          <a:lstStyle/>
          <a:p>
            <a:fld id="{51BE9650-DB74-4C10-A718-18B549BB1536}" type="slidenum">
              <a:rPr lang="en-ZA" smtClean="0"/>
              <a:t>3</a:t>
            </a:fld>
            <a:endParaRPr lang="en-ZA"/>
          </a:p>
        </p:txBody>
      </p:sp>
    </p:spTree>
    <p:extLst>
      <p:ext uri="{BB962C8B-B14F-4D97-AF65-F5344CB8AC3E}">
        <p14:creationId xmlns:p14="http://schemas.microsoft.com/office/powerpoint/2010/main" val="230935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err="1"/>
              <a:t>Skyfies</a:t>
            </a:r>
            <a:r>
              <a:rPr lang="en-GB" b="1" i="1" dirty="0"/>
              <a:t> 4 – 6 – 8 minute</a:t>
            </a:r>
            <a:r>
              <a:rPr lang="en-GB" b="1" i="1" baseline="0" dirty="0"/>
              <a:t> </a:t>
            </a:r>
            <a:r>
              <a:rPr lang="en-GB" b="1" i="1" baseline="0" dirty="0" err="1"/>
              <a:t>Onderwyserinsette</a:t>
            </a:r>
            <a:endParaRPr lang="en-GB" b="1" i="1" baseline="0" dirty="0"/>
          </a:p>
          <a:p>
            <a:endParaRPr lang="en-GB" b="1" i="1" dirty="0"/>
          </a:p>
          <a:p>
            <a:r>
              <a:rPr lang="af-ZA" sz="1200" kern="1200" dirty="0">
                <a:solidFill>
                  <a:schemeClr val="tx1"/>
                </a:solidFill>
                <a:effectLst/>
                <a:latin typeface="+mn-lt"/>
                <a:ea typeface="+mn-ea"/>
                <a:cs typeface="+mn-cs"/>
              </a:rPr>
              <a:t>(Leerders moet </a:t>
            </a:r>
            <a:r>
              <a:rPr lang="af-ZA" sz="1200" b="1" i="1" kern="1200" dirty="0">
                <a:solidFill>
                  <a:schemeClr val="tx1"/>
                </a:solidFill>
                <a:effectLst/>
                <a:latin typeface="+mn-lt"/>
                <a:ea typeface="+mn-ea"/>
                <a:cs typeface="+mn-cs"/>
              </a:rPr>
              <a:t>Aktiwiteit 3</a:t>
            </a:r>
            <a:r>
              <a:rPr lang="af-ZA" sz="1200" kern="1200" dirty="0">
                <a:solidFill>
                  <a:schemeClr val="tx1"/>
                </a:solidFill>
                <a:effectLst/>
                <a:latin typeface="+mn-lt"/>
                <a:ea typeface="+mn-ea"/>
                <a:cs typeface="+mn-cs"/>
              </a:rPr>
              <a:t> in hul </a:t>
            </a:r>
            <a:r>
              <a:rPr lang="af-ZA" sz="1200" b="1" i="1" u="sng" kern="1200" dirty="0">
                <a:solidFill>
                  <a:schemeClr val="tx1"/>
                </a:solidFill>
                <a:effectLst/>
                <a:latin typeface="+mn-lt"/>
                <a:ea typeface="+mn-ea"/>
                <a:cs typeface="+mn-cs"/>
              </a:rPr>
              <a:t>Les 1 - Werkkaart</a:t>
            </a:r>
            <a:r>
              <a:rPr lang="af-ZA" sz="1200" kern="1200" dirty="0">
                <a:solidFill>
                  <a:schemeClr val="tx1"/>
                </a:solidFill>
                <a:effectLst/>
                <a:latin typeface="+mn-lt"/>
                <a:ea typeface="+mn-ea"/>
                <a:cs typeface="+mn-cs"/>
              </a:rPr>
              <a:t> voltooi, soos aangedui op </a:t>
            </a:r>
            <a:r>
              <a:rPr lang="af-ZA" sz="1200" b="1" i="1" kern="1200" dirty="0">
                <a:solidFill>
                  <a:schemeClr val="tx1"/>
                </a:solidFill>
                <a:effectLst/>
                <a:latin typeface="+mn-lt"/>
                <a:ea typeface="+mn-ea"/>
                <a:cs typeface="+mn-cs"/>
              </a:rPr>
              <a:t>Skyfies 4-6</a:t>
            </a:r>
            <a:r>
              <a:rPr lang="af-ZA" sz="1200" kern="1200" dirty="0">
                <a:solidFill>
                  <a:schemeClr val="tx1"/>
                </a:solidFill>
                <a:effectLst/>
                <a:latin typeface="+mn-lt"/>
                <a:ea typeface="+mn-ea"/>
                <a:cs typeface="+mn-cs"/>
              </a:rPr>
              <a:t>)</a:t>
            </a:r>
            <a:br>
              <a:rPr lang="af-ZA" sz="1800" dirty="0">
                <a:effectLst/>
                <a:latin typeface="Calibri" panose="020F0502020204030204" pitchFamily="34" charset="0"/>
                <a:ea typeface="Times New Roman" panose="02020603050405020304" pitchFamily="18" charset="0"/>
              </a:rPr>
            </a:br>
            <a:endParaRPr lang="en-GB" b="1" i="1" dirty="0"/>
          </a:p>
          <a:p>
            <a:pPr marL="0" lvl="0" indent="0">
              <a:lnSpc>
                <a:spcPct val="115000"/>
              </a:lnSpc>
              <a:spcAft>
                <a:spcPts val="1000"/>
              </a:spcAft>
              <a:buFont typeface="Symbol" panose="05050102010706020507" pitchFamily="18" charset="2"/>
              <a:buNone/>
            </a:pPr>
            <a:r>
              <a:rPr lang="af-ZA" sz="1200" kern="1200" dirty="0">
                <a:solidFill>
                  <a:schemeClr val="tx1"/>
                </a:solidFill>
                <a:effectLst/>
                <a:latin typeface="+mn-lt"/>
                <a:ea typeface="+mn-ea"/>
                <a:cs typeface="+mn-cs"/>
              </a:rPr>
              <a:t>Die sleutel om te onthou is dat verskillende regeringsvlakke verskillende verantwoordelikhede het.</a:t>
            </a:r>
            <a:br>
              <a:rPr lang="af-ZA" sz="1800" dirty="0">
                <a:effectLst/>
                <a:latin typeface="Calibri" panose="020F0502020204030204" pitchFamily="34" charset="0"/>
                <a:ea typeface="Times New Roman" panose="02020603050405020304" pitchFamily="18" charset="0"/>
              </a:rPr>
            </a:br>
            <a:endParaRPr lang="en-ZA" sz="1800" dirty="0">
              <a:effectLst/>
              <a:latin typeface="Times New Roman" panose="02020603050405020304" pitchFamily="18" charset="0"/>
              <a:ea typeface="Times New Roman" panose="02020603050405020304" pitchFamily="18" charset="0"/>
            </a:endParaRPr>
          </a:p>
          <a:p>
            <a:r>
              <a:rPr lang="af-ZA" sz="1200" kern="1200" dirty="0">
                <a:solidFill>
                  <a:schemeClr val="tx1"/>
                </a:solidFill>
                <a:effectLst/>
                <a:latin typeface="+mn-lt"/>
                <a:ea typeface="+mn-ea"/>
                <a:cs typeface="+mn-cs"/>
              </a:rPr>
              <a:t>In terme van die ontwikkeling en aanvaarding van wette – maak die </a:t>
            </a:r>
            <a:r>
              <a:rPr lang="af-ZA" sz="1200" b="1" kern="1200" dirty="0">
                <a:solidFill>
                  <a:schemeClr val="tx1"/>
                </a:solidFill>
                <a:effectLst/>
                <a:latin typeface="+mn-lt"/>
                <a:ea typeface="+mn-ea"/>
                <a:cs typeface="+mn-cs"/>
              </a:rPr>
              <a:t>Nasionale Regering</a:t>
            </a:r>
            <a:r>
              <a:rPr lang="af-ZA" sz="1200" kern="1200" dirty="0">
                <a:solidFill>
                  <a:schemeClr val="tx1"/>
                </a:solidFill>
                <a:effectLst/>
                <a:latin typeface="+mn-lt"/>
                <a:ea typeface="+mn-ea"/>
                <a:cs typeface="+mn-cs"/>
              </a:rPr>
              <a:t> deur die Parlement (die Nasionale Vergadering en die Nasionale Raad van Provinsies) wette vir die hele land. </a:t>
            </a:r>
            <a:r>
              <a:rPr lang="af-ZA" sz="1200" b="1" kern="1200" dirty="0">
                <a:solidFill>
                  <a:schemeClr val="tx1"/>
                </a:solidFill>
                <a:effectLst/>
                <a:latin typeface="+mn-lt"/>
                <a:ea typeface="+mn-ea"/>
                <a:cs typeface="+mn-cs"/>
              </a:rPr>
              <a:t>Provinsiale regerings</a:t>
            </a:r>
            <a:r>
              <a:rPr lang="af-ZA" sz="1200" kern="1200" dirty="0">
                <a:solidFill>
                  <a:schemeClr val="tx1"/>
                </a:solidFill>
                <a:effectLst/>
                <a:latin typeface="+mn-lt"/>
                <a:ea typeface="+mn-ea"/>
                <a:cs typeface="+mn-cs"/>
              </a:rPr>
              <a:t> sal wette vir die provinsies maak.</a:t>
            </a:r>
            <a:br>
              <a:rPr lang="af-ZA" sz="1200" kern="1200" dirty="0">
                <a:solidFill>
                  <a:schemeClr val="tx1"/>
                </a:solidFill>
                <a:effectLst/>
                <a:latin typeface="+mn-lt"/>
                <a:ea typeface="+mn-ea"/>
                <a:cs typeface="+mn-cs"/>
              </a:rPr>
            </a:br>
            <a:r>
              <a:rPr lang="af-ZA" sz="1200" b="1" kern="1200" dirty="0">
                <a:solidFill>
                  <a:schemeClr val="tx1"/>
                </a:solidFill>
                <a:effectLst/>
                <a:latin typeface="+mn-lt"/>
                <a:ea typeface="+mn-ea"/>
                <a:cs typeface="+mn-cs"/>
              </a:rPr>
              <a:t>Plaaslike Regering</a:t>
            </a:r>
            <a:r>
              <a:rPr lang="af-ZA" sz="1200" kern="1200" dirty="0">
                <a:solidFill>
                  <a:schemeClr val="tx1"/>
                </a:solidFill>
                <a:effectLst/>
                <a:latin typeface="+mn-lt"/>
                <a:ea typeface="+mn-ea"/>
                <a:cs typeface="+mn-cs"/>
              </a:rPr>
              <a:t> of </a:t>
            </a:r>
            <a:r>
              <a:rPr lang="af-ZA" sz="1200" b="1" kern="1200" dirty="0">
                <a:solidFill>
                  <a:schemeClr val="tx1"/>
                </a:solidFill>
                <a:effectLst/>
                <a:latin typeface="+mn-lt"/>
                <a:ea typeface="+mn-ea"/>
                <a:cs typeface="+mn-cs"/>
              </a:rPr>
              <a:t>munisipaliteite</a:t>
            </a:r>
            <a:r>
              <a:rPr lang="af-ZA" sz="1200" kern="1200" dirty="0">
                <a:solidFill>
                  <a:schemeClr val="tx1"/>
                </a:solidFill>
                <a:effectLst/>
                <a:latin typeface="+mn-lt"/>
                <a:ea typeface="+mn-ea"/>
                <a:cs typeface="+mn-cs"/>
              </a:rPr>
              <a:t> maak verordeninge vir elke munisipaliteit.</a:t>
            </a:r>
          </a:p>
          <a:p>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'n Voorbeeld van die verhouding tussen Nasionale Wette, Provinsiale Wette en Munisipale Verordeninge sou 'n kwessie met betrekking tot die omgewing wees. Die Wet op Nasionale Omgewingsbestuur (2008) bepaal hoe afval weggedoen moet word en beperk sekere afvaltipes. In 2017 het die  Wes-Kaapse regering 'n wet aanvaar wat die beperking van organiese afval wat na vullishope (stortingsterreine) gestuur word, tot 50% beperk (met die bedoeling dat alle organiese afval teen 2027 in die Wes-Kaap herwin sal word). Plaaslike munisipaliteite stel dan aksieplanne op oor hoe hulle dit gaan vermag. 'n Voorbeeld hiervan is die Sentraal-Karoo-distrik se organiese </a:t>
            </a:r>
            <a:r>
              <a:rPr lang="af-ZA" sz="1200" kern="1200" dirty="0" err="1">
                <a:solidFill>
                  <a:schemeClr val="tx1"/>
                </a:solidFill>
                <a:effectLst/>
                <a:latin typeface="+mn-lt"/>
                <a:ea typeface="+mn-ea"/>
                <a:cs typeface="+mn-cs"/>
              </a:rPr>
              <a:t>afvalafleidingsplan</a:t>
            </a:r>
            <a:r>
              <a:rPr lang="af-ZA" sz="1200" kern="1200" dirty="0">
                <a:solidFill>
                  <a:schemeClr val="tx1"/>
                </a:solidFill>
                <a:effectLst/>
                <a:latin typeface="+mn-lt"/>
                <a:ea typeface="+mn-ea"/>
                <a:cs typeface="+mn-cs"/>
              </a:rPr>
              <a:t>. Dit is vasgestel deur die aanvaarding van 'n verordening. </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Hierdie konsep word in </a:t>
            </a:r>
            <a:r>
              <a:rPr lang="af-ZA" sz="1200" b="1" i="1" kern="1200" dirty="0">
                <a:solidFill>
                  <a:schemeClr val="tx1"/>
                </a:solidFill>
                <a:effectLst/>
                <a:latin typeface="+mn-lt"/>
                <a:ea typeface="+mn-ea"/>
                <a:cs typeface="+mn-cs"/>
              </a:rPr>
              <a:t>Skyfie 7</a:t>
            </a:r>
            <a:r>
              <a:rPr lang="af-ZA" sz="1200" kern="1200" dirty="0">
                <a:solidFill>
                  <a:schemeClr val="tx1"/>
                </a:solidFill>
                <a:effectLst/>
                <a:latin typeface="+mn-lt"/>
                <a:ea typeface="+mn-ea"/>
                <a:cs typeface="+mn-cs"/>
              </a:rPr>
              <a:t> behandel</a:t>
            </a:r>
            <a:r>
              <a:rPr lang="af-ZA" sz="1200" b="1"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1BE9650-DB74-4C10-A718-18B549BB1536}" type="slidenum">
              <a:rPr lang="en-ZA" smtClean="0"/>
              <a:t>4</a:t>
            </a:fld>
            <a:endParaRPr lang="en-ZA"/>
          </a:p>
        </p:txBody>
      </p:sp>
    </p:spTree>
    <p:extLst>
      <p:ext uri="{BB962C8B-B14F-4D97-AF65-F5344CB8AC3E}">
        <p14:creationId xmlns:p14="http://schemas.microsoft.com/office/powerpoint/2010/main" val="3820862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af-ZA" sz="1200" b="1" i="1" kern="1200" dirty="0">
                <a:solidFill>
                  <a:schemeClr val="tx1"/>
                </a:solidFill>
                <a:effectLst/>
                <a:latin typeface="+mn-lt"/>
                <a:ea typeface="+mn-ea"/>
                <a:cs typeface="+mn-cs"/>
              </a:rPr>
              <a:t>Dit is belangrik om die sleutelkonsepte soos hierbo uiteengesit te verstaan. </a:t>
            </a:r>
            <a:endParaRPr lang="en-US" sz="1200" b="1" i="1" kern="1200" dirty="0">
              <a:solidFill>
                <a:schemeClr val="tx1"/>
              </a:solidFill>
              <a:effectLst/>
              <a:latin typeface="+mn-lt"/>
              <a:ea typeface="+mn-ea"/>
              <a:cs typeface="+mn-cs"/>
            </a:endParaRPr>
          </a:p>
          <a:p>
            <a:endParaRPr lang="en-GB" sz="1800" b="1" i="1" dirty="0">
              <a:effectLst/>
              <a:latin typeface="Calibri" panose="020F0502020204030204" pitchFamily="34" charset="0"/>
              <a:ea typeface="Calibri" panose="020F0502020204030204" pitchFamily="34" charset="0"/>
            </a:endParaRPr>
          </a:p>
          <a:p>
            <a:r>
              <a:rPr lang="af-ZA" sz="1200" b="1" u="sng" kern="1200" dirty="0">
                <a:solidFill>
                  <a:schemeClr val="tx1"/>
                </a:solidFill>
                <a:effectLst/>
                <a:latin typeface="+mn-lt"/>
                <a:ea typeface="+mn-ea"/>
                <a:cs typeface="+mn-cs"/>
              </a:rPr>
              <a:t>Wette, regulasies en reëls</a:t>
            </a:r>
            <a:endParaRPr lang="en-US" sz="1200" u="sng"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Wette </a:t>
            </a:r>
            <a:r>
              <a:rPr lang="af-ZA" sz="1200" kern="1200" dirty="0">
                <a:solidFill>
                  <a:schemeClr val="tx1"/>
                </a:solidFill>
                <a:effectLst/>
                <a:latin typeface="+mn-lt"/>
                <a:ea typeface="+mn-ea"/>
                <a:cs typeface="+mn-cs"/>
              </a:rPr>
              <a:t>kan gedefinieer word as </a:t>
            </a:r>
            <a:r>
              <a:rPr lang="af-ZA" sz="1200" b="1" kern="1200" dirty="0">
                <a:solidFill>
                  <a:schemeClr val="tx1"/>
                </a:solidFill>
                <a:effectLst/>
                <a:latin typeface="+mn-lt"/>
                <a:ea typeface="+mn-ea"/>
                <a:cs typeface="+mn-cs"/>
              </a:rPr>
              <a:t>statute of reëls</a:t>
            </a:r>
            <a:r>
              <a:rPr lang="af-ZA" sz="1200" kern="1200" dirty="0">
                <a:solidFill>
                  <a:schemeClr val="tx1"/>
                </a:solidFill>
                <a:effectLst/>
                <a:latin typeface="+mn-lt"/>
                <a:ea typeface="+mn-ea"/>
                <a:cs typeface="+mn-cs"/>
              </a:rPr>
              <a:t> wat deur die regering aangeneem word. Hierdie wette bepaal wat burgers binne 'n sekere land kan en nie kan doen nie. In Suid-Afrika neem die Nasionale Regering (Parlement) wette aan wat op die nasie as geheel van toepassing is. Provinsies kan hul wette aanneem om hul provinsies te regeer en munisipaliteite het hul eie verordeninge.</a:t>
            </a:r>
            <a:br>
              <a:rPr lang="af-ZA" sz="1200" kern="1200" dirty="0">
                <a:solidFill>
                  <a:schemeClr val="tx1"/>
                </a:solidFill>
                <a:effectLst/>
                <a:latin typeface="+mn-lt"/>
                <a:ea typeface="+mn-ea"/>
                <a:cs typeface="+mn-cs"/>
              </a:rPr>
            </a:br>
            <a:r>
              <a:rPr lang="af-ZA" sz="1200" b="1" kern="1200" dirty="0">
                <a:solidFill>
                  <a:schemeClr val="tx1"/>
                </a:solidFill>
                <a:effectLst/>
                <a:latin typeface="+mn-lt"/>
                <a:ea typeface="+mn-ea"/>
                <a:cs typeface="+mn-cs"/>
              </a:rPr>
              <a:t>Regulasies</a:t>
            </a:r>
            <a:r>
              <a:rPr lang="af-ZA" sz="1200" kern="1200" dirty="0">
                <a:solidFill>
                  <a:schemeClr val="tx1"/>
                </a:solidFill>
                <a:effectLst/>
                <a:latin typeface="+mn-lt"/>
                <a:ea typeface="+mn-ea"/>
                <a:cs typeface="+mn-cs"/>
              </a:rPr>
              <a:t> word deur regeringsministers gemaak wat besonderhede gee oor hoe die wette toegepas word. </a:t>
            </a:r>
            <a:r>
              <a:rPr lang="af-ZA" sz="1200" b="1" kern="1200" dirty="0">
                <a:solidFill>
                  <a:schemeClr val="tx1"/>
                </a:solidFill>
                <a:effectLst/>
                <a:latin typeface="+mn-lt"/>
                <a:ea typeface="+mn-ea"/>
                <a:cs typeface="+mn-cs"/>
              </a:rPr>
              <a:t>Reëls</a:t>
            </a:r>
            <a:r>
              <a:rPr lang="af-ZA" sz="1200" kern="1200" dirty="0">
                <a:solidFill>
                  <a:schemeClr val="tx1"/>
                </a:solidFill>
                <a:effectLst/>
                <a:latin typeface="+mn-lt"/>
                <a:ea typeface="+mn-ea"/>
                <a:cs typeface="+mn-cs"/>
              </a:rPr>
              <a:t> is die riglyne binne die regulasies wat spesifieke besonderhede aan die regulasies gee.</a:t>
            </a:r>
            <a:endParaRPr lang="en-US" sz="1200" kern="1200" dirty="0">
              <a:solidFill>
                <a:schemeClr val="tx1"/>
              </a:solidFill>
              <a:effectLst/>
              <a:latin typeface="+mn-lt"/>
              <a:ea typeface="+mn-ea"/>
              <a:cs typeface="+mn-cs"/>
            </a:endParaRPr>
          </a:p>
          <a:p>
            <a:endParaRPr lang="en-ZA" b="1" i="1" dirty="0"/>
          </a:p>
        </p:txBody>
      </p:sp>
      <p:sp>
        <p:nvSpPr>
          <p:cNvPr id="4" name="Slide Number Placeholder 3"/>
          <p:cNvSpPr>
            <a:spLocks noGrp="1"/>
          </p:cNvSpPr>
          <p:nvPr>
            <p:ph type="sldNum" sz="quarter" idx="5"/>
          </p:nvPr>
        </p:nvSpPr>
        <p:spPr/>
        <p:txBody>
          <a:bodyPr/>
          <a:lstStyle/>
          <a:p>
            <a:fld id="{51BE9650-DB74-4C10-A718-18B549BB1536}" type="slidenum">
              <a:rPr lang="en-ZA" smtClean="0"/>
              <a:t>5</a:t>
            </a:fld>
            <a:endParaRPr lang="en-ZA"/>
          </a:p>
        </p:txBody>
      </p:sp>
    </p:spTree>
    <p:extLst>
      <p:ext uri="{BB962C8B-B14F-4D97-AF65-F5344CB8AC3E}">
        <p14:creationId xmlns:p14="http://schemas.microsoft.com/office/powerpoint/2010/main" val="2282867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Nasionale wette en Provinsiale wette kan met landbou handel; </a:t>
            </a:r>
            <a:r>
              <a:rPr lang="af-ZA" dirty="0" err="1"/>
              <a:t>dobbelinstellings</a:t>
            </a:r>
            <a:r>
              <a:rPr lang="af-ZA" dirty="0"/>
              <a:t>; onderwys; gesondheidsdienste; behuising; natuurbewaring; padverkeer; toerisme en maatskaplike welsyn. </a:t>
            </a:r>
          </a:p>
          <a:p>
            <a:endParaRPr lang="af-ZA" dirty="0"/>
          </a:p>
          <a:p>
            <a:r>
              <a:rPr lang="af-ZA" dirty="0"/>
              <a:t>Munisipale verordeninge handel dikwels oor hoe 'n wet in 'n sekere gebied toegepas gaan word. Beide munisipale regulasies en provinsiale en nasionale wette moet in lyn wees met die Grondwet van Suid-Afrika.</a:t>
            </a:r>
          </a:p>
          <a:p>
            <a:endParaRPr lang="en-GB" dirty="0"/>
          </a:p>
          <a:p>
            <a:r>
              <a:rPr lang="af-ZA" sz="1200" kern="1200" dirty="0">
                <a:solidFill>
                  <a:schemeClr val="tx1"/>
                </a:solidFill>
                <a:effectLst/>
                <a:latin typeface="+mn-lt"/>
                <a:ea typeface="+mn-ea"/>
                <a:cs typeface="+mn-cs"/>
              </a:rPr>
              <a:t>Sommige van die wette wat in die parlement aangeneem is wat handel oor gesondheid en sekuriteit sluit in:</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Die Nasionale Waterwet (1998) – reguleer waterhulpbronbestuur en die gehalte van watervoorsiening.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Nasionale Gesondheidswet (2003) – gee 'n uiteensetting van hoe provinsies en munisipaliteite gesondheidsorg aan die bevolking verskaf.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Wet op Nasionale Omgewingsbestuur (1998) – Beskerm die omgewing terwyl bewaring bevorder word; gee 'n uiteensetting van regulasies rakende besoedeling, afvalbestuur en die gebruik van natuurlike hulpbronne.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Wet op Vleisveiligheid (2000) – beheer die gebruik van abattoirs; veiligheid van vleis wat geëet moet word en menslike behandeling van diere.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Wet op Omgewingsbewaring (1989) – monitor en beskerm die omgewing teen besoedeling en misbruik.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Wet op Verbruikersbeskerming (2008) – reguleer die verantwoordelikheid van kleinhandel en die verwagtinge van die publiek.</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GB" dirty="0"/>
          </a:p>
          <a:p>
            <a:pPr marL="0" indent="0">
              <a:buFont typeface="Arial" panose="020B0604020202020204" pitchFamily="34" charset="0"/>
              <a:buNone/>
            </a:pPr>
            <a:r>
              <a:rPr lang="af-ZA" sz="1200" kern="1200" dirty="0">
                <a:solidFill>
                  <a:schemeClr val="tx1"/>
                </a:solidFill>
                <a:effectLst/>
                <a:latin typeface="+mn-lt"/>
                <a:ea typeface="+mn-ea"/>
                <a:cs typeface="+mn-cs"/>
              </a:rPr>
              <a:t>Sien die </a:t>
            </a:r>
            <a:r>
              <a:rPr lang="af-ZA" sz="1200" b="1" i="1" u="sng" kern="1200" dirty="0">
                <a:solidFill>
                  <a:schemeClr val="tx1"/>
                </a:solidFill>
                <a:effectLst/>
                <a:latin typeface="+mn-lt"/>
                <a:ea typeface="+mn-ea"/>
                <a:cs typeface="+mn-cs"/>
              </a:rPr>
              <a:t>Les 1 – Werkkaart MEMO</a:t>
            </a:r>
            <a:r>
              <a:rPr lang="af-ZA" sz="1200" kern="1200" dirty="0">
                <a:solidFill>
                  <a:schemeClr val="tx1"/>
                </a:solidFill>
                <a:effectLst/>
                <a:latin typeface="+mn-lt"/>
                <a:ea typeface="+mn-ea"/>
                <a:cs typeface="+mn-cs"/>
              </a:rPr>
              <a:t> vir antwoorde op </a:t>
            </a:r>
            <a:r>
              <a:rPr lang="af-ZA" sz="1200" b="1" i="1" kern="1200" dirty="0">
                <a:solidFill>
                  <a:schemeClr val="tx1"/>
                </a:solidFill>
                <a:effectLst/>
                <a:latin typeface="+mn-lt"/>
                <a:ea typeface="+mn-ea"/>
                <a:cs typeface="+mn-cs"/>
              </a:rPr>
              <a:t>Aktiwiteit 3</a:t>
            </a:r>
            <a:br>
              <a:rPr lang="af-ZA" sz="1800" dirty="0">
                <a:effectLst/>
                <a:latin typeface="Calibri" panose="020F0502020204030204" pitchFamily="34" charset="0"/>
                <a:ea typeface="Times New Roman" panose="02020603050405020304" pitchFamily="18" charset="0"/>
              </a:rPr>
            </a:br>
            <a:endParaRPr lang="en-ZA" dirty="0"/>
          </a:p>
        </p:txBody>
      </p:sp>
      <p:sp>
        <p:nvSpPr>
          <p:cNvPr id="4" name="Slide Number Placeholder 3"/>
          <p:cNvSpPr>
            <a:spLocks noGrp="1"/>
          </p:cNvSpPr>
          <p:nvPr>
            <p:ph type="sldNum" sz="quarter" idx="5"/>
          </p:nvPr>
        </p:nvSpPr>
        <p:spPr/>
        <p:txBody>
          <a:bodyPr/>
          <a:lstStyle/>
          <a:p>
            <a:fld id="{51BE9650-DB74-4C10-A718-18B549BB1536}" type="slidenum">
              <a:rPr lang="en-ZA" smtClean="0"/>
              <a:t>6</a:t>
            </a:fld>
            <a:endParaRPr lang="en-ZA"/>
          </a:p>
        </p:txBody>
      </p:sp>
    </p:spTree>
    <p:extLst>
      <p:ext uri="{BB962C8B-B14F-4D97-AF65-F5344CB8AC3E}">
        <p14:creationId xmlns:p14="http://schemas.microsoft.com/office/powerpoint/2010/main" val="2421327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err="1"/>
              <a:t>Skyfies</a:t>
            </a:r>
            <a:r>
              <a:rPr lang="en-GB" b="1" i="1" dirty="0"/>
              <a:t> 7&amp;8 </a:t>
            </a:r>
            <a:r>
              <a:rPr lang="en-GB" b="1" i="1" dirty="0" err="1"/>
              <a:t>Gevallestudies</a:t>
            </a:r>
            <a:r>
              <a:rPr lang="en-GB" b="1" i="1" dirty="0"/>
              <a:t> - 5 min </a:t>
            </a:r>
            <a:r>
              <a:rPr lang="en-GB" b="1" i="1" dirty="0" err="1"/>
              <a:t>Leestyd</a:t>
            </a:r>
            <a:r>
              <a:rPr lang="en-GB" b="1" i="1" dirty="0"/>
              <a:t> </a:t>
            </a:r>
            <a:r>
              <a:rPr lang="en-GB" b="1" i="1" dirty="0" err="1"/>
              <a:t>en</a:t>
            </a:r>
            <a:r>
              <a:rPr lang="en-GB" b="1" i="1" dirty="0"/>
              <a:t> 10 min </a:t>
            </a:r>
            <a:r>
              <a:rPr lang="en-GB" b="1" i="1" dirty="0" err="1"/>
              <a:t>Bespreking</a:t>
            </a:r>
            <a:endParaRPr lang="en-GB" b="1" i="1" dirty="0"/>
          </a:p>
          <a:p>
            <a:endParaRPr lang="en-GB" b="1" i="1" dirty="0"/>
          </a:p>
          <a:p>
            <a:r>
              <a:rPr lang="af-ZA" sz="1200" kern="1200" dirty="0">
                <a:solidFill>
                  <a:schemeClr val="tx1"/>
                </a:solidFill>
                <a:effectLst/>
                <a:latin typeface="+mn-lt"/>
                <a:ea typeface="+mn-ea"/>
                <a:cs typeface="+mn-cs"/>
              </a:rPr>
              <a:t> Kom ons bespreek:</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Verdeel die klas in SES groepe.</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Elke groep moet die gevallestudie wat aan hul groep toegewys is, deurlees </a:t>
            </a:r>
            <a:br>
              <a:rPr lang="af-ZA" sz="1200"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a:t>
            </a:r>
            <a:r>
              <a:rPr lang="af-ZA" sz="1200" b="1" i="1" u="sng" kern="1200" dirty="0">
                <a:solidFill>
                  <a:schemeClr val="tx1"/>
                </a:solidFill>
                <a:effectLst/>
                <a:latin typeface="+mn-lt"/>
                <a:ea typeface="+mn-ea"/>
                <a:cs typeface="+mn-cs"/>
              </a:rPr>
              <a:t>Les 1 – Gevallestudie 1-7</a:t>
            </a:r>
            <a:r>
              <a:rPr lang="af-ZA" sz="1200" kern="1200" dirty="0">
                <a:solidFill>
                  <a:schemeClr val="tx1"/>
                </a:solidFill>
                <a:effectLst/>
                <a:latin typeface="+mn-lt"/>
                <a:ea typeface="+mn-ea"/>
                <a:cs typeface="+mn-cs"/>
              </a:rPr>
              <a:t>) en dan die vrae beantwoord (op </a:t>
            </a:r>
            <a:r>
              <a:rPr lang="af-ZA" sz="1200" b="1" i="1" kern="1200" dirty="0">
                <a:solidFill>
                  <a:schemeClr val="tx1"/>
                </a:solidFill>
                <a:effectLst/>
                <a:latin typeface="+mn-lt"/>
                <a:ea typeface="+mn-ea"/>
                <a:cs typeface="+mn-cs"/>
              </a:rPr>
              <a:t>Skyfie 8</a:t>
            </a:r>
            <a:r>
              <a:rPr lang="af-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Daar is twee basiese temas wat in hierdie gevallestudies behandel word: </a:t>
            </a:r>
          </a:p>
          <a:p>
            <a:r>
              <a:rPr lang="af-ZA" sz="1200" kern="1200" dirty="0">
                <a:solidFill>
                  <a:schemeClr val="tx1"/>
                </a:solidFill>
                <a:effectLst/>
                <a:latin typeface="+mn-lt"/>
                <a:ea typeface="+mn-ea"/>
                <a:cs typeface="+mn-cs"/>
              </a:rPr>
              <a:t> - Toegang tot water en </a:t>
            </a:r>
            <a:br>
              <a:rPr lang="af-ZA" sz="1200"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 - Toegang tot elektrisiteit, maar die gevallestudies dek drie aspekte van hierdie temas.</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As 'n groep, nomineer iemand wat sal terugrapporteer oor die antwoorde op die vrae aan die res van die klas.  </a:t>
            </a:r>
          </a:p>
          <a:p>
            <a:r>
              <a:rPr lang="af-ZA" sz="1200" kern="1200" dirty="0">
                <a:solidFill>
                  <a:schemeClr val="tx1"/>
                </a:solidFill>
                <a:effectLst/>
                <a:latin typeface="+mn-lt"/>
                <a:ea typeface="+mn-ea"/>
                <a:cs typeface="+mn-cs"/>
              </a:rPr>
              <a:t>         </a:t>
            </a:r>
            <a:endParaRPr lang="en-ZA" sz="1200" dirty="0">
              <a:effectLst/>
              <a:latin typeface="Calibri" panose="020F0502020204030204" pitchFamily="34" charset="0"/>
              <a:ea typeface="Calibri" panose="020F0502020204030204" pitchFamily="34" charset="0"/>
            </a:endParaRPr>
          </a:p>
          <a:p>
            <a:r>
              <a:rPr lang="af-ZA" sz="1200" kern="1200" dirty="0">
                <a:solidFill>
                  <a:schemeClr val="tx1"/>
                </a:solidFill>
                <a:effectLst/>
                <a:latin typeface="+mn-lt"/>
                <a:ea typeface="+mn-ea"/>
                <a:cs typeface="+mn-cs"/>
              </a:rPr>
              <a:t>Deel die </a:t>
            </a:r>
            <a:r>
              <a:rPr lang="af-ZA" sz="1200" b="1" i="1" u="sng" kern="1200" dirty="0">
                <a:solidFill>
                  <a:schemeClr val="tx1"/>
                </a:solidFill>
                <a:effectLst/>
                <a:latin typeface="+mn-lt"/>
                <a:ea typeface="+mn-ea"/>
                <a:cs typeface="+mn-cs"/>
              </a:rPr>
              <a:t>Les 1 – Gevallestudie 1-7</a:t>
            </a:r>
            <a:r>
              <a:rPr lang="af-ZA" sz="1200" kern="1200" dirty="0">
                <a:solidFill>
                  <a:schemeClr val="tx1"/>
                </a:solidFill>
                <a:effectLst/>
                <a:latin typeface="+mn-lt"/>
                <a:ea typeface="+mn-ea"/>
                <a:cs typeface="+mn-cs"/>
              </a:rPr>
              <a:t> uit, elke groep om slegs aan EEN gevallestudie te werk. </a:t>
            </a:r>
            <a:endParaRPr lang="en-US" sz="1200" kern="1200" dirty="0">
              <a:solidFill>
                <a:schemeClr val="tx1"/>
              </a:solidFill>
              <a:effectLst/>
              <a:latin typeface="+mn-lt"/>
              <a:ea typeface="+mn-ea"/>
              <a:cs typeface="+mn-cs"/>
            </a:endParaRPr>
          </a:p>
          <a:p>
            <a:endParaRPr lang="en-ZA" b="1" i="1" dirty="0"/>
          </a:p>
        </p:txBody>
      </p:sp>
      <p:sp>
        <p:nvSpPr>
          <p:cNvPr id="4" name="Slide Number Placeholder 3"/>
          <p:cNvSpPr>
            <a:spLocks noGrp="1"/>
          </p:cNvSpPr>
          <p:nvPr>
            <p:ph type="sldNum" sz="quarter" idx="5"/>
          </p:nvPr>
        </p:nvSpPr>
        <p:spPr/>
        <p:txBody>
          <a:bodyPr/>
          <a:lstStyle/>
          <a:p>
            <a:fld id="{51BE9650-DB74-4C10-A718-18B549BB1536}" type="slidenum">
              <a:rPr lang="en-ZA" smtClean="0"/>
              <a:t>7</a:t>
            </a:fld>
            <a:endParaRPr lang="en-ZA"/>
          </a:p>
        </p:txBody>
      </p:sp>
    </p:spTree>
    <p:extLst>
      <p:ext uri="{BB962C8B-B14F-4D97-AF65-F5344CB8AC3E}">
        <p14:creationId xmlns:p14="http://schemas.microsoft.com/office/powerpoint/2010/main" val="4218494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8:</a:t>
            </a:r>
          </a:p>
          <a:p>
            <a:endParaRPr lang="en-US" dirty="0"/>
          </a:p>
          <a:p>
            <a:r>
              <a:rPr lang="en-US" dirty="0" err="1">
                <a:solidFill>
                  <a:srgbClr val="FFC000"/>
                </a:solidFill>
              </a:rPr>
              <a:t>Vrae</a:t>
            </a:r>
            <a:endParaRPr lang="en-US" dirty="0"/>
          </a:p>
          <a:p>
            <a:endParaRPr lang="en-US" dirty="0"/>
          </a:p>
          <a:p>
            <a:pPr marL="342900" lvl="0" indent="-342900">
              <a:lnSpc>
                <a:spcPct val="107000"/>
              </a:lnSpc>
              <a:buFont typeface="+mj-lt"/>
              <a:buAutoNum type="arabicPeriod"/>
            </a:pPr>
            <a:r>
              <a:rPr lang="nl-NL" sz="1200"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Watter sosiale of omgewingskwessie word in die gevallestudie bespreek? Wat sê die artikel oor die kwessie?</a:t>
            </a:r>
          </a:p>
          <a:p>
            <a:pPr marL="342900" lvl="0" indent="-342900">
              <a:lnSpc>
                <a:spcPct val="107000"/>
              </a:lnSpc>
              <a:buFont typeface="+mj-lt"/>
              <a:buAutoNum type="arabicPeriod"/>
            </a:pPr>
            <a:r>
              <a:rPr lang="nl-NL" sz="1200"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Identifiseer watter regte verwaarloos is met betrekking tot die kwessies wat in hierdie artikel bespreek word. </a:t>
            </a:r>
          </a:p>
          <a:p>
            <a:pPr marL="342900" lvl="0" indent="-342900">
              <a:lnSpc>
                <a:spcPct val="107000"/>
              </a:lnSpc>
              <a:buFont typeface="+mj-lt"/>
              <a:buAutoNum type="arabicPeriod"/>
            </a:pPr>
            <a:r>
              <a:rPr lang="nl-NL" sz="1200"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Identifiseer en bespreek twee uitdagings vir omgewings- en/of gemeenskapsveiligheid wat in die artikel geopper word.</a:t>
            </a:r>
          </a:p>
          <a:p>
            <a:pPr marL="342900" lvl="0" indent="-342900">
              <a:lnSpc>
                <a:spcPct val="107000"/>
              </a:lnSpc>
              <a:buFont typeface="+mj-lt"/>
              <a:buAutoNum type="arabicPeriod"/>
            </a:pPr>
            <a:r>
              <a:rPr lang="nl-NL" sz="1200"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Op watter regeringsvlak moet hierdie kwessie hanteer word? Verduidelik jou antwoord. </a:t>
            </a:r>
          </a:p>
          <a:p>
            <a:pPr marL="342900" lvl="0" indent="-342900">
              <a:lnSpc>
                <a:spcPct val="107000"/>
              </a:lnSpc>
              <a:buFont typeface="+mj-lt"/>
              <a:buAutoNum type="arabicPeriod"/>
            </a:pPr>
            <a:r>
              <a:rPr lang="nl-NL" sz="1200"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Bespreek hoe jou plaaslike gemeenskap 'n verskil kan maak om die impak van hierdie kwessies te verminder.</a:t>
            </a:r>
          </a:p>
          <a:p>
            <a:pPr marL="342900" lvl="0" indent="-342900">
              <a:lnSpc>
                <a:spcPct val="107000"/>
              </a:lnSpc>
              <a:buFont typeface="+mj-lt"/>
              <a:buAutoNum type="arabicPeriod"/>
            </a:pPr>
            <a:r>
              <a:rPr lang="nl-NL" sz="1200"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Wat kan jy vandag doen wat dinge beter kan maak in jou gemeenskap?</a:t>
            </a:r>
          </a:p>
          <a:p>
            <a:endParaRPr lang="en-US" dirty="0"/>
          </a:p>
        </p:txBody>
      </p:sp>
      <p:sp>
        <p:nvSpPr>
          <p:cNvPr id="4" name="Slide Number Placeholder 3"/>
          <p:cNvSpPr>
            <a:spLocks noGrp="1"/>
          </p:cNvSpPr>
          <p:nvPr>
            <p:ph type="sldNum" sz="quarter" idx="5"/>
          </p:nvPr>
        </p:nvSpPr>
        <p:spPr/>
        <p:txBody>
          <a:bodyPr/>
          <a:lstStyle/>
          <a:p>
            <a:fld id="{51BE9650-DB74-4C10-A718-18B549BB1536}" type="slidenum">
              <a:rPr lang="en-ZA" smtClean="0"/>
              <a:t>8</a:t>
            </a:fld>
            <a:endParaRPr lang="en-ZA"/>
          </a:p>
        </p:txBody>
      </p:sp>
    </p:spTree>
    <p:extLst>
      <p:ext uri="{BB962C8B-B14F-4D97-AF65-F5344CB8AC3E}">
        <p14:creationId xmlns:p14="http://schemas.microsoft.com/office/powerpoint/2010/main" val="4068699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err="1"/>
              <a:t>Skyfie</a:t>
            </a:r>
            <a:r>
              <a:rPr lang="en-GB" b="1" i="1" baseline="0" dirty="0"/>
              <a:t> </a:t>
            </a:r>
            <a:r>
              <a:rPr lang="en-GB" b="1" i="1" dirty="0"/>
              <a:t>9 – 2 minutes </a:t>
            </a:r>
            <a:r>
              <a:rPr lang="en-GB" b="1" i="1" dirty="0" err="1"/>
              <a:t>Onderwyserinsette</a:t>
            </a:r>
            <a:endParaRPr lang="en-GB" b="1" i="1" dirty="0"/>
          </a:p>
          <a:p>
            <a:r>
              <a:rPr lang="af-ZA" sz="1200" kern="1200" dirty="0">
                <a:solidFill>
                  <a:schemeClr val="tx1"/>
                </a:solidFill>
                <a:effectLst/>
                <a:latin typeface="+mn-lt"/>
                <a:ea typeface="+mn-ea"/>
                <a:cs typeface="+mn-cs"/>
              </a:rPr>
              <a:t>Sleutelkennis van gemeenskapsdienste</a:t>
            </a:r>
          </a:p>
          <a:p>
            <a:endParaRPr lang="en-GB" dirty="0"/>
          </a:p>
          <a:p>
            <a:pPr marL="0" indent="0">
              <a:buFont typeface="Arial" panose="020B0604020202020204" pitchFamily="34" charset="0"/>
              <a:buNone/>
            </a:pPr>
            <a:r>
              <a:rPr lang="af-ZA" sz="1200" kern="1200" dirty="0">
                <a:solidFill>
                  <a:schemeClr val="tx1"/>
                </a:solidFill>
                <a:effectLst/>
                <a:latin typeface="+mn-lt"/>
                <a:ea typeface="+mn-ea"/>
                <a:cs typeface="+mn-cs"/>
              </a:rPr>
              <a:t>Gemeenskapsdienste word deur munisipaliteite gelewer. Dit sluit onder meer in:</a:t>
            </a:r>
            <a:endParaRPr lang="en-GB" dirty="0"/>
          </a:p>
          <a:p>
            <a:pPr marL="0" indent="0">
              <a:buFont typeface="Arial" panose="020B0604020202020204" pitchFamily="34" charset="0"/>
              <a:buNone/>
            </a:pPr>
            <a:endParaRPr lang="en-GB" dirty="0"/>
          </a:p>
          <a:p>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Gratis basiese dienste aan diegene wat dit nie kan bekostig nie.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Watertenks en houers vir droogtegeteisterde gebiede.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Skep werksgeleenthede en programme om vaardighede aan te leer.</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Befonds en stig </a:t>
            </a:r>
            <a:r>
              <a:rPr lang="af-ZA" sz="1200" kern="1200" dirty="0" err="1">
                <a:solidFill>
                  <a:schemeClr val="tx1"/>
                </a:solidFill>
                <a:effectLst/>
                <a:latin typeface="+mn-lt"/>
                <a:ea typeface="+mn-ea"/>
                <a:cs typeface="+mn-cs"/>
              </a:rPr>
              <a:t>voedseltuine</a:t>
            </a:r>
            <a:r>
              <a:rPr lang="af-ZA" sz="1200" kern="1200" dirty="0">
                <a:solidFill>
                  <a:schemeClr val="tx1"/>
                </a:solidFill>
                <a:effectLst/>
                <a:latin typeface="+mn-lt"/>
                <a:ea typeface="+mn-ea"/>
                <a:cs typeface="+mn-cs"/>
              </a:rPr>
              <a:t> en voedingskemas.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Bestuur gemeenskapsgesondheidsentrums en lewer maatskaplike dienste.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Ontwikkel veilige ontspanningsruimtes, insluitend konstruksie en bestuur van sportfasiliteite.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Bedryf gesondheidsprogramme wat kwessies soos voeding, MIV en Vigs en TB hanteer.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Vorm vennootskappe met polisiedienste om misdaadwagte en as misdaadafskrikmiddels te dien.</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Sien om na die welsyn van diere, insluitend siektebeheer onder diere in die gemeenskap.</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Bied skuiling aan straatkinders, ondersteun befondsing van weeskinders en verlate kinders.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Help slagoffers van dwelmmisbruik.</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Voorsien openbare vervoer.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Voorsien openbare toilette.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Ontwikkel en onderhou begraafplase.</a:t>
            </a:r>
            <a:endParaRPr lang="en-GB" dirty="0"/>
          </a:p>
          <a:p>
            <a:pPr marL="171450" indent="-171450">
              <a:buFont typeface="Arial" panose="020B0604020202020204" pitchFamily="34" charset="0"/>
              <a:buChar char="•"/>
            </a:pPr>
            <a:endParaRPr lang="en-ZA" dirty="0"/>
          </a:p>
        </p:txBody>
      </p:sp>
      <p:sp>
        <p:nvSpPr>
          <p:cNvPr id="4" name="Slide Number Placeholder 3"/>
          <p:cNvSpPr>
            <a:spLocks noGrp="1"/>
          </p:cNvSpPr>
          <p:nvPr>
            <p:ph type="sldNum" sz="quarter" idx="5"/>
          </p:nvPr>
        </p:nvSpPr>
        <p:spPr/>
        <p:txBody>
          <a:bodyPr/>
          <a:lstStyle/>
          <a:p>
            <a:fld id="{51BE9650-DB74-4C10-A718-18B549BB1536}" type="slidenum">
              <a:rPr lang="en-ZA" smtClean="0"/>
              <a:t>9</a:t>
            </a:fld>
            <a:endParaRPr lang="en-ZA"/>
          </a:p>
        </p:txBody>
      </p:sp>
    </p:spTree>
    <p:extLst>
      <p:ext uri="{BB962C8B-B14F-4D97-AF65-F5344CB8AC3E}">
        <p14:creationId xmlns:p14="http://schemas.microsoft.com/office/powerpoint/2010/main" val="349447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C347B-752C-D2BC-7020-9A55E0E1F53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77A08FC-EAC6-5014-1203-2EB3DF9BD5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0B3C229-B720-3999-2A11-98F02E9B6806}"/>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790DAFF7-CED8-A84D-2A39-785D0C9E33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AC68B9-D992-CB53-FD64-CC1A40C11800}"/>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7303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9D3A1-38CC-33AB-B892-B0BC33D2835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4698150-3E4B-F156-5068-446F9C86DA1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C4CAD5C-DECF-E040-C312-52B72692039A}"/>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8EA2D090-4B61-D0C7-6325-8C8BE6764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D90FD0-24E3-EFD2-A529-8E79046B55EA}"/>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2068355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55593C-86E8-86C3-716D-CEFBF7FE7B2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FAED1C-AAD6-2577-9D8B-478E07892A5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F525CD-4A02-7E77-DBF2-4705AEB34263}"/>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70943A7C-2ED3-49E5-DE11-0BFA4521C1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3DCE8-D074-C837-F4D3-DCF77955C767}"/>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404728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8043C-83C8-D67B-4D17-8E0040ACD77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C6B821-8E12-3ADE-55F4-A4510086743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D169BC8-AF8A-A548-AE96-7A3B7C725A68}"/>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6B3EBCBF-66D6-201C-AE1E-67F1A89F83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62F38A-CFBF-B66F-9C43-D669C5BC1536}"/>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3064533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F75F6-6098-0D00-2BD9-197B3414AB6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9BDF8CB-616A-D7A2-4FEE-50377268FF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2A0BF4B-3496-BC34-2253-98DF6E9DBAFA}"/>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BB2B964C-4648-5D79-A6D7-694FECAA5B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4F4783-581B-E2E5-F5AD-0329ED2C1CDC}"/>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557600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A63D2-BE8C-4F25-B7AD-BF9B01F4A47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5E010AF-B0F1-F483-830A-6824DA6B1D1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44FAECF-E7A3-60A3-0D06-B1298409464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16CF44E-FA89-89AE-1513-0C7224032C70}"/>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6" name="Footer Placeholder 5">
            <a:extLst>
              <a:ext uri="{FF2B5EF4-FFF2-40B4-BE49-F238E27FC236}">
                <a16:creationId xmlns:a16="http://schemas.microsoft.com/office/drawing/2014/main" id="{C9BB427A-5BDA-B1E3-F877-1B129B95B4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C4F2F1-08A5-8F08-CB2A-10BA48DB7D26}"/>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2724127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71FB0-0143-FB13-9746-BD0672687FC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E173CB6-D8B6-9556-C495-3573444D61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8972ED7-15E2-E9B8-9336-6E5CE36E38F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DA6E705-B7EB-A50F-7AE8-F1B2B0A8C6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2651BF2-AE83-5B6C-03C7-3B4AE3BB4A1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BF6BA9A-55D2-F799-8435-CEF4941504BC}"/>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8" name="Footer Placeholder 7">
            <a:extLst>
              <a:ext uri="{FF2B5EF4-FFF2-40B4-BE49-F238E27FC236}">
                <a16:creationId xmlns:a16="http://schemas.microsoft.com/office/drawing/2014/main" id="{E63386C5-4386-FA54-9842-855CC42A27D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377D90-7B81-1F3A-CFB4-407A6BE804E3}"/>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960021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67D36-8F02-A4C1-4228-D2027E25395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9E50CE4-36D8-C731-B212-0EDCE3470CB1}"/>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4" name="Footer Placeholder 3">
            <a:extLst>
              <a:ext uri="{FF2B5EF4-FFF2-40B4-BE49-F238E27FC236}">
                <a16:creationId xmlns:a16="http://schemas.microsoft.com/office/drawing/2014/main" id="{ED941E44-7183-61F2-AEAC-FA04E0C0D9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5B2DC0-828C-7F84-E466-69D86622BFFB}"/>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254305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734292-2BEF-95A5-275C-2C456332FD6F}"/>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3" name="Footer Placeholder 2">
            <a:extLst>
              <a:ext uri="{FF2B5EF4-FFF2-40B4-BE49-F238E27FC236}">
                <a16:creationId xmlns:a16="http://schemas.microsoft.com/office/drawing/2014/main" id="{5DA1D065-9B29-5CD0-6F17-E334ADA604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9F030E-CC51-F92E-750D-C02B94A6F00B}"/>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560602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23914-5EC6-6629-167F-E74E5CF21C9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CE31EBD-6D79-9670-091E-0ED179A1BD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3F8B25-668A-03CE-3C53-D592CFC84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BE85A62-26B1-86EE-DF1F-FD6C7AFCF2A2}"/>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6" name="Footer Placeholder 5">
            <a:extLst>
              <a:ext uri="{FF2B5EF4-FFF2-40B4-BE49-F238E27FC236}">
                <a16:creationId xmlns:a16="http://schemas.microsoft.com/office/drawing/2014/main" id="{2A6FB466-A419-9C10-0EC8-88AC9E3DFD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92F81F-4598-BD22-41A3-DDCDD0B3B42A}"/>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3536016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69588-07A9-343D-9E08-D7098212CC9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28212FE-6DA3-EDD2-31D3-398F4B9B88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9B5FCC-E931-43C2-BDDB-C18568CF21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96559D-09C3-FFBE-5B6A-85F4C34BDB17}"/>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6" name="Footer Placeholder 5">
            <a:extLst>
              <a:ext uri="{FF2B5EF4-FFF2-40B4-BE49-F238E27FC236}">
                <a16:creationId xmlns:a16="http://schemas.microsoft.com/office/drawing/2014/main" id="{8746CC5A-A560-4AA0-F3DD-F5B93CF7CC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FAB84E-D9DA-DCF9-5F0F-D476AC91AF59}"/>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603106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r="-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B11E5F-0936-B378-DAD2-C025673C78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FDF986F-FB1F-29D7-F431-07D61ECBE0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225A82-04CE-429F-F65A-294C130E32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A729EB8F-8B2A-914E-0BD3-157BE9E72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15E4C4-053C-54A2-4962-E81D971868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31CFF-7BCF-EB4C-A062-62D103132837}" type="slidenum">
              <a:rPr lang="en-US" smtClean="0"/>
              <a:t>‹#›</a:t>
            </a:fld>
            <a:endParaRPr lang="en-US"/>
          </a:p>
        </p:txBody>
      </p:sp>
    </p:spTree>
    <p:extLst>
      <p:ext uri="{BB962C8B-B14F-4D97-AF65-F5344CB8AC3E}">
        <p14:creationId xmlns:p14="http://schemas.microsoft.com/office/powerpoint/2010/main" val="3737117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ocuJXY-CNRg&amp;t=34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A31C4E-2937-F405-A19A-8823D4D4A3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18929" y="308832"/>
            <a:ext cx="5157609" cy="277914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Bef>
                <a:spcPts val="1200"/>
              </a:spcBef>
              <a:spcAft>
                <a:spcPts val="0"/>
              </a:spcAft>
            </a:pPr>
            <a:r>
              <a:rPr lang="en-ZA" sz="4000" dirty="0">
                <a:effectLst/>
                <a:latin typeface="Britannic Bold" panose="020B0903060703020204" pitchFamily="34" charset="0"/>
                <a:ea typeface="Calibri" panose="020F0502020204030204" pitchFamily="34" charset="0"/>
                <a:cs typeface="Times New Roman" panose="02020603050405020304" pitchFamily="18" charset="0"/>
              </a:rPr>
              <a:t>GRAAD 12</a:t>
            </a:r>
            <a:endParaRPr lang="en-US" sz="3600" dirty="0">
              <a:effectLst/>
              <a:ea typeface="Calibri" panose="020F0502020204030204" pitchFamily="34" charset="0"/>
              <a:cs typeface="Times New Roman" panose="02020603050405020304" pitchFamily="18" charset="0"/>
            </a:endParaRPr>
          </a:p>
          <a:p>
            <a:pPr>
              <a:lnSpc>
                <a:spcPct val="107000"/>
              </a:lnSpc>
              <a:spcAft>
                <a:spcPts val="0"/>
              </a:spcAft>
            </a:pPr>
            <a:r>
              <a:rPr lang="en-ZA" sz="28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Sosiale</a:t>
            </a:r>
            <a:r>
              <a:rPr lang="en-ZA" sz="2800" dirty="0">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en</a:t>
            </a:r>
            <a:r>
              <a:rPr lang="en-ZA" sz="2800" dirty="0">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Omgewingsverantwoordelikheid</a:t>
            </a:r>
            <a:endParaRPr lang="en-US" sz="2400" dirty="0">
              <a:solidFill>
                <a:schemeClr val="bg1"/>
              </a:solidFill>
              <a:effectLst/>
              <a:ea typeface="Calibri" panose="020F0502020204030204" pitchFamily="34" charset="0"/>
              <a:cs typeface="Times New Roman" panose="02020603050405020304" pitchFamily="18" charset="0"/>
            </a:endParaRPr>
          </a:p>
          <a:p>
            <a:pPr algn="ctr">
              <a:lnSpc>
                <a:spcPct val="107000"/>
              </a:lnSpc>
              <a:spcAft>
                <a:spcPts val="800"/>
              </a:spcAft>
            </a:pPr>
            <a:r>
              <a:rPr lang="en-ZA" sz="1600" dirty="0">
                <a:effectLst/>
                <a:ea typeface="Calibri" panose="020F0502020204030204" pitchFamily="34" charset="0"/>
                <a:cs typeface="Times New Roman" panose="02020603050405020304" pitchFamily="18" charset="0"/>
              </a:rPr>
              <a:t> </a:t>
            </a:r>
            <a:endParaRPr lang="en-US" sz="2000" dirty="0">
              <a:effectLst/>
              <a:ea typeface="Calibri" panose="020F0502020204030204" pitchFamily="34" charset="0"/>
              <a:cs typeface="Times New Roman" panose="02020603050405020304" pitchFamily="18" charset="0"/>
            </a:endParaRPr>
          </a:p>
        </p:txBody>
      </p:sp>
      <p:sp>
        <p:nvSpPr>
          <p:cNvPr id="4" name="Rectangle 3"/>
          <p:cNvSpPr/>
          <p:nvPr/>
        </p:nvSpPr>
        <p:spPr>
          <a:xfrm>
            <a:off x="0" y="5452956"/>
            <a:ext cx="4377128" cy="127762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0"/>
              </a:spcAft>
            </a:pPr>
            <a:r>
              <a:rPr lang="en-ZA" sz="24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Kwartaal</a:t>
            </a:r>
            <a:r>
              <a:rPr lang="en-ZA" sz="2400" dirty="0">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 2</a:t>
            </a:r>
            <a:endParaRPr lang="en-US" sz="2000" dirty="0">
              <a:solidFill>
                <a:schemeClr val="bg1"/>
              </a:solidFill>
              <a:effectLst/>
              <a:ea typeface="Calibri" panose="020F0502020204030204" pitchFamily="34" charset="0"/>
              <a:cs typeface="Times New Roman" panose="02020603050405020304" pitchFamily="18" charset="0"/>
            </a:endParaRPr>
          </a:p>
          <a:p>
            <a:pPr>
              <a:lnSpc>
                <a:spcPct val="107000"/>
              </a:lnSpc>
              <a:spcAft>
                <a:spcPts val="800"/>
              </a:spcAft>
            </a:pPr>
            <a:r>
              <a:rPr lang="en-ZA" sz="2400" dirty="0">
                <a:effectLst/>
                <a:latin typeface="Britannic Bold" panose="020B0903060703020204" pitchFamily="34" charset="0"/>
                <a:ea typeface="Calibri" panose="020F0502020204030204" pitchFamily="34" charset="0"/>
                <a:cs typeface="Times New Roman" panose="02020603050405020304" pitchFamily="18" charset="0"/>
              </a:rPr>
              <a:t>Les 1: </a:t>
            </a:r>
            <a:r>
              <a:rPr lang="en-ZA" sz="2400" dirty="0" err="1">
                <a:effectLst/>
                <a:latin typeface="Britannic Bold" panose="020B0903060703020204" pitchFamily="34" charset="0"/>
                <a:ea typeface="Calibri" panose="020F0502020204030204" pitchFamily="34" charset="0"/>
                <a:cs typeface="Times New Roman" panose="02020603050405020304" pitchFamily="18" charset="0"/>
              </a:rPr>
              <a:t>Regeringsverantwoordelikheid</a:t>
            </a:r>
            <a:r>
              <a:rPr lang="en-ZA" sz="1600" dirty="0">
                <a:effectLst/>
                <a:ea typeface="Calibri" panose="020F0502020204030204" pitchFamily="34" charset="0"/>
                <a:cs typeface="Times New Roman" panose="02020603050405020304" pitchFamily="18" charset="0"/>
              </a:rPr>
              <a:t> </a:t>
            </a:r>
            <a:endParaRPr lang="en-US" sz="2000" dirty="0">
              <a:effectLst/>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5"/>
          <a:stretch>
            <a:fillRect/>
          </a:stretch>
        </p:blipFill>
        <p:spPr>
          <a:xfrm>
            <a:off x="5183107" y="747790"/>
            <a:ext cx="348264" cy="1365823"/>
          </a:xfrm>
          <a:prstGeom prst="rect">
            <a:avLst/>
          </a:prstGeom>
        </p:spPr>
      </p:pic>
    </p:spTree>
    <p:extLst>
      <p:ext uri="{BB962C8B-B14F-4D97-AF65-F5344CB8AC3E}">
        <p14:creationId xmlns:p14="http://schemas.microsoft.com/office/powerpoint/2010/main" val="228701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CD71A-C66E-E6FB-668C-F94CE804F0B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4443370-481D-6A2B-F692-80BF120626A9}"/>
              </a:ext>
            </a:extLst>
          </p:cNvPr>
          <p:cNvSpPr>
            <a:spLocks noGrp="1"/>
          </p:cNvSpPr>
          <p:nvPr>
            <p:ph idx="1"/>
          </p:nvPr>
        </p:nvSpPr>
        <p:spPr/>
        <p:txBody>
          <a:bodyPr/>
          <a:lstStyle/>
          <a:p>
            <a:endParaRPr lang="en-US"/>
          </a:p>
        </p:txBody>
      </p:sp>
      <p:pic>
        <p:nvPicPr>
          <p:cNvPr id="4" name="Picture 2" descr="Reflection: Looking Back and Looking Forward">
            <a:extLst>
              <a:ext uri="{FF2B5EF4-FFF2-40B4-BE49-F238E27FC236}">
                <a16:creationId xmlns:a16="http://schemas.microsoft.com/office/drawing/2014/main" id="{F8B7594F-AE1D-CD0F-D178-FBF89654D7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594" y="0"/>
            <a:ext cx="1310511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577BC65-7AF1-D75C-C212-0D1791EB4A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2143593" y="1294151"/>
            <a:ext cx="4661940" cy="295101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rgbClr val="262626"/>
                </a:solidFill>
                <a:latin typeface="Britannic Bold" panose="020B0903060703020204" pitchFamily="34" charset="0"/>
              </a:rPr>
              <a:t>REFLEKSIE:</a:t>
            </a:r>
            <a:endParaRPr lang="nl-NL" sz="3600" dirty="0">
              <a:latin typeface="Britannic Bold" panose="020B0903060703020204" pitchFamily="34" charset="0"/>
            </a:endParaRPr>
          </a:p>
          <a:p>
            <a:pPr algn="ctr"/>
            <a:br>
              <a:rPr lang="nl-NL" sz="3600" dirty="0">
                <a:latin typeface="Britannic Bold" panose="020B0903060703020204" pitchFamily="34" charset="0"/>
              </a:rPr>
            </a:br>
            <a:r>
              <a:rPr lang="nl-NL" sz="3600" dirty="0">
                <a:solidFill>
                  <a:srgbClr val="FFFFFF"/>
                </a:solidFill>
                <a:latin typeface="Britannic Bold" panose="020B0903060703020204" pitchFamily="34" charset="0"/>
              </a:rPr>
              <a:t>KYK TERUG</a:t>
            </a:r>
            <a:endParaRPr lang="nl-NL" sz="3600" dirty="0">
              <a:latin typeface="Britannic Bold" panose="020B0903060703020204" pitchFamily="34" charset="0"/>
            </a:endParaRPr>
          </a:p>
          <a:p>
            <a:pPr algn="ctr"/>
            <a:r>
              <a:rPr lang="nl-NL" sz="3600" dirty="0">
                <a:solidFill>
                  <a:srgbClr val="FFFFFF"/>
                </a:solidFill>
                <a:latin typeface="Britannic Bold" panose="020B0903060703020204" pitchFamily="34" charset="0"/>
              </a:rPr>
              <a:t>EN KYK VORENTOE</a:t>
            </a:r>
            <a:endParaRPr lang="nl-NL" sz="3600" dirty="0">
              <a:latin typeface="Britannic Bold" panose="020B0903060703020204" pitchFamily="34" charset="0"/>
            </a:endParaRPr>
          </a:p>
        </p:txBody>
      </p:sp>
    </p:spTree>
    <p:extLst>
      <p:ext uri="{BB962C8B-B14F-4D97-AF65-F5344CB8AC3E}">
        <p14:creationId xmlns:p14="http://schemas.microsoft.com/office/powerpoint/2010/main" val="1866455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E8C08-A5A6-F41B-108A-C05E4D8980AA}"/>
              </a:ext>
            </a:extLst>
          </p:cNvPr>
          <p:cNvSpPr>
            <a:spLocks noGrp="1"/>
          </p:cNvSpPr>
          <p:nvPr>
            <p:ph type="title"/>
          </p:nvPr>
        </p:nvSpPr>
        <p:spPr/>
        <p:txBody>
          <a:bodyPr/>
          <a:lstStyle/>
          <a:p>
            <a:r>
              <a:rPr lang="en-US" dirty="0" err="1">
                <a:solidFill>
                  <a:srgbClr val="FFC000"/>
                </a:solidFill>
              </a:rPr>
              <a:t>Hersien</a:t>
            </a:r>
            <a:r>
              <a:rPr lang="en-US" dirty="0">
                <a:solidFill>
                  <a:srgbClr val="FFC000"/>
                </a:solidFill>
              </a:rPr>
              <a:t> </a:t>
            </a:r>
            <a:r>
              <a:rPr lang="en-US" dirty="0" err="1">
                <a:solidFill>
                  <a:srgbClr val="FFC000"/>
                </a:solidFill>
              </a:rPr>
              <a:t>sosiale</a:t>
            </a:r>
            <a:r>
              <a:rPr lang="en-US" dirty="0">
                <a:solidFill>
                  <a:srgbClr val="FFC000"/>
                </a:solidFill>
              </a:rPr>
              <a:t> </a:t>
            </a:r>
            <a:r>
              <a:rPr lang="en-US" dirty="0" err="1">
                <a:solidFill>
                  <a:srgbClr val="FFC000"/>
                </a:solidFill>
              </a:rPr>
              <a:t>en</a:t>
            </a:r>
            <a:r>
              <a:rPr lang="en-US" dirty="0">
                <a:solidFill>
                  <a:srgbClr val="FFC000"/>
                </a:solidFill>
              </a:rPr>
              <a:t> </a:t>
            </a:r>
            <a:r>
              <a:rPr lang="en-US" dirty="0" err="1">
                <a:solidFill>
                  <a:srgbClr val="FFC000"/>
                </a:solidFill>
              </a:rPr>
              <a:t>omgewingskwessies</a:t>
            </a:r>
            <a:endParaRPr lang="en-US" dirty="0">
              <a:solidFill>
                <a:srgbClr val="FFC000"/>
              </a:solidFill>
            </a:endParaRPr>
          </a:p>
        </p:txBody>
      </p:sp>
      <p:sp>
        <p:nvSpPr>
          <p:cNvPr id="3" name="Content Placeholder 2">
            <a:extLst>
              <a:ext uri="{FF2B5EF4-FFF2-40B4-BE49-F238E27FC236}">
                <a16:creationId xmlns:a16="http://schemas.microsoft.com/office/drawing/2014/main" id="{E46A4606-FE55-DE19-6127-CDCA474A4941}"/>
              </a:ext>
            </a:extLst>
          </p:cNvPr>
          <p:cNvSpPr>
            <a:spLocks noGrp="1"/>
          </p:cNvSpPr>
          <p:nvPr>
            <p:ph idx="1"/>
          </p:nvPr>
        </p:nvSpPr>
        <p:spPr>
          <a:xfrm>
            <a:off x="838200" y="1825625"/>
            <a:ext cx="4008120" cy="4351338"/>
          </a:xfrm>
        </p:spPr>
        <p:txBody>
          <a:bodyPr/>
          <a:lstStyle/>
          <a:p>
            <a:r>
              <a:rPr lang="nl-NL" dirty="0">
                <a:solidFill>
                  <a:srgbClr val="FFC000"/>
                </a:solidFill>
              </a:rPr>
              <a:t>Kan jy sommige van die sosiale en omgewingskwessies onthou wat jy in graad 10 en 11 bespreek het?</a:t>
            </a:r>
          </a:p>
          <a:p>
            <a:r>
              <a:rPr lang="en-US" dirty="0" err="1">
                <a:solidFill>
                  <a:srgbClr val="FFC000"/>
                </a:solidFill>
              </a:rPr>
              <a:t>Gebruik</a:t>
            </a:r>
            <a:r>
              <a:rPr lang="en-US" dirty="0">
                <a:solidFill>
                  <a:srgbClr val="FFC000"/>
                </a:solidFill>
              </a:rPr>
              <a:t> </a:t>
            </a:r>
            <a:r>
              <a:rPr lang="en-US" dirty="0" err="1">
                <a:solidFill>
                  <a:srgbClr val="FFC000"/>
                </a:solidFill>
              </a:rPr>
              <a:t>jou</a:t>
            </a:r>
            <a:r>
              <a:rPr lang="en-US" dirty="0">
                <a:solidFill>
                  <a:srgbClr val="FFC000"/>
                </a:solidFill>
              </a:rPr>
              <a:t> </a:t>
            </a:r>
            <a:r>
              <a:rPr lang="en-US" dirty="0" err="1">
                <a:solidFill>
                  <a:srgbClr val="FFC000"/>
                </a:solidFill>
              </a:rPr>
              <a:t>werkkaart</a:t>
            </a:r>
            <a:r>
              <a:rPr lang="en-US" dirty="0">
                <a:solidFill>
                  <a:srgbClr val="FFC000"/>
                </a:solidFill>
              </a:rPr>
              <a:t> </a:t>
            </a:r>
            <a:r>
              <a:rPr lang="en-US" dirty="0" err="1">
                <a:solidFill>
                  <a:srgbClr val="FFC000"/>
                </a:solidFill>
              </a:rPr>
              <a:t>en</a:t>
            </a:r>
            <a:r>
              <a:rPr lang="en-US" dirty="0">
                <a:solidFill>
                  <a:srgbClr val="FFC000"/>
                </a:solidFill>
              </a:rPr>
              <a:t> neem twee minute om </a:t>
            </a:r>
            <a:r>
              <a:rPr lang="en-US" dirty="0" err="1">
                <a:solidFill>
                  <a:srgbClr val="FFC000"/>
                </a:solidFill>
              </a:rPr>
              <a:t>neer</a:t>
            </a:r>
            <a:r>
              <a:rPr lang="en-US" dirty="0">
                <a:solidFill>
                  <a:srgbClr val="FFC000"/>
                </a:solidFill>
              </a:rPr>
              <a:t> </a:t>
            </a:r>
            <a:r>
              <a:rPr lang="en-US" dirty="0" err="1">
                <a:solidFill>
                  <a:srgbClr val="FFC000"/>
                </a:solidFill>
              </a:rPr>
              <a:t>te</a:t>
            </a:r>
            <a:r>
              <a:rPr lang="en-US" dirty="0">
                <a:solidFill>
                  <a:srgbClr val="FFC000"/>
                </a:solidFill>
              </a:rPr>
              <a:t> </a:t>
            </a:r>
            <a:r>
              <a:rPr lang="en-US" dirty="0" err="1">
                <a:solidFill>
                  <a:srgbClr val="FFC000"/>
                </a:solidFill>
              </a:rPr>
              <a:t>skryf</a:t>
            </a:r>
            <a:r>
              <a:rPr lang="en-US" dirty="0">
                <a:solidFill>
                  <a:srgbClr val="FFC000"/>
                </a:solidFill>
              </a:rPr>
              <a:t> wat </a:t>
            </a:r>
            <a:r>
              <a:rPr lang="en-US" dirty="0" err="1">
                <a:solidFill>
                  <a:srgbClr val="FFC000"/>
                </a:solidFill>
              </a:rPr>
              <a:t>jy</a:t>
            </a:r>
            <a:r>
              <a:rPr lang="en-US" dirty="0">
                <a:solidFill>
                  <a:srgbClr val="FFC000"/>
                </a:solidFill>
              </a:rPr>
              <a:t> </a:t>
            </a:r>
            <a:r>
              <a:rPr lang="en-US" dirty="0" err="1">
                <a:solidFill>
                  <a:srgbClr val="FFC000"/>
                </a:solidFill>
              </a:rPr>
              <a:t>kan</a:t>
            </a:r>
            <a:r>
              <a:rPr lang="en-US" dirty="0">
                <a:solidFill>
                  <a:srgbClr val="FFC000"/>
                </a:solidFill>
              </a:rPr>
              <a:t> </a:t>
            </a:r>
            <a:r>
              <a:rPr lang="en-US" dirty="0" err="1">
                <a:solidFill>
                  <a:srgbClr val="FFC000"/>
                </a:solidFill>
              </a:rPr>
              <a:t>onthou</a:t>
            </a:r>
            <a:r>
              <a:rPr lang="en-US" dirty="0">
                <a:solidFill>
                  <a:srgbClr val="FFC000"/>
                </a:solidFill>
              </a:rPr>
              <a:t>.</a:t>
            </a:r>
          </a:p>
        </p:txBody>
      </p:sp>
      <p:pic>
        <p:nvPicPr>
          <p:cNvPr id="5" name="Picture 4" descr="Background pattern&#10;&#10;Description automatically generated">
            <a:extLst>
              <a:ext uri="{FF2B5EF4-FFF2-40B4-BE49-F238E27FC236}">
                <a16:creationId xmlns:a16="http://schemas.microsoft.com/office/drawing/2014/main" id="{BC48C4B9-F912-AC12-00A4-314155163E4E}"/>
              </a:ext>
            </a:extLst>
          </p:cNvPr>
          <p:cNvPicPr>
            <a:picLocks noChangeAspect="1"/>
          </p:cNvPicPr>
          <p:nvPr/>
        </p:nvPicPr>
        <p:blipFill>
          <a:blip r:embed="rId3"/>
          <a:stretch>
            <a:fillRect/>
          </a:stretch>
        </p:blipFill>
        <p:spPr>
          <a:xfrm>
            <a:off x="7497904" y="2709798"/>
            <a:ext cx="2984676" cy="3783077"/>
          </a:xfrm>
          <a:prstGeom prst="rect">
            <a:avLst/>
          </a:prstGeom>
        </p:spPr>
      </p:pic>
      <p:sp>
        <p:nvSpPr>
          <p:cNvPr id="6" name="Rectangle: Rounded Corners 5">
            <a:extLst>
              <a:ext uri="{FF2B5EF4-FFF2-40B4-BE49-F238E27FC236}">
                <a16:creationId xmlns:a16="http://schemas.microsoft.com/office/drawing/2014/main" id="{0CDEDCAE-61A1-37AD-F0D4-DBF1A3B0D6F0}"/>
              </a:ext>
            </a:extLst>
          </p:cNvPr>
          <p:cNvSpPr/>
          <p:nvPr/>
        </p:nvSpPr>
        <p:spPr>
          <a:xfrm>
            <a:off x="9227820" y="1640047"/>
            <a:ext cx="2052320" cy="788352"/>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dirty="0" err="1">
                <a:solidFill>
                  <a:schemeClr val="tx1"/>
                </a:solidFill>
              </a:rPr>
              <a:t>Geweld</a:t>
            </a:r>
            <a:endParaRPr lang="en-ZA" dirty="0">
              <a:solidFill>
                <a:schemeClr val="tx1"/>
              </a:solidFill>
            </a:endParaRPr>
          </a:p>
        </p:txBody>
      </p:sp>
      <p:sp>
        <p:nvSpPr>
          <p:cNvPr id="7" name="Rectangle: Rounded Corners 6">
            <a:extLst>
              <a:ext uri="{FF2B5EF4-FFF2-40B4-BE49-F238E27FC236}">
                <a16:creationId xmlns:a16="http://schemas.microsoft.com/office/drawing/2014/main" id="{A915CA4D-1EC3-4FBD-CAE3-39002D848C4E}"/>
              </a:ext>
            </a:extLst>
          </p:cNvPr>
          <p:cNvSpPr/>
          <p:nvPr/>
        </p:nvSpPr>
        <p:spPr>
          <a:xfrm>
            <a:off x="6937922" y="1642714"/>
            <a:ext cx="2052320" cy="788352"/>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dirty="0" err="1">
                <a:solidFill>
                  <a:schemeClr val="tx1"/>
                </a:solidFill>
              </a:rPr>
              <a:t>Misdaad</a:t>
            </a:r>
            <a:endParaRPr lang="en-ZA" dirty="0">
              <a:solidFill>
                <a:schemeClr val="tx1"/>
              </a:solidFill>
            </a:endParaRPr>
          </a:p>
        </p:txBody>
      </p:sp>
      <p:sp>
        <p:nvSpPr>
          <p:cNvPr id="8" name="Rectangle: Rounded Corners 7">
            <a:extLst>
              <a:ext uri="{FF2B5EF4-FFF2-40B4-BE49-F238E27FC236}">
                <a16:creationId xmlns:a16="http://schemas.microsoft.com/office/drawing/2014/main" id="{9172A4E4-4A7C-9890-E12E-E7C3B7A8E7BF}"/>
              </a:ext>
            </a:extLst>
          </p:cNvPr>
          <p:cNvSpPr/>
          <p:nvPr/>
        </p:nvSpPr>
        <p:spPr>
          <a:xfrm>
            <a:off x="5487582" y="2594673"/>
            <a:ext cx="2052320" cy="788352"/>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dirty="0" err="1">
                <a:solidFill>
                  <a:schemeClr val="tx1"/>
                </a:solidFill>
              </a:rPr>
              <a:t>Armoede</a:t>
            </a:r>
            <a:endParaRPr lang="en-ZA" dirty="0">
              <a:solidFill>
                <a:schemeClr val="tx1"/>
              </a:solidFill>
            </a:endParaRPr>
          </a:p>
        </p:txBody>
      </p:sp>
      <p:sp>
        <p:nvSpPr>
          <p:cNvPr id="9" name="Rectangle: Rounded Corners 8">
            <a:extLst>
              <a:ext uri="{FF2B5EF4-FFF2-40B4-BE49-F238E27FC236}">
                <a16:creationId xmlns:a16="http://schemas.microsoft.com/office/drawing/2014/main" id="{37EBCEFB-95CA-5D38-4731-23E6CCC148AC}"/>
              </a:ext>
            </a:extLst>
          </p:cNvPr>
          <p:cNvSpPr/>
          <p:nvPr/>
        </p:nvSpPr>
        <p:spPr>
          <a:xfrm>
            <a:off x="5466583" y="3759041"/>
            <a:ext cx="2052320" cy="788352"/>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dirty="0" err="1">
                <a:solidFill>
                  <a:schemeClr val="tx1"/>
                </a:solidFill>
              </a:rPr>
              <a:t>Veiligheid</a:t>
            </a:r>
            <a:r>
              <a:rPr lang="en-GB" dirty="0">
                <a:solidFill>
                  <a:schemeClr val="tx1"/>
                </a:solidFill>
              </a:rPr>
              <a:t> </a:t>
            </a:r>
            <a:r>
              <a:rPr lang="en-GB" dirty="0" err="1">
                <a:solidFill>
                  <a:schemeClr val="tx1"/>
                </a:solidFill>
              </a:rPr>
              <a:t>en</a:t>
            </a:r>
            <a:r>
              <a:rPr lang="en-GB" dirty="0">
                <a:solidFill>
                  <a:schemeClr val="tx1"/>
                </a:solidFill>
              </a:rPr>
              <a:t> </a:t>
            </a:r>
            <a:r>
              <a:rPr lang="en-GB" dirty="0" err="1">
                <a:solidFill>
                  <a:schemeClr val="tx1"/>
                </a:solidFill>
              </a:rPr>
              <a:t>sekuriteit</a:t>
            </a:r>
            <a:endParaRPr lang="en-ZA" dirty="0">
              <a:solidFill>
                <a:schemeClr val="tx1"/>
              </a:solidFill>
            </a:endParaRPr>
          </a:p>
        </p:txBody>
      </p:sp>
      <p:sp>
        <p:nvSpPr>
          <p:cNvPr id="10" name="Rectangle: Rounded Corners 9">
            <a:extLst>
              <a:ext uri="{FF2B5EF4-FFF2-40B4-BE49-F238E27FC236}">
                <a16:creationId xmlns:a16="http://schemas.microsoft.com/office/drawing/2014/main" id="{A9DA469A-D7A4-00CD-C3AE-154DDFA5052D}"/>
              </a:ext>
            </a:extLst>
          </p:cNvPr>
          <p:cNvSpPr/>
          <p:nvPr/>
        </p:nvSpPr>
        <p:spPr>
          <a:xfrm>
            <a:off x="5466583" y="4795060"/>
            <a:ext cx="2052320" cy="788352"/>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dirty="0" err="1">
                <a:solidFill>
                  <a:schemeClr val="tx1"/>
                </a:solidFill>
              </a:rPr>
              <a:t>Gebrek</a:t>
            </a:r>
            <a:r>
              <a:rPr lang="en-GB" dirty="0">
                <a:solidFill>
                  <a:schemeClr val="tx1"/>
                </a:solidFill>
              </a:rPr>
              <a:t> </a:t>
            </a:r>
            <a:r>
              <a:rPr lang="en-GB" dirty="0" err="1">
                <a:solidFill>
                  <a:schemeClr val="tx1"/>
                </a:solidFill>
              </a:rPr>
              <a:t>aan</a:t>
            </a:r>
            <a:r>
              <a:rPr lang="en-GB" dirty="0">
                <a:solidFill>
                  <a:schemeClr val="tx1"/>
                </a:solidFill>
              </a:rPr>
              <a:t> </a:t>
            </a:r>
            <a:r>
              <a:rPr lang="en-GB" dirty="0" err="1">
                <a:solidFill>
                  <a:schemeClr val="tx1"/>
                </a:solidFill>
              </a:rPr>
              <a:t>basiese</a:t>
            </a:r>
            <a:r>
              <a:rPr lang="en-GB" dirty="0">
                <a:solidFill>
                  <a:schemeClr val="tx1"/>
                </a:solidFill>
              </a:rPr>
              <a:t> </a:t>
            </a:r>
            <a:r>
              <a:rPr lang="en-GB" dirty="0" err="1">
                <a:solidFill>
                  <a:schemeClr val="tx1"/>
                </a:solidFill>
              </a:rPr>
              <a:t>dienste</a:t>
            </a:r>
            <a:endParaRPr lang="en-ZA" dirty="0">
              <a:solidFill>
                <a:schemeClr val="tx1"/>
              </a:solidFill>
            </a:endParaRPr>
          </a:p>
        </p:txBody>
      </p:sp>
      <p:sp>
        <p:nvSpPr>
          <p:cNvPr id="11" name="Rectangle: Rounded Corners 10">
            <a:extLst>
              <a:ext uri="{FF2B5EF4-FFF2-40B4-BE49-F238E27FC236}">
                <a16:creationId xmlns:a16="http://schemas.microsoft.com/office/drawing/2014/main" id="{C76E84B3-2CA4-F21C-3319-92BBCCE324F2}"/>
              </a:ext>
            </a:extLst>
          </p:cNvPr>
          <p:cNvSpPr/>
          <p:nvPr/>
        </p:nvSpPr>
        <p:spPr>
          <a:xfrm>
            <a:off x="6685613" y="5831079"/>
            <a:ext cx="2110231" cy="916701"/>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dirty="0" err="1">
                <a:solidFill>
                  <a:schemeClr val="tx1"/>
                </a:solidFill>
              </a:rPr>
              <a:t>Ongelyke</a:t>
            </a:r>
            <a:r>
              <a:rPr lang="en-GB" dirty="0">
                <a:solidFill>
                  <a:schemeClr val="tx1"/>
                </a:solidFill>
              </a:rPr>
              <a:t> </a:t>
            </a:r>
            <a:r>
              <a:rPr lang="en-GB" dirty="0" err="1">
                <a:solidFill>
                  <a:schemeClr val="tx1"/>
                </a:solidFill>
              </a:rPr>
              <a:t>toegang</a:t>
            </a:r>
            <a:r>
              <a:rPr lang="en-GB" dirty="0">
                <a:solidFill>
                  <a:schemeClr val="tx1"/>
                </a:solidFill>
              </a:rPr>
              <a:t> tot </a:t>
            </a:r>
            <a:r>
              <a:rPr lang="en-GB" dirty="0" err="1">
                <a:solidFill>
                  <a:schemeClr val="tx1"/>
                </a:solidFill>
              </a:rPr>
              <a:t>basiese</a:t>
            </a:r>
            <a:r>
              <a:rPr lang="en-GB" dirty="0">
                <a:solidFill>
                  <a:schemeClr val="tx1"/>
                </a:solidFill>
              </a:rPr>
              <a:t> </a:t>
            </a:r>
            <a:r>
              <a:rPr lang="en-GB" dirty="0" err="1">
                <a:solidFill>
                  <a:schemeClr val="tx1"/>
                </a:solidFill>
              </a:rPr>
              <a:t>hulpbronne</a:t>
            </a:r>
            <a:endParaRPr lang="en-ZA" dirty="0">
              <a:solidFill>
                <a:schemeClr val="tx1"/>
              </a:solidFill>
            </a:endParaRPr>
          </a:p>
        </p:txBody>
      </p:sp>
      <p:sp>
        <p:nvSpPr>
          <p:cNvPr id="4" name="Rectangle: Rounded Corners 5">
            <a:extLst>
              <a:ext uri="{FF2B5EF4-FFF2-40B4-BE49-F238E27FC236}">
                <a16:creationId xmlns:a16="http://schemas.microsoft.com/office/drawing/2014/main" id="{8B945417-7BDF-5B43-8580-780AF745A14D}"/>
              </a:ext>
            </a:extLst>
          </p:cNvPr>
          <p:cNvSpPr/>
          <p:nvPr/>
        </p:nvSpPr>
        <p:spPr>
          <a:xfrm>
            <a:off x="9684341" y="4823777"/>
            <a:ext cx="2052320" cy="788352"/>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dirty="0" err="1">
                <a:solidFill>
                  <a:schemeClr val="tx1"/>
                </a:solidFill>
              </a:rPr>
              <a:t>Vloede</a:t>
            </a:r>
            <a:endParaRPr lang="en-ZA" dirty="0">
              <a:solidFill>
                <a:schemeClr val="tx1"/>
              </a:solidFill>
            </a:endParaRPr>
          </a:p>
        </p:txBody>
      </p:sp>
      <p:sp>
        <p:nvSpPr>
          <p:cNvPr id="12" name="Rectangle: Rounded Corners 6">
            <a:extLst>
              <a:ext uri="{FF2B5EF4-FFF2-40B4-BE49-F238E27FC236}">
                <a16:creationId xmlns:a16="http://schemas.microsoft.com/office/drawing/2014/main" id="{27FC6DCF-3349-79EE-F042-39D215A8F076}"/>
              </a:ext>
            </a:extLst>
          </p:cNvPr>
          <p:cNvSpPr/>
          <p:nvPr/>
        </p:nvSpPr>
        <p:spPr>
          <a:xfrm>
            <a:off x="9867388" y="3231912"/>
            <a:ext cx="2052320" cy="788352"/>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dirty="0" err="1">
                <a:solidFill>
                  <a:schemeClr val="tx1"/>
                </a:solidFill>
              </a:rPr>
              <a:t>Besoedeling</a:t>
            </a:r>
            <a:endParaRPr lang="en-ZA" dirty="0">
              <a:solidFill>
                <a:schemeClr val="tx1"/>
              </a:solidFill>
            </a:endParaRPr>
          </a:p>
        </p:txBody>
      </p:sp>
      <p:pic>
        <p:nvPicPr>
          <p:cNvPr id="13" name="Picture 12">
            <a:extLst>
              <a:ext uri="{FF2B5EF4-FFF2-40B4-BE49-F238E27FC236}">
                <a16:creationId xmlns:a16="http://schemas.microsoft.com/office/drawing/2014/main" id="{DEAEF1DB-775E-3116-C493-AFB3A0CCED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065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0"/>
                                        <p:tgtEl>
                                          <p:spTgt spid="8"/>
                                        </p:tgtEl>
                                      </p:cBhvr>
                                    </p:animEffect>
                                    <p:anim calcmode="lin" valueType="num">
                                      <p:cBhvr>
                                        <p:cTn id="18" dur="2000" fill="hold"/>
                                        <p:tgtEl>
                                          <p:spTgt spid="8"/>
                                        </p:tgtEl>
                                        <p:attrNameLst>
                                          <p:attrName>ppt_w</p:attrName>
                                        </p:attrNameLst>
                                      </p:cBhvr>
                                      <p:tavLst>
                                        <p:tav tm="0" fmla="#ppt_w*sin(2.5*pi*$)">
                                          <p:val>
                                            <p:fltVal val="0"/>
                                          </p:val>
                                        </p:tav>
                                        <p:tav tm="100000">
                                          <p:val>
                                            <p:fltVal val="1"/>
                                          </p:val>
                                        </p:tav>
                                      </p:tavLst>
                                    </p:anim>
                                    <p:anim calcmode="lin" valueType="num">
                                      <p:cBhvr>
                                        <p:cTn id="19"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circle(in)">
                                      <p:cBhvr>
                                        <p:cTn id="34" dur="20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4"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81E9D-1525-2AFC-DB27-B7E4DC9B5813}"/>
              </a:ext>
            </a:extLst>
          </p:cNvPr>
          <p:cNvSpPr>
            <a:spLocks noGrp="1"/>
          </p:cNvSpPr>
          <p:nvPr>
            <p:ph type="title"/>
          </p:nvPr>
        </p:nvSpPr>
        <p:spPr/>
        <p:txBody>
          <a:bodyPr/>
          <a:lstStyle/>
          <a:p>
            <a:r>
              <a:rPr lang="en-GB" dirty="0" err="1">
                <a:solidFill>
                  <a:srgbClr val="FFC000"/>
                </a:solidFill>
              </a:rPr>
              <a:t>Kom</a:t>
            </a:r>
            <a:r>
              <a:rPr lang="en-GB" dirty="0">
                <a:solidFill>
                  <a:srgbClr val="FFC000"/>
                </a:solidFill>
              </a:rPr>
              <a:t> </a:t>
            </a:r>
            <a:r>
              <a:rPr lang="en-GB" dirty="0" err="1">
                <a:solidFill>
                  <a:srgbClr val="FFC000"/>
                </a:solidFill>
              </a:rPr>
              <a:t>ons</a:t>
            </a:r>
            <a:r>
              <a:rPr lang="en-GB" dirty="0">
                <a:solidFill>
                  <a:srgbClr val="FFC000"/>
                </a:solidFill>
              </a:rPr>
              <a:t> </a:t>
            </a:r>
            <a:r>
              <a:rPr lang="en-GB" dirty="0" err="1">
                <a:solidFill>
                  <a:srgbClr val="FFC000"/>
                </a:solidFill>
              </a:rPr>
              <a:t>kyk</a:t>
            </a:r>
            <a:endParaRPr lang="en-ZA" dirty="0">
              <a:solidFill>
                <a:srgbClr val="FFC000"/>
              </a:solidFill>
            </a:endParaRPr>
          </a:p>
        </p:txBody>
      </p:sp>
      <p:sp>
        <p:nvSpPr>
          <p:cNvPr id="3" name="Content Placeholder 2">
            <a:extLst>
              <a:ext uri="{FF2B5EF4-FFF2-40B4-BE49-F238E27FC236}">
                <a16:creationId xmlns:a16="http://schemas.microsoft.com/office/drawing/2014/main" id="{9CE7083A-ED1E-E1F1-6DD0-D948EF7F2D6E}"/>
              </a:ext>
            </a:extLst>
          </p:cNvPr>
          <p:cNvSpPr>
            <a:spLocks noGrp="1"/>
          </p:cNvSpPr>
          <p:nvPr>
            <p:ph idx="1"/>
          </p:nvPr>
        </p:nvSpPr>
        <p:spPr>
          <a:xfrm>
            <a:off x="838200" y="1825625"/>
            <a:ext cx="3703320" cy="4351338"/>
          </a:xfrm>
        </p:spPr>
        <p:txBody>
          <a:bodyPr/>
          <a:lstStyle/>
          <a:p>
            <a:r>
              <a:rPr lang="en-GB" dirty="0" err="1">
                <a:solidFill>
                  <a:srgbClr val="FFC000"/>
                </a:solidFill>
              </a:rPr>
              <a:t>Kyk</a:t>
            </a:r>
            <a:r>
              <a:rPr lang="en-GB" dirty="0">
                <a:solidFill>
                  <a:srgbClr val="FFC000"/>
                </a:solidFill>
              </a:rPr>
              <a:t> </a:t>
            </a:r>
            <a:r>
              <a:rPr lang="en-GB" dirty="0" err="1">
                <a:solidFill>
                  <a:srgbClr val="FFC000"/>
                </a:solidFill>
              </a:rPr>
              <a:t>na</a:t>
            </a:r>
            <a:r>
              <a:rPr lang="en-GB" dirty="0">
                <a:solidFill>
                  <a:srgbClr val="FFC000"/>
                </a:solidFill>
              </a:rPr>
              <a:t> die </a:t>
            </a:r>
            <a:r>
              <a:rPr lang="en-GB" dirty="0" err="1">
                <a:solidFill>
                  <a:srgbClr val="FFC000"/>
                </a:solidFill>
              </a:rPr>
              <a:t>volgende</a:t>
            </a:r>
            <a:r>
              <a:rPr lang="en-GB" dirty="0">
                <a:solidFill>
                  <a:srgbClr val="FFC000"/>
                </a:solidFill>
              </a:rPr>
              <a:t> snit wat </a:t>
            </a:r>
            <a:r>
              <a:rPr lang="en-GB" dirty="0" err="1">
                <a:solidFill>
                  <a:srgbClr val="FFC000"/>
                </a:solidFill>
              </a:rPr>
              <a:t>verwant</a:t>
            </a:r>
            <a:r>
              <a:rPr lang="en-GB" dirty="0">
                <a:solidFill>
                  <a:srgbClr val="FFC000"/>
                </a:solidFill>
              </a:rPr>
              <a:t> is </a:t>
            </a:r>
            <a:r>
              <a:rPr lang="en-GB" dirty="0" err="1">
                <a:solidFill>
                  <a:srgbClr val="FFC000"/>
                </a:solidFill>
              </a:rPr>
              <a:t>aan</a:t>
            </a:r>
            <a:r>
              <a:rPr lang="en-GB" dirty="0">
                <a:solidFill>
                  <a:srgbClr val="FFC000"/>
                </a:solidFill>
              </a:rPr>
              <a:t> die </a:t>
            </a:r>
            <a:r>
              <a:rPr lang="en-GB" dirty="0" err="1">
                <a:solidFill>
                  <a:srgbClr val="FFC000"/>
                </a:solidFill>
              </a:rPr>
              <a:t>doel</a:t>
            </a:r>
            <a:r>
              <a:rPr lang="en-GB" dirty="0">
                <a:solidFill>
                  <a:srgbClr val="FFC000"/>
                </a:solidFill>
              </a:rPr>
              <a:t> van </a:t>
            </a:r>
            <a:r>
              <a:rPr lang="en-GB" dirty="0" err="1">
                <a:solidFill>
                  <a:srgbClr val="FFC000"/>
                </a:solidFill>
              </a:rPr>
              <a:t>plaaslike</a:t>
            </a:r>
            <a:r>
              <a:rPr lang="en-GB" dirty="0">
                <a:solidFill>
                  <a:srgbClr val="FFC000"/>
                </a:solidFill>
              </a:rPr>
              <a:t> </a:t>
            </a:r>
            <a:r>
              <a:rPr lang="en-GB" dirty="0" err="1">
                <a:solidFill>
                  <a:srgbClr val="FFC000"/>
                </a:solidFill>
              </a:rPr>
              <a:t>regering</a:t>
            </a:r>
            <a:endParaRPr lang="en-GB" dirty="0">
              <a:solidFill>
                <a:srgbClr val="FFC000"/>
              </a:solidFill>
            </a:endParaRPr>
          </a:p>
          <a:p>
            <a:endParaRPr lang="en-GB" dirty="0">
              <a:solidFill>
                <a:srgbClr val="FFC000"/>
              </a:solidFill>
            </a:endParaRPr>
          </a:p>
          <a:p>
            <a:r>
              <a:rPr lang="en-GB" dirty="0" err="1">
                <a:solidFill>
                  <a:srgbClr val="FFC000"/>
                </a:solidFill>
              </a:rPr>
              <a:t>Gebruik</a:t>
            </a:r>
            <a:r>
              <a:rPr lang="en-GB" dirty="0">
                <a:solidFill>
                  <a:srgbClr val="FFC000"/>
                </a:solidFill>
              </a:rPr>
              <a:t> die </a:t>
            </a:r>
            <a:r>
              <a:rPr lang="en-GB" dirty="0" err="1">
                <a:solidFill>
                  <a:srgbClr val="FFC000"/>
                </a:solidFill>
              </a:rPr>
              <a:t>volgende</a:t>
            </a:r>
            <a:r>
              <a:rPr lang="en-GB" dirty="0">
                <a:solidFill>
                  <a:srgbClr val="FFC000"/>
                </a:solidFill>
              </a:rPr>
              <a:t>: </a:t>
            </a:r>
            <a:r>
              <a:rPr lang="en-GB" dirty="0">
                <a:hlinkClick r:id="rId3"/>
              </a:rPr>
              <a:t>https://www.youtube.com/watch?v=ocuJXY-CNRg </a:t>
            </a:r>
            <a:endParaRPr lang="en-GB" dirty="0">
              <a:solidFill>
                <a:srgbClr val="FFC000"/>
              </a:solidFill>
            </a:endParaRPr>
          </a:p>
          <a:p>
            <a:endParaRPr lang="en-ZA" dirty="0">
              <a:solidFill>
                <a:srgbClr val="FFC000"/>
              </a:solidFill>
            </a:endParaRPr>
          </a:p>
        </p:txBody>
      </p:sp>
      <p:pic>
        <p:nvPicPr>
          <p:cNvPr id="5" name="Picture 4">
            <a:extLst>
              <a:ext uri="{FF2B5EF4-FFF2-40B4-BE49-F238E27FC236}">
                <a16:creationId xmlns:a16="http://schemas.microsoft.com/office/drawing/2014/main" id="{B5C840A0-320B-19A3-761B-F7C2AEF790A4}"/>
              </a:ext>
            </a:extLst>
          </p:cNvPr>
          <p:cNvPicPr>
            <a:picLocks noChangeAspect="1"/>
          </p:cNvPicPr>
          <p:nvPr/>
        </p:nvPicPr>
        <p:blipFill>
          <a:blip r:embed="rId4"/>
          <a:stretch>
            <a:fillRect/>
          </a:stretch>
        </p:blipFill>
        <p:spPr>
          <a:xfrm>
            <a:off x="4589780" y="1529237"/>
            <a:ext cx="7442199" cy="4186237"/>
          </a:xfrm>
          <a:prstGeom prst="rect">
            <a:avLst/>
          </a:prstGeom>
        </p:spPr>
      </p:pic>
      <p:pic>
        <p:nvPicPr>
          <p:cNvPr id="4" name="Picture 3">
            <a:extLst>
              <a:ext uri="{FF2B5EF4-FFF2-40B4-BE49-F238E27FC236}">
                <a16:creationId xmlns:a16="http://schemas.microsoft.com/office/drawing/2014/main" id="{3B08D059-3F4A-F7D8-DB7B-DF11A750A0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3675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B0FC4-A8A8-26CF-4ADB-282F46B6EF4E}"/>
              </a:ext>
            </a:extLst>
          </p:cNvPr>
          <p:cNvSpPr>
            <a:spLocks noGrp="1"/>
          </p:cNvSpPr>
          <p:nvPr>
            <p:ph type="title"/>
          </p:nvPr>
        </p:nvSpPr>
        <p:spPr/>
        <p:txBody>
          <a:bodyPr/>
          <a:lstStyle/>
          <a:p>
            <a:r>
              <a:rPr lang="en-US" dirty="0" err="1">
                <a:solidFill>
                  <a:srgbClr val="FFC000"/>
                </a:solidFill>
              </a:rPr>
              <a:t>Regeringsvlakke</a:t>
            </a:r>
            <a:endParaRPr lang="en-US" dirty="0">
              <a:solidFill>
                <a:srgbClr val="FFC000"/>
              </a:solidFill>
            </a:endParaRPr>
          </a:p>
        </p:txBody>
      </p:sp>
      <p:sp>
        <p:nvSpPr>
          <p:cNvPr id="3" name="Right Brace 2">
            <a:extLst>
              <a:ext uri="{FF2B5EF4-FFF2-40B4-BE49-F238E27FC236}">
                <a16:creationId xmlns:a16="http://schemas.microsoft.com/office/drawing/2014/main" id="{C97F7580-D3A9-5252-DE20-C69DED4C931B}"/>
              </a:ext>
            </a:extLst>
          </p:cNvPr>
          <p:cNvSpPr/>
          <p:nvPr/>
        </p:nvSpPr>
        <p:spPr>
          <a:xfrm>
            <a:off x="7473535" y="1082549"/>
            <a:ext cx="735965" cy="2592969"/>
          </a:xfrm>
          <a:prstGeom prst="rightBrace">
            <a:avLst>
              <a:gd name="adj1" fmla="val 8333"/>
              <a:gd name="adj2" fmla="val 29188"/>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ZA"/>
          </a:p>
        </p:txBody>
      </p:sp>
      <p:sp>
        <p:nvSpPr>
          <p:cNvPr id="4" name="Oval 3">
            <a:extLst>
              <a:ext uri="{FF2B5EF4-FFF2-40B4-BE49-F238E27FC236}">
                <a16:creationId xmlns:a16="http://schemas.microsoft.com/office/drawing/2014/main" id="{96B5F99E-52EF-604D-49DC-D99B42891297}"/>
              </a:ext>
            </a:extLst>
          </p:cNvPr>
          <p:cNvSpPr/>
          <p:nvPr/>
        </p:nvSpPr>
        <p:spPr>
          <a:xfrm>
            <a:off x="8327348" y="1082549"/>
            <a:ext cx="2438400" cy="156464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err="1">
                <a:solidFill>
                  <a:srgbClr val="FFC000"/>
                </a:solidFill>
              </a:rPr>
              <a:t>Skryf</a:t>
            </a:r>
            <a:r>
              <a:rPr lang="en-GB" dirty="0">
                <a:solidFill>
                  <a:srgbClr val="FFC000"/>
                </a:solidFill>
              </a:rPr>
              <a:t> </a:t>
            </a:r>
            <a:r>
              <a:rPr lang="en-GB" dirty="0" err="1">
                <a:solidFill>
                  <a:srgbClr val="FFC000"/>
                </a:solidFill>
              </a:rPr>
              <a:t>wette</a:t>
            </a:r>
            <a:endParaRPr lang="en-GB" dirty="0">
              <a:solidFill>
                <a:srgbClr val="FFC000"/>
              </a:solidFill>
            </a:endParaRPr>
          </a:p>
          <a:p>
            <a:pPr algn="ctr"/>
            <a:r>
              <a:rPr lang="en-GB" dirty="0" err="1">
                <a:solidFill>
                  <a:srgbClr val="FFC000"/>
                </a:solidFill>
              </a:rPr>
              <a:t>Reguleer</a:t>
            </a:r>
            <a:r>
              <a:rPr lang="en-GB" dirty="0">
                <a:solidFill>
                  <a:srgbClr val="FFC000"/>
                </a:solidFill>
              </a:rPr>
              <a:t> die hele land</a:t>
            </a:r>
            <a:endParaRPr lang="en-ZA" dirty="0">
              <a:solidFill>
                <a:srgbClr val="FFC000"/>
              </a:solidFill>
            </a:endParaRPr>
          </a:p>
        </p:txBody>
      </p:sp>
      <p:sp>
        <p:nvSpPr>
          <p:cNvPr id="6" name="Right Brace 5">
            <a:extLst>
              <a:ext uri="{FF2B5EF4-FFF2-40B4-BE49-F238E27FC236}">
                <a16:creationId xmlns:a16="http://schemas.microsoft.com/office/drawing/2014/main" id="{1BFA323C-5AA8-3C08-0157-8D63D627F73A}"/>
              </a:ext>
            </a:extLst>
          </p:cNvPr>
          <p:cNvSpPr/>
          <p:nvPr/>
        </p:nvSpPr>
        <p:spPr>
          <a:xfrm>
            <a:off x="6458109" y="4100683"/>
            <a:ext cx="405765" cy="924560"/>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ZA"/>
          </a:p>
        </p:txBody>
      </p:sp>
      <p:sp>
        <p:nvSpPr>
          <p:cNvPr id="7" name="Oval 6">
            <a:extLst>
              <a:ext uri="{FF2B5EF4-FFF2-40B4-BE49-F238E27FC236}">
                <a16:creationId xmlns:a16="http://schemas.microsoft.com/office/drawing/2014/main" id="{EC01EFA5-C3EE-EEB5-15B2-3AEB9ABD219A}"/>
              </a:ext>
            </a:extLst>
          </p:cNvPr>
          <p:cNvSpPr/>
          <p:nvPr/>
        </p:nvSpPr>
        <p:spPr>
          <a:xfrm>
            <a:off x="7014463" y="3819212"/>
            <a:ext cx="2641283" cy="126460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rgbClr val="FFC000"/>
                </a:solidFill>
              </a:rPr>
              <a:t>Skryf</a:t>
            </a:r>
            <a:r>
              <a:rPr lang="en-GB" dirty="0">
                <a:solidFill>
                  <a:srgbClr val="FFC000"/>
                </a:solidFill>
              </a:rPr>
              <a:t> </a:t>
            </a:r>
            <a:r>
              <a:rPr lang="en-GB" dirty="0" err="1">
                <a:solidFill>
                  <a:srgbClr val="FFC000"/>
                </a:solidFill>
              </a:rPr>
              <a:t>wette</a:t>
            </a:r>
            <a:r>
              <a:rPr lang="en-GB" dirty="0">
                <a:solidFill>
                  <a:srgbClr val="FFC000"/>
                </a:solidFill>
              </a:rPr>
              <a:t> </a:t>
            </a:r>
            <a:r>
              <a:rPr lang="en-GB" dirty="0" err="1">
                <a:solidFill>
                  <a:srgbClr val="FFC000"/>
                </a:solidFill>
              </a:rPr>
              <a:t>vir</a:t>
            </a:r>
            <a:r>
              <a:rPr lang="en-GB" dirty="0">
                <a:solidFill>
                  <a:srgbClr val="FFC000"/>
                </a:solidFill>
              </a:rPr>
              <a:t> </a:t>
            </a:r>
            <a:r>
              <a:rPr lang="en-GB" dirty="0" err="1">
                <a:solidFill>
                  <a:srgbClr val="FFC000"/>
                </a:solidFill>
              </a:rPr>
              <a:t>provinsies</a:t>
            </a:r>
            <a:endParaRPr lang="en-ZA" dirty="0">
              <a:solidFill>
                <a:srgbClr val="FFC000"/>
              </a:solidFill>
            </a:endParaRPr>
          </a:p>
        </p:txBody>
      </p:sp>
      <p:sp>
        <p:nvSpPr>
          <p:cNvPr id="8" name="Right Brace 7">
            <a:extLst>
              <a:ext uri="{FF2B5EF4-FFF2-40B4-BE49-F238E27FC236}">
                <a16:creationId xmlns:a16="http://schemas.microsoft.com/office/drawing/2014/main" id="{2B014A9B-7143-0683-559C-34AEC8DC13B1}"/>
              </a:ext>
            </a:extLst>
          </p:cNvPr>
          <p:cNvSpPr/>
          <p:nvPr/>
        </p:nvSpPr>
        <p:spPr>
          <a:xfrm>
            <a:off x="6499500" y="5257709"/>
            <a:ext cx="405765" cy="1336993"/>
          </a:xfrm>
          <a:prstGeom prst="rightBrace">
            <a:avLst>
              <a:gd name="adj1" fmla="val 8333"/>
              <a:gd name="adj2" fmla="val 47948"/>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ZA"/>
          </a:p>
        </p:txBody>
      </p:sp>
      <p:sp>
        <p:nvSpPr>
          <p:cNvPr id="9" name="Oval 8">
            <a:extLst>
              <a:ext uri="{FF2B5EF4-FFF2-40B4-BE49-F238E27FC236}">
                <a16:creationId xmlns:a16="http://schemas.microsoft.com/office/drawing/2014/main" id="{931AB6E1-37BA-AB23-41F1-04360DF14818}"/>
              </a:ext>
            </a:extLst>
          </p:cNvPr>
          <p:cNvSpPr/>
          <p:nvPr/>
        </p:nvSpPr>
        <p:spPr>
          <a:xfrm>
            <a:off x="6905265" y="5415271"/>
            <a:ext cx="2641283" cy="96146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rgbClr val="FF0000"/>
                </a:solidFill>
              </a:rPr>
              <a:t>Skryf</a:t>
            </a:r>
            <a:r>
              <a:rPr lang="en-GB" dirty="0">
                <a:solidFill>
                  <a:srgbClr val="FF0000"/>
                </a:solidFill>
              </a:rPr>
              <a:t> </a:t>
            </a:r>
            <a:r>
              <a:rPr lang="en-GB" dirty="0" err="1">
                <a:solidFill>
                  <a:srgbClr val="FF0000"/>
                </a:solidFill>
              </a:rPr>
              <a:t>verordeninge</a:t>
            </a:r>
            <a:r>
              <a:rPr lang="en-GB" dirty="0">
                <a:solidFill>
                  <a:srgbClr val="FF0000"/>
                </a:solidFill>
              </a:rPr>
              <a:t> </a:t>
            </a:r>
            <a:r>
              <a:rPr lang="en-GB" dirty="0" err="1">
                <a:solidFill>
                  <a:srgbClr val="FF0000"/>
                </a:solidFill>
              </a:rPr>
              <a:t>vir</a:t>
            </a:r>
            <a:r>
              <a:rPr lang="en-GB" dirty="0">
                <a:solidFill>
                  <a:srgbClr val="FF0000"/>
                </a:solidFill>
              </a:rPr>
              <a:t> </a:t>
            </a:r>
            <a:r>
              <a:rPr lang="en-GB" dirty="0" err="1">
                <a:solidFill>
                  <a:srgbClr val="FF0000"/>
                </a:solidFill>
              </a:rPr>
              <a:t>munisipaliteite</a:t>
            </a:r>
            <a:endParaRPr lang="en-ZA" dirty="0">
              <a:solidFill>
                <a:srgbClr val="FF0000"/>
              </a:solidFill>
            </a:endParaRPr>
          </a:p>
        </p:txBody>
      </p:sp>
      <p:pic>
        <p:nvPicPr>
          <p:cNvPr id="10" name="Picture 9">
            <a:extLst>
              <a:ext uri="{FF2B5EF4-FFF2-40B4-BE49-F238E27FC236}">
                <a16:creationId xmlns:a16="http://schemas.microsoft.com/office/drawing/2014/main" id="{B641631F-99AC-4512-F94E-1F1E1FA6BA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1435770" y="1690688"/>
            <a:ext cx="2011968" cy="554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Kabinet</a:t>
            </a:r>
            <a:endParaRPr lang="en-US" dirty="0"/>
          </a:p>
        </p:txBody>
      </p:sp>
      <p:sp>
        <p:nvSpPr>
          <p:cNvPr id="12" name="Rectangle 11"/>
          <p:cNvSpPr/>
          <p:nvPr/>
        </p:nvSpPr>
        <p:spPr>
          <a:xfrm>
            <a:off x="4411938" y="1721467"/>
            <a:ext cx="2903261" cy="554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Konstitusionele</a:t>
            </a:r>
            <a:r>
              <a:rPr lang="en-US" dirty="0"/>
              <a:t> Hof</a:t>
            </a:r>
          </a:p>
        </p:txBody>
      </p:sp>
      <p:sp>
        <p:nvSpPr>
          <p:cNvPr id="13" name="Rectangle 12"/>
          <p:cNvSpPr/>
          <p:nvPr/>
        </p:nvSpPr>
        <p:spPr>
          <a:xfrm>
            <a:off x="1435769" y="2710927"/>
            <a:ext cx="2011968" cy="554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Parlement</a:t>
            </a:r>
            <a:endParaRPr lang="en-US" dirty="0"/>
          </a:p>
        </p:txBody>
      </p:sp>
      <p:sp>
        <p:nvSpPr>
          <p:cNvPr id="14" name="Rectangle 13"/>
          <p:cNvSpPr/>
          <p:nvPr/>
        </p:nvSpPr>
        <p:spPr>
          <a:xfrm>
            <a:off x="412484" y="3476060"/>
            <a:ext cx="2011968" cy="554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Nasionale</a:t>
            </a:r>
            <a:r>
              <a:rPr lang="en-US" dirty="0"/>
              <a:t> </a:t>
            </a:r>
            <a:r>
              <a:rPr lang="en-US" dirty="0" err="1"/>
              <a:t>Vergadering</a:t>
            </a:r>
            <a:endParaRPr lang="en-US" dirty="0"/>
          </a:p>
        </p:txBody>
      </p:sp>
      <p:sp>
        <p:nvSpPr>
          <p:cNvPr id="15" name="Rectangle 14"/>
          <p:cNvSpPr/>
          <p:nvPr/>
        </p:nvSpPr>
        <p:spPr>
          <a:xfrm>
            <a:off x="2554306" y="3453830"/>
            <a:ext cx="2011968" cy="554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Nasionale</a:t>
            </a:r>
            <a:r>
              <a:rPr lang="en-US" dirty="0"/>
              <a:t> </a:t>
            </a:r>
            <a:r>
              <a:rPr lang="en-US" dirty="0" err="1"/>
              <a:t>Raad</a:t>
            </a:r>
            <a:r>
              <a:rPr lang="en-US" dirty="0"/>
              <a:t> van </a:t>
            </a:r>
            <a:r>
              <a:rPr lang="en-US" dirty="0" err="1"/>
              <a:t>Provinsies</a:t>
            </a:r>
            <a:endParaRPr lang="en-US" dirty="0"/>
          </a:p>
        </p:txBody>
      </p:sp>
      <p:sp>
        <p:nvSpPr>
          <p:cNvPr id="16" name="Rectangle 15"/>
          <p:cNvSpPr/>
          <p:nvPr/>
        </p:nvSpPr>
        <p:spPr>
          <a:xfrm>
            <a:off x="1383304" y="4474069"/>
            <a:ext cx="2116899" cy="554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Provinsiale</a:t>
            </a:r>
            <a:r>
              <a:rPr lang="en-US" dirty="0"/>
              <a:t> </a:t>
            </a:r>
            <a:r>
              <a:rPr lang="en-US" dirty="0" err="1"/>
              <a:t>Regering</a:t>
            </a:r>
            <a:endParaRPr lang="en-US" dirty="0"/>
          </a:p>
        </p:txBody>
      </p:sp>
      <p:sp>
        <p:nvSpPr>
          <p:cNvPr id="17" name="Rectangle 16"/>
          <p:cNvSpPr/>
          <p:nvPr/>
        </p:nvSpPr>
        <p:spPr>
          <a:xfrm>
            <a:off x="1383304" y="5267760"/>
            <a:ext cx="2116899" cy="554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Plaaslike</a:t>
            </a:r>
            <a:r>
              <a:rPr lang="en-US" dirty="0"/>
              <a:t> </a:t>
            </a:r>
            <a:r>
              <a:rPr lang="en-US" dirty="0" err="1"/>
              <a:t>Regering</a:t>
            </a:r>
            <a:endParaRPr lang="en-US" dirty="0"/>
          </a:p>
        </p:txBody>
      </p:sp>
      <p:sp>
        <p:nvSpPr>
          <p:cNvPr id="18" name="Rectangle 17"/>
          <p:cNvSpPr/>
          <p:nvPr/>
        </p:nvSpPr>
        <p:spPr>
          <a:xfrm>
            <a:off x="126629" y="5886952"/>
            <a:ext cx="1747142" cy="7237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Metropolitaanse</a:t>
            </a:r>
            <a:r>
              <a:rPr lang="en-US" dirty="0"/>
              <a:t> </a:t>
            </a:r>
            <a:r>
              <a:rPr lang="en-US" dirty="0" err="1"/>
              <a:t>munisipaliteite</a:t>
            </a:r>
            <a:endParaRPr lang="en-US" dirty="0"/>
          </a:p>
        </p:txBody>
      </p:sp>
      <p:sp>
        <p:nvSpPr>
          <p:cNvPr id="19" name="Rectangle 18"/>
          <p:cNvSpPr/>
          <p:nvPr/>
        </p:nvSpPr>
        <p:spPr>
          <a:xfrm>
            <a:off x="1916664" y="5886952"/>
            <a:ext cx="1747142" cy="7237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Distriksrade</a:t>
            </a:r>
            <a:endParaRPr lang="en-US" dirty="0"/>
          </a:p>
        </p:txBody>
      </p:sp>
      <p:sp>
        <p:nvSpPr>
          <p:cNvPr id="20" name="Rectangle 19"/>
          <p:cNvSpPr/>
          <p:nvPr/>
        </p:nvSpPr>
        <p:spPr>
          <a:xfrm>
            <a:off x="3701409" y="5896004"/>
            <a:ext cx="1747142" cy="7237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Plaaslike</a:t>
            </a:r>
            <a:r>
              <a:rPr lang="en-US" dirty="0"/>
              <a:t> </a:t>
            </a:r>
            <a:r>
              <a:rPr lang="en-US" dirty="0" err="1"/>
              <a:t>rade</a:t>
            </a:r>
            <a:endParaRPr lang="en-US" dirty="0"/>
          </a:p>
        </p:txBody>
      </p:sp>
      <p:cxnSp>
        <p:nvCxnSpPr>
          <p:cNvPr id="23" name="Straight Arrow Connector 22"/>
          <p:cNvCxnSpPr>
            <a:stCxn id="13" idx="0"/>
          </p:cNvCxnSpPr>
          <p:nvPr/>
        </p:nvCxnSpPr>
        <p:spPr>
          <a:xfrm flipH="1" flipV="1">
            <a:off x="2423952" y="2311415"/>
            <a:ext cx="17801" cy="399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4021414" y="5227510"/>
            <a:ext cx="2116899" cy="554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Tradisionele</a:t>
            </a:r>
            <a:r>
              <a:rPr lang="en-US" dirty="0"/>
              <a:t> </a:t>
            </a:r>
            <a:r>
              <a:rPr lang="en-US" dirty="0" err="1"/>
              <a:t>leiers</a:t>
            </a:r>
            <a:endParaRPr lang="en-US" dirty="0"/>
          </a:p>
        </p:txBody>
      </p:sp>
      <p:cxnSp>
        <p:nvCxnSpPr>
          <p:cNvPr id="28" name="Straight Arrow Connector 27"/>
          <p:cNvCxnSpPr/>
          <p:nvPr/>
        </p:nvCxnSpPr>
        <p:spPr>
          <a:xfrm flipH="1">
            <a:off x="3633625" y="1998803"/>
            <a:ext cx="6679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urved Connector 39"/>
          <p:cNvCxnSpPr/>
          <p:nvPr/>
        </p:nvCxnSpPr>
        <p:spPr>
          <a:xfrm rot="10800000">
            <a:off x="3763479" y="3027349"/>
            <a:ext cx="2288802" cy="1997895"/>
          </a:xfrm>
          <a:prstGeom prst="curvedConnector3">
            <a:avLst>
              <a:gd name="adj1" fmla="val 225"/>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4" name="Curved Connector 93"/>
          <p:cNvCxnSpPr/>
          <p:nvPr/>
        </p:nvCxnSpPr>
        <p:spPr>
          <a:xfrm rot="16200000" flipV="1">
            <a:off x="2193452" y="5377629"/>
            <a:ext cx="678385" cy="17411"/>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7" name="Curved Connector 106"/>
          <p:cNvCxnSpPr>
            <a:endCxn id="13" idx="3"/>
          </p:cNvCxnSpPr>
          <p:nvPr/>
        </p:nvCxnSpPr>
        <p:spPr>
          <a:xfrm rot="16200000" flipV="1">
            <a:off x="2659110" y="3776890"/>
            <a:ext cx="1763142" cy="185887"/>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1" name="Straight Arrow Connector 120"/>
          <p:cNvCxnSpPr/>
          <p:nvPr/>
        </p:nvCxnSpPr>
        <p:spPr>
          <a:xfrm flipH="1">
            <a:off x="3633625" y="5545096"/>
            <a:ext cx="6679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043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3DCD1-E837-B4FB-878A-0F7BEC219AA4}"/>
              </a:ext>
            </a:extLst>
          </p:cNvPr>
          <p:cNvSpPr>
            <a:spLocks noGrp="1"/>
          </p:cNvSpPr>
          <p:nvPr>
            <p:ph type="title"/>
          </p:nvPr>
        </p:nvSpPr>
        <p:spPr/>
        <p:txBody>
          <a:bodyPr/>
          <a:lstStyle/>
          <a:p>
            <a:r>
              <a:rPr lang="en-US" dirty="0" err="1">
                <a:solidFill>
                  <a:srgbClr val="FFC000"/>
                </a:solidFill>
              </a:rPr>
              <a:t>Wette</a:t>
            </a:r>
            <a:r>
              <a:rPr lang="en-US" dirty="0">
                <a:solidFill>
                  <a:srgbClr val="FFC000"/>
                </a:solidFill>
              </a:rPr>
              <a:t>, </a:t>
            </a:r>
            <a:r>
              <a:rPr lang="en-US" dirty="0" err="1">
                <a:solidFill>
                  <a:srgbClr val="FFC000"/>
                </a:solidFill>
              </a:rPr>
              <a:t>regulasies</a:t>
            </a:r>
            <a:r>
              <a:rPr lang="en-US" dirty="0">
                <a:solidFill>
                  <a:srgbClr val="FFC000"/>
                </a:solidFill>
              </a:rPr>
              <a:t> </a:t>
            </a:r>
            <a:r>
              <a:rPr lang="en-US" dirty="0" err="1">
                <a:solidFill>
                  <a:srgbClr val="FFC000"/>
                </a:solidFill>
              </a:rPr>
              <a:t>en</a:t>
            </a:r>
            <a:r>
              <a:rPr lang="en-US" dirty="0">
                <a:solidFill>
                  <a:srgbClr val="FFC000"/>
                </a:solidFill>
              </a:rPr>
              <a:t> </a:t>
            </a:r>
            <a:r>
              <a:rPr lang="en-US" dirty="0" err="1">
                <a:solidFill>
                  <a:srgbClr val="FFC000"/>
                </a:solidFill>
              </a:rPr>
              <a:t>reëls</a:t>
            </a:r>
            <a:endParaRPr lang="en-US" dirty="0">
              <a:solidFill>
                <a:srgbClr val="FFC000"/>
              </a:solidFill>
            </a:endParaRPr>
          </a:p>
        </p:txBody>
      </p:sp>
      <p:sp>
        <p:nvSpPr>
          <p:cNvPr id="3" name="Content Placeholder 2">
            <a:extLst>
              <a:ext uri="{FF2B5EF4-FFF2-40B4-BE49-F238E27FC236}">
                <a16:creationId xmlns:a16="http://schemas.microsoft.com/office/drawing/2014/main" id="{E00B99F3-C10A-3A3A-4D60-330FA9466FD8}"/>
              </a:ext>
            </a:extLst>
          </p:cNvPr>
          <p:cNvSpPr>
            <a:spLocks noGrp="1"/>
          </p:cNvSpPr>
          <p:nvPr>
            <p:ph idx="1"/>
          </p:nvPr>
        </p:nvSpPr>
        <p:spPr/>
        <p:txBody>
          <a:bodyPr/>
          <a:lstStyle/>
          <a:p>
            <a:r>
              <a:rPr lang="nl-NL" dirty="0">
                <a:solidFill>
                  <a:srgbClr val="FFC000"/>
                </a:solidFill>
              </a:rPr>
              <a:t>Wette kan gedefinieer word as statute of reëls wat deur die regering aangeneem word. Hierdie wette bepaal wat burgers binne 'n sekere land kan en nie kan doen nie. In Suid-Afrika neem die Nasionale Regering (Parlement) wette aan wat op die nasie as geheel van toepassing is. Provinsies kan hul wette aanneem om hul provinsies te regeer en munisipaliteite het hul eie verordeninge.</a:t>
            </a:r>
          </a:p>
          <a:p>
            <a:r>
              <a:rPr lang="nl-NL" dirty="0">
                <a:solidFill>
                  <a:srgbClr val="FFC000"/>
                </a:solidFill>
              </a:rPr>
              <a:t>Regulasies word deur regeringsministers gemaak wat besonderhede gee oor hoe die wette toegepas word. </a:t>
            </a:r>
          </a:p>
          <a:p>
            <a:r>
              <a:rPr lang="nl-NL" dirty="0">
                <a:solidFill>
                  <a:srgbClr val="FFC000"/>
                </a:solidFill>
              </a:rPr>
              <a:t>Reëls is die riglyne binne die regulasies wat spesifieke besonderhede aan die regulasies gee.</a:t>
            </a:r>
            <a:endParaRPr lang="en-US" dirty="0">
              <a:solidFill>
                <a:srgbClr val="FFC000"/>
              </a:solidFill>
            </a:endParaRPr>
          </a:p>
        </p:txBody>
      </p:sp>
      <p:pic>
        <p:nvPicPr>
          <p:cNvPr id="4" name="Picture 3">
            <a:extLst>
              <a:ext uri="{FF2B5EF4-FFF2-40B4-BE49-F238E27FC236}">
                <a16:creationId xmlns:a16="http://schemas.microsoft.com/office/drawing/2014/main" id="{1462EDB6-83B3-A2C6-BCBD-F819585FE8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9101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6EFE2-B338-B93C-D379-3A3FADBE0C14}"/>
              </a:ext>
            </a:extLst>
          </p:cNvPr>
          <p:cNvSpPr>
            <a:spLocks noGrp="1"/>
          </p:cNvSpPr>
          <p:nvPr>
            <p:ph type="title"/>
          </p:nvPr>
        </p:nvSpPr>
        <p:spPr/>
        <p:txBody>
          <a:bodyPr/>
          <a:lstStyle/>
          <a:p>
            <a:r>
              <a:rPr lang="en-GB" dirty="0" err="1">
                <a:solidFill>
                  <a:srgbClr val="FFC000"/>
                </a:solidFill>
              </a:rPr>
              <a:t>Nasionaal</a:t>
            </a:r>
            <a:r>
              <a:rPr lang="en-GB" dirty="0">
                <a:solidFill>
                  <a:srgbClr val="FFC000"/>
                </a:solidFill>
              </a:rPr>
              <a:t>, </a:t>
            </a:r>
            <a:r>
              <a:rPr lang="en-GB" dirty="0" err="1">
                <a:solidFill>
                  <a:srgbClr val="FFC000"/>
                </a:solidFill>
              </a:rPr>
              <a:t>Provinsiaal</a:t>
            </a:r>
            <a:r>
              <a:rPr lang="en-GB" dirty="0">
                <a:solidFill>
                  <a:srgbClr val="FFC000"/>
                </a:solidFill>
              </a:rPr>
              <a:t> </a:t>
            </a:r>
            <a:r>
              <a:rPr lang="en-GB" dirty="0" err="1">
                <a:solidFill>
                  <a:srgbClr val="FFC000"/>
                </a:solidFill>
              </a:rPr>
              <a:t>en</a:t>
            </a:r>
            <a:r>
              <a:rPr lang="en-GB" dirty="0">
                <a:solidFill>
                  <a:srgbClr val="FFC000"/>
                </a:solidFill>
              </a:rPr>
              <a:t> </a:t>
            </a:r>
            <a:r>
              <a:rPr lang="en-GB" dirty="0" err="1">
                <a:solidFill>
                  <a:srgbClr val="FFC000"/>
                </a:solidFill>
              </a:rPr>
              <a:t>Plaaslik</a:t>
            </a:r>
            <a:endParaRPr lang="en-ZA" dirty="0">
              <a:solidFill>
                <a:srgbClr val="FFC000"/>
              </a:solidFill>
            </a:endParaRPr>
          </a:p>
        </p:txBody>
      </p:sp>
      <p:sp>
        <p:nvSpPr>
          <p:cNvPr id="3" name="Content Placeholder 2">
            <a:extLst>
              <a:ext uri="{FF2B5EF4-FFF2-40B4-BE49-F238E27FC236}">
                <a16:creationId xmlns:a16="http://schemas.microsoft.com/office/drawing/2014/main" id="{1BC75D21-A547-AB38-BEC7-6ADE23971B1C}"/>
              </a:ext>
            </a:extLst>
          </p:cNvPr>
          <p:cNvSpPr>
            <a:spLocks noGrp="1"/>
          </p:cNvSpPr>
          <p:nvPr>
            <p:ph idx="1"/>
          </p:nvPr>
        </p:nvSpPr>
        <p:spPr/>
        <p:txBody>
          <a:bodyPr>
            <a:normAutofit fontScale="92500"/>
          </a:bodyPr>
          <a:lstStyle/>
          <a:p>
            <a:r>
              <a:rPr lang="nl-NL" dirty="0">
                <a:solidFill>
                  <a:srgbClr val="FFC000"/>
                </a:solidFill>
              </a:rPr>
              <a:t>Nasionale Regering - die parlement skryf wette wat 'n veilige en gesonde lewe in die hele land bevorder. Hulle stig Nasionale Departemente wat verantwoordelik is vir gesondheid, die omgewing en verbruikersbeskerming.</a:t>
            </a:r>
          </a:p>
          <a:p>
            <a:r>
              <a:rPr lang="en-GB" dirty="0" err="1">
                <a:solidFill>
                  <a:srgbClr val="FFC000"/>
                </a:solidFill>
              </a:rPr>
              <a:t>Provinsiale</a:t>
            </a:r>
            <a:r>
              <a:rPr lang="en-GB" dirty="0">
                <a:solidFill>
                  <a:srgbClr val="FFC000"/>
                </a:solidFill>
              </a:rPr>
              <a:t> </a:t>
            </a:r>
            <a:r>
              <a:rPr lang="en-GB" dirty="0" err="1">
                <a:solidFill>
                  <a:srgbClr val="FFC000"/>
                </a:solidFill>
              </a:rPr>
              <a:t>Regering</a:t>
            </a:r>
            <a:r>
              <a:rPr lang="en-GB" dirty="0">
                <a:solidFill>
                  <a:srgbClr val="FFC000"/>
                </a:solidFill>
              </a:rPr>
              <a:t> – </a:t>
            </a:r>
            <a:r>
              <a:rPr lang="en-GB" dirty="0" err="1">
                <a:solidFill>
                  <a:srgbClr val="FFC000"/>
                </a:solidFill>
              </a:rPr>
              <a:t>sal</a:t>
            </a:r>
            <a:r>
              <a:rPr lang="en-GB" dirty="0">
                <a:solidFill>
                  <a:srgbClr val="FFC000"/>
                </a:solidFill>
              </a:rPr>
              <a:t> </a:t>
            </a:r>
            <a:r>
              <a:rPr lang="en-GB" dirty="0" err="1">
                <a:solidFill>
                  <a:srgbClr val="FFC000"/>
                </a:solidFill>
              </a:rPr>
              <a:t>wette</a:t>
            </a:r>
            <a:r>
              <a:rPr lang="en-GB" dirty="0">
                <a:solidFill>
                  <a:srgbClr val="FFC000"/>
                </a:solidFill>
              </a:rPr>
              <a:t> </a:t>
            </a:r>
            <a:r>
              <a:rPr lang="en-GB" dirty="0" err="1">
                <a:solidFill>
                  <a:srgbClr val="FFC000"/>
                </a:solidFill>
              </a:rPr>
              <a:t>aanneem</a:t>
            </a:r>
            <a:r>
              <a:rPr lang="en-GB" dirty="0">
                <a:solidFill>
                  <a:srgbClr val="FFC000"/>
                </a:solidFill>
              </a:rPr>
              <a:t> wat </a:t>
            </a:r>
            <a:r>
              <a:rPr lang="en-GB" dirty="0" err="1">
                <a:solidFill>
                  <a:srgbClr val="FFC000"/>
                </a:solidFill>
              </a:rPr>
              <a:t>sal</a:t>
            </a:r>
            <a:r>
              <a:rPr lang="en-GB" dirty="0">
                <a:solidFill>
                  <a:srgbClr val="FFC000"/>
                </a:solidFill>
              </a:rPr>
              <a:t> </a:t>
            </a:r>
            <a:r>
              <a:rPr lang="en-GB" dirty="0" err="1">
                <a:solidFill>
                  <a:srgbClr val="FFC000"/>
                </a:solidFill>
              </a:rPr>
              <a:t>kyk</a:t>
            </a:r>
            <a:r>
              <a:rPr lang="en-GB" dirty="0">
                <a:solidFill>
                  <a:srgbClr val="FFC000"/>
                </a:solidFill>
              </a:rPr>
              <a:t> </a:t>
            </a:r>
            <a:r>
              <a:rPr lang="en-GB" dirty="0" err="1">
                <a:solidFill>
                  <a:srgbClr val="FFC000"/>
                </a:solidFill>
              </a:rPr>
              <a:t>na</a:t>
            </a:r>
            <a:r>
              <a:rPr lang="en-GB" dirty="0">
                <a:solidFill>
                  <a:srgbClr val="FFC000"/>
                </a:solidFill>
              </a:rPr>
              <a:t> die </a:t>
            </a:r>
            <a:r>
              <a:rPr lang="en-GB" dirty="0" err="1">
                <a:solidFill>
                  <a:srgbClr val="FFC000"/>
                </a:solidFill>
              </a:rPr>
              <a:t>behoeftes</a:t>
            </a:r>
            <a:r>
              <a:rPr lang="en-GB" dirty="0">
                <a:solidFill>
                  <a:srgbClr val="FFC000"/>
                </a:solidFill>
              </a:rPr>
              <a:t> </a:t>
            </a:r>
            <a:r>
              <a:rPr lang="en-GB" dirty="0" err="1">
                <a:solidFill>
                  <a:srgbClr val="FFC000"/>
                </a:solidFill>
              </a:rPr>
              <a:t>vir</a:t>
            </a:r>
            <a:r>
              <a:rPr lang="en-GB" dirty="0">
                <a:solidFill>
                  <a:srgbClr val="FFC000"/>
                </a:solidFill>
              </a:rPr>
              <a:t> </a:t>
            </a:r>
            <a:r>
              <a:rPr lang="en-GB" dirty="0" err="1">
                <a:solidFill>
                  <a:srgbClr val="FFC000"/>
                </a:solidFill>
              </a:rPr>
              <a:t>gesondheid</a:t>
            </a:r>
            <a:r>
              <a:rPr lang="en-GB" dirty="0">
                <a:solidFill>
                  <a:srgbClr val="FFC000"/>
                </a:solidFill>
              </a:rPr>
              <a:t> </a:t>
            </a:r>
            <a:r>
              <a:rPr lang="en-GB" dirty="0" err="1">
                <a:solidFill>
                  <a:srgbClr val="FFC000"/>
                </a:solidFill>
              </a:rPr>
              <a:t>en</a:t>
            </a:r>
            <a:r>
              <a:rPr lang="en-GB" dirty="0">
                <a:solidFill>
                  <a:srgbClr val="FFC000"/>
                </a:solidFill>
              </a:rPr>
              <a:t> </a:t>
            </a:r>
            <a:r>
              <a:rPr lang="en-GB" dirty="0" err="1">
                <a:solidFill>
                  <a:srgbClr val="FFC000"/>
                </a:solidFill>
              </a:rPr>
              <a:t>veiligheid</a:t>
            </a:r>
            <a:r>
              <a:rPr lang="en-GB" dirty="0">
                <a:solidFill>
                  <a:srgbClr val="FFC000"/>
                </a:solidFill>
              </a:rPr>
              <a:t> in </a:t>
            </a:r>
            <a:r>
              <a:rPr lang="en-GB" dirty="0" err="1">
                <a:solidFill>
                  <a:srgbClr val="FFC000"/>
                </a:solidFill>
              </a:rPr>
              <a:t>hul</a:t>
            </a:r>
            <a:r>
              <a:rPr lang="en-GB" dirty="0">
                <a:solidFill>
                  <a:srgbClr val="FFC000"/>
                </a:solidFill>
              </a:rPr>
              <a:t> </a:t>
            </a:r>
            <a:r>
              <a:rPr lang="en-GB" dirty="0" err="1">
                <a:solidFill>
                  <a:srgbClr val="FFC000"/>
                </a:solidFill>
              </a:rPr>
              <a:t>provinsie</a:t>
            </a:r>
            <a:r>
              <a:rPr lang="en-GB" dirty="0">
                <a:solidFill>
                  <a:srgbClr val="FFC000"/>
                </a:solidFill>
              </a:rPr>
              <a:t>. </a:t>
            </a:r>
            <a:r>
              <a:rPr lang="en-GB" dirty="0" err="1">
                <a:solidFill>
                  <a:srgbClr val="FFC000"/>
                </a:solidFill>
              </a:rPr>
              <a:t>Dit</a:t>
            </a:r>
            <a:r>
              <a:rPr lang="en-GB" dirty="0">
                <a:solidFill>
                  <a:srgbClr val="FFC000"/>
                </a:solidFill>
              </a:rPr>
              <a:t> </a:t>
            </a:r>
            <a:r>
              <a:rPr lang="en-GB" dirty="0" err="1">
                <a:solidFill>
                  <a:srgbClr val="FFC000"/>
                </a:solidFill>
              </a:rPr>
              <a:t>sal</a:t>
            </a:r>
            <a:r>
              <a:rPr lang="en-GB" dirty="0">
                <a:solidFill>
                  <a:srgbClr val="FFC000"/>
                </a:solidFill>
              </a:rPr>
              <a:t> in </a:t>
            </a:r>
            <a:r>
              <a:rPr lang="en-GB" dirty="0" err="1">
                <a:solidFill>
                  <a:srgbClr val="FFC000"/>
                </a:solidFill>
              </a:rPr>
              <a:t>lyn</a:t>
            </a:r>
            <a:r>
              <a:rPr lang="en-GB" dirty="0">
                <a:solidFill>
                  <a:srgbClr val="FFC000"/>
                </a:solidFill>
              </a:rPr>
              <a:t> wees met die </a:t>
            </a:r>
            <a:r>
              <a:rPr lang="en-GB" dirty="0" err="1">
                <a:solidFill>
                  <a:srgbClr val="FFC000"/>
                </a:solidFill>
              </a:rPr>
              <a:t>nasionale</a:t>
            </a:r>
            <a:r>
              <a:rPr lang="en-GB" dirty="0">
                <a:solidFill>
                  <a:srgbClr val="FFC000"/>
                </a:solidFill>
              </a:rPr>
              <a:t> </a:t>
            </a:r>
            <a:r>
              <a:rPr lang="en-GB" dirty="0" err="1">
                <a:solidFill>
                  <a:srgbClr val="FFC000"/>
                </a:solidFill>
              </a:rPr>
              <a:t>wette</a:t>
            </a:r>
            <a:r>
              <a:rPr lang="en-GB" dirty="0">
                <a:solidFill>
                  <a:srgbClr val="FFC000"/>
                </a:solidFill>
              </a:rPr>
              <a:t>, maar </a:t>
            </a:r>
            <a:r>
              <a:rPr lang="en-GB" dirty="0" err="1">
                <a:solidFill>
                  <a:srgbClr val="FFC000"/>
                </a:solidFill>
              </a:rPr>
              <a:t>sal</a:t>
            </a:r>
            <a:r>
              <a:rPr lang="en-GB" dirty="0">
                <a:solidFill>
                  <a:srgbClr val="FFC000"/>
                </a:solidFill>
              </a:rPr>
              <a:t> </a:t>
            </a:r>
            <a:r>
              <a:rPr lang="en-GB" dirty="0" err="1">
                <a:solidFill>
                  <a:srgbClr val="FFC000"/>
                </a:solidFill>
              </a:rPr>
              <a:t>na</a:t>
            </a:r>
            <a:r>
              <a:rPr lang="en-GB" dirty="0">
                <a:solidFill>
                  <a:srgbClr val="FFC000"/>
                </a:solidFill>
              </a:rPr>
              <a:t> die </a:t>
            </a:r>
            <a:r>
              <a:rPr lang="en-GB" dirty="0" err="1">
                <a:solidFill>
                  <a:srgbClr val="FFC000"/>
                </a:solidFill>
              </a:rPr>
              <a:t>spesifieke</a:t>
            </a:r>
            <a:r>
              <a:rPr lang="en-GB" dirty="0">
                <a:solidFill>
                  <a:srgbClr val="FFC000"/>
                </a:solidFill>
              </a:rPr>
              <a:t> </a:t>
            </a:r>
            <a:r>
              <a:rPr lang="en-GB" dirty="0" err="1">
                <a:solidFill>
                  <a:srgbClr val="FFC000"/>
                </a:solidFill>
              </a:rPr>
              <a:t>behoeftes</a:t>
            </a:r>
            <a:r>
              <a:rPr lang="en-GB" dirty="0">
                <a:solidFill>
                  <a:srgbClr val="FFC000"/>
                </a:solidFill>
              </a:rPr>
              <a:t> van die </a:t>
            </a:r>
            <a:r>
              <a:rPr lang="en-GB" dirty="0" err="1">
                <a:solidFill>
                  <a:srgbClr val="FFC000"/>
                </a:solidFill>
              </a:rPr>
              <a:t>provinsie</a:t>
            </a:r>
            <a:r>
              <a:rPr lang="en-GB" dirty="0">
                <a:solidFill>
                  <a:srgbClr val="FFC000"/>
                </a:solidFill>
              </a:rPr>
              <a:t> </a:t>
            </a:r>
            <a:r>
              <a:rPr lang="en-GB" dirty="0" err="1">
                <a:solidFill>
                  <a:srgbClr val="FFC000"/>
                </a:solidFill>
              </a:rPr>
              <a:t>kyk</a:t>
            </a:r>
            <a:r>
              <a:rPr lang="en-GB" dirty="0">
                <a:solidFill>
                  <a:srgbClr val="FFC000"/>
                </a:solidFill>
              </a:rPr>
              <a:t>.</a:t>
            </a:r>
          </a:p>
          <a:p>
            <a:r>
              <a:rPr lang="nl-NL" dirty="0">
                <a:solidFill>
                  <a:srgbClr val="FFC000"/>
                </a:solidFill>
              </a:rPr>
              <a:t>Plaaslike Munisipaliteite aanvaar verordeninge en stel gemeenskapsdienste in wat onder andere reguleer – nooddienste; begraafplase; openbare gesondheid, gebruik van parke en oop ruimtes; informele handel en waterdienste.</a:t>
            </a:r>
            <a:endParaRPr lang="en-ZA" dirty="0">
              <a:solidFill>
                <a:srgbClr val="FFC000"/>
              </a:solidFill>
            </a:endParaRPr>
          </a:p>
        </p:txBody>
      </p:sp>
      <p:pic>
        <p:nvPicPr>
          <p:cNvPr id="4" name="Picture 3">
            <a:extLst>
              <a:ext uri="{FF2B5EF4-FFF2-40B4-BE49-F238E27FC236}">
                <a16:creationId xmlns:a16="http://schemas.microsoft.com/office/drawing/2014/main" id="{4EBF5CE2-D8AB-4036-9A34-F44844387E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7423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0947F-F707-3614-4A60-45CEEB87340E}"/>
              </a:ext>
            </a:extLst>
          </p:cNvPr>
          <p:cNvSpPr>
            <a:spLocks noGrp="1"/>
          </p:cNvSpPr>
          <p:nvPr>
            <p:ph type="title"/>
          </p:nvPr>
        </p:nvSpPr>
        <p:spPr/>
        <p:txBody>
          <a:bodyPr/>
          <a:lstStyle/>
          <a:p>
            <a:r>
              <a:rPr lang="en-US" dirty="0" err="1">
                <a:solidFill>
                  <a:srgbClr val="FFC000"/>
                </a:solidFill>
              </a:rPr>
              <a:t>Kom</a:t>
            </a:r>
            <a:r>
              <a:rPr lang="en-US" dirty="0">
                <a:solidFill>
                  <a:srgbClr val="FFC000"/>
                </a:solidFill>
              </a:rPr>
              <a:t> </a:t>
            </a:r>
            <a:r>
              <a:rPr lang="en-US" dirty="0" err="1">
                <a:solidFill>
                  <a:srgbClr val="FFC000"/>
                </a:solidFill>
              </a:rPr>
              <a:t>ons</a:t>
            </a:r>
            <a:r>
              <a:rPr lang="en-US" dirty="0">
                <a:solidFill>
                  <a:srgbClr val="FFC000"/>
                </a:solidFill>
              </a:rPr>
              <a:t> </a:t>
            </a:r>
            <a:r>
              <a:rPr lang="en-US" dirty="0" err="1">
                <a:solidFill>
                  <a:srgbClr val="FFC000"/>
                </a:solidFill>
              </a:rPr>
              <a:t>bespreek</a:t>
            </a:r>
            <a:endParaRPr lang="en-US" dirty="0">
              <a:solidFill>
                <a:srgbClr val="FFC000"/>
              </a:solidFill>
            </a:endParaRPr>
          </a:p>
        </p:txBody>
      </p:sp>
      <p:sp>
        <p:nvSpPr>
          <p:cNvPr id="3" name="Content Placeholder 2">
            <a:extLst>
              <a:ext uri="{FF2B5EF4-FFF2-40B4-BE49-F238E27FC236}">
                <a16:creationId xmlns:a16="http://schemas.microsoft.com/office/drawing/2014/main" id="{66351D6C-3AD5-0BEA-2FCE-8F1AF3A8EF74}"/>
              </a:ext>
            </a:extLst>
          </p:cNvPr>
          <p:cNvSpPr>
            <a:spLocks noGrp="1"/>
          </p:cNvSpPr>
          <p:nvPr>
            <p:ph idx="1"/>
          </p:nvPr>
        </p:nvSpPr>
        <p:spPr/>
        <p:txBody>
          <a:bodyPr>
            <a:normAutofit lnSpcReduction="10000"/>
          </a:bodyPr>
          <a:lstStyle/>
          <a:p>
            <a:r>
              <a:rPr lang="nl-NL" dirty="0">
                <a:solidFill>
                  <a:srgbClr val="FFC000"/>
                </a:solidFill>
              </a:rPr>
              <a:t>Verdeel die klas in SES groepe.</a:t>
            </a:r>
          </a:p>
          <a:p>
            <a:r>
              <a:rPr lang="nl-NL" dirty="0">
                <a:solidFill>
                  <a:srgbClr val="FFC000"/>
                </a:solidFill>
              </a:rPr>
              <a:t>Elke groep moet die gevallestudie wat aan hul groep toegewys is, deurlees </a:t>
            </a:r>
          </a:p>
          <a:p>
            <a:r>
              <a:rPr lang="nl-NL" dirty="0">
                <a:solidFill>
                  <a:srgbClr val="FFC000"/>
                </a:solidFill>
              </a:rPr>
              <a:t>(Les 1 – Gevallestudie 1-7) en dan die vrae beantwoord (op Skyfie 8).</a:t>
            </a:r>
          </a:p>
          <a:p>
            <a:r>
              <a:rPr lang="nl-NL" dirty="0">
                <a:solidFill>
                  <a:srgbClr val="FFC000"/>
                </a:solidFill>
              </a:rPr>
              <a:t>Daar is twee basiese temas wat in hierdie gevallestudies behandel word: </a:t>
            </a:r>
          </a:p>
          <a:p>
            <a:pPr lvl="1">
              <a:buFontTx/>
              <a:buChar char="-"/>
            </a:pPr>
            <a:r>
              <a:rPr lang="nl-NL" dirty="0">
                <a:solidFill>
                  <a:srgbClr val="FFC000"/>
                </a:solidFill>
              </a:rPr>
              <a:t>Toegang tot water en </a:t>
            </a:r>
          </a:p>
          <a:p>
            <a:pPr lvl="1">
              <a:buFontTx/>
              <a:buChar char="-"/>
            </a:pPr>
            <a:r>
              <a:rPr lang="nl-NL" dirty="0">
                <a:solidFill>
                  <a:srgbClr val="FFC000"/>
                </a:solidFill>
              </a:rPr>
              <a:t>Toegang tot elektrisiteit, maar die gevallestudies dek drie aspekte van hierdie temas.</a:t>
            </a:r>
          </a:p>
          <a:p>
            <a:r>
              <a:rPr lang="nl-NL" dirty="0">
                <a:solidFill>
                  <a:srgbClr val="FFC000"/>
                </a:solidFill>
              </a:rPr>
              <a:t>As 'n groep, nomineer iemand wat sal terugrapporteer oor die antwoorde op die vrae aan die res van die klas. </a:t>
            </a:r>
            <a:endParaRPr lang="en-US" dirty="0">
              <a:solidFill>
                <a:srgbClr val="FFC000"/>
              </a:solidFill>
            </a:endParaRPr>
          </a:p>
        </p:txBody>
      </p:sp>
      <p:pic>
        <p:nvPicPr>
          <p:cNvPr id="4" name="Picture 3">
            <a:extLst>
              <a:ext uri="{FF2B5EF4-FFF2-40B4-BE49-F238E27FC236}">
                <a16:creationId xmlns:a16="http://schemas.microsoft.com/office/drawing/2014/main" id="{FFDC779C-9ADD-9723-EB11-622364DB1D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2437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B10A3-7CBA-9E8D-24A7-3E54A83D26F8}"/>
              </a:ext>
            </a:extLst>
          </p:cNvPr>
          <p:cNvSpPr>
            <a:spLocks noGrp="1"/>
          </p:cNvSpPr>
          <p:nvPr>
            <p:ph type="title"/>
          </p:nvPr>
        </p:nvSpPr>
        <p:spPr/>
        <p:txBody>
          <a:bodyPr/>
          <a:lstStyle/>
          <a:p>
            <a:r>
              <a:rPr lang="en-GB" dirty="0" err="1">
                <a:solidFill>
                  <a:srgbClr val="FFC000"/>
                </a:solidFill>
              </a:rPr>
              <a:t>Vrae</a:t>
            </a:r>
            <a:endParaRPr lang="en-ZA" dirty="0">
              <a:solidFill>
                <a:srgbClr val="FFC000"/>
              </a:solidFill>
            </a:endParaRPr>
          </a:p>
        </p:txBody>
      </p:sp>
      <p:sp>
        <p:nvSpPr>
          <p:cNvPr id="3" name="Content Placeholder 2">
            <a:extLst>
              <a:ext uri="{FF2B5EF4-FFF2-40B4-BE49-F238E27FC236}">
                <a16:creationId xmlns:a16="http://schemas.microsoft.com/office/drawing/2014/main" id="{726ED17D-327D-3011-0C2E-3FB2271DFFC8}"/>
              </a:ext>
            </a:extLst>
          </p:cNvPr>
          <p:cNvSpPr>
            <a:spLocks noGrp="1"/>
          </p:cNvSpPr>
          <p:nvPr>
            <p:ph idx="1"/>
          </p:nvPr>
        </p:nvSpPr>
        <p:spPr/>
        <p:txBody>
          <a:bodyPr>
            <a:normAutofit fontScale="92500"/>
          </a:bodyPr>
          <a:lstStyle/>
          <a:p>
            <a:pPr marL="342900" lvl="0" indent="-342900">
              <a:lnSpc>
                <a:spcPct val="107000"/>
              </a:lnSpc>
              <a:buFont typeface="+mj-lt"/>
              <a:buAutoNum type="arabicPeriod"/>
            </a:pPr>
            <a:r>
              <a:rPr lang="nl-NL" sz="2400"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Watter sosiale of omgewingskwessie word in die gevallestudie bespreek? Wat sê die artikel oor die kwessie?</a:t>
            </a:r>
          </a:p>
          <a:p>
            <a:pPr marL="342900" lvl="0" indent="-342900">
              <a:lnSpc>
                <a:spcPct val="107000"/>
              </a:lnSpc>
              <a:buFont typeface="+mj-lt"/>
              <a:buAutoNum type="arabicPeriod"/>
            </a:pPr>
            <a:r>
              <a:rPr lang="nl-NL" sz="2400"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Identifiseer watter regte verwaarloos is met betrekking tot die kwessies wat in hierdie artikel bespreek word. </a:t>
            </a:r>
          </a:p>
          <a:p>
            <a:pPr marL="342900" lvl="0" indent="-342900">
              <a:lnSpc>
                <a:spcPct val="107000"/>
              </a:lnSpc>
              <a:buFont typeface="+mj-lt"/>
              <a:buAutoNum type="arabicPeriod"/>
            </a:pPr>
            <a:r>
              <a:rPr lang="nl-NL" sz="2400"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Identifiseer en bespreek twee uitdagings vir omgewings- en/of gemeenskapsveiligheid wat in die artikel geopper word.</a:t>
            </a:r>
          </a:p>
          <a:p>
            <a:pPr marL="342900" lvl="0" indent="-342900">
              <a:lnSpc>
                <a:spcPct val="107000"/>
              </a:lnSpc>
              <a:buFont typeface="+mj-lt"/>
              <a:buAutoNum type="arabicPeriod"/>
            </a:pPr>
            <a:r>
              <a:rPr lang="nl-NL" sz="2400"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Op watter regeringsvlak moet hierdie kwessie hanteer word? Verduidelik jou antwoord. </a:t>
            </a:r>
          </a:p>
          <a:p>
            <a:pPr marL="342900" lvl="0" indent="-342900">
              <a:lnSpc>
                <a:spcPct val="107000"/>
              </a:lnSpc>
              <a:buFont typeface="+mj-lt"/>
              <a:buAutoNum type="arabicPeriod"/>
            </a:pPr>
            <a:r>
              <a:rPr lang="nl-NL" sz="2400"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Bespreek hoe jou plaaslike gemeenskap 'n verskil kan maak om die impak van hierdie kwessies te verminder.</a:t>
            </a:r>
          </a:p>
          <a:p>
            <a:pPr marL="342900" lvl="0" indent="-342900">
              <a:lnSpc>
                <a:spcPct val="107000"/>
              </a:lnSpc>
              <a:buFont typeface="+mj-lt"/>
              <a:buAutoNum type="arabicPeriod"/>
            </a:pPr>
            <a:r>
              <a:rPr lang="nl-NL" sz="2400"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Wat kan jy vandag doen wat dinge beter kan maak in jou gemeenskap?</a:t>
            </a:r>
          </a:p>
          <a:p>
            <a:pPr marL="514350" indent="-514350">
              <a:buFont typeface="+mj-lt"/>
              <a:buAutoNum type="arabicPeriod"/>
            </a:pPr>
            <a:endParaRPr lang="en-ZA" dirty="0"/>
          </a:p>
        </p:txBody>
      </p:sp>
      <p:pic>
        <p:nvPicPr>
          <p:cNvPr id="4" name="Picture 3">
            <a:extLst>
              <a:ext uri="{FF2B5EF4-FFF2-40B4-BE49-F238E27FC236}">
                <a16:creationId xmlns:a16="http://schemas.microsoft.com/office/drawing/2014/main" id="{E40829CC-0A22-04A1-CDFE-A75A9B1945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4954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3D8C3-1C34-946B-9906-55950A35FFC5}"/>
              </a:ext>
            </a:extLst>
          </p:cNvPr>
          <p:cNvSpPr>
            <a:spLocks noGrp="1"/>
          </p:cNvSpPr>
          <p:nvPr>
            <p:ph type="title"/>
          </p:nvPr>
        </p:nvSpPr>
        <p:spPr/>
        <p:txBody>
          <a:bodyPr/>
          <a:lstStyle/>
          <a:p>
            <a:r>
              <a:rPr lang="en-GB" dirty="0" err="1">
                <a:solidFill>
                  <a:srgbClr val="FFC000"/>
                </a:solidFill>
              </a:rPr>
              <a:t>Gemeenskapsdienste</a:t>
            </a:r>
            <a:endParaRPr lang="en-ZA" dirty="0">
              <a:solidFill>
                <a:srgbClr val="FFC000"/>
              </a:solidFill>
            </a:endParaRPr>
          </a:p>
        </p:txBody>
      </p:sp>
      <p:pic>
        <p:nvPicPr>
          <p:cNvPr id="4" name="Content Placeholder 3">
            <a:extLst>
              <a:ext uri="{FF2B5EF4-FFF2-40B4-BE49-F238E27FC236}">
                <a16:creationId xmlns:a16="http://schemas.microsoft.com/office/drawing/2014/main" id="{66DCD5B3-1910-34BD-6E5E-8CC6CD9EFFAB}"/>
              </a:ext>
            </a:extLst>
          </p:cNvPr>
          <p:cNvPicPr>
            <a:picLocks noGrp="1" noChangeAspect="1"/>
          </p:cNvPicPr>
          <p:nvPr>
            <p:ph idx="1"/>
          </p:nvPr>
        </p:nvPicPr>
        <p:blipFill>
          <a:blip r:embed="rId3"/>
          <a:stretch>
            <a:fillRect/>
          </a:stretch>
        </p:blipFill>
        <p:spPr>
          <a:xfrm>
            <a:off x="180270" y="1493166"/>
            <a:ext cx="4333081" cy="4999709"/>
          </a:xfrm>
          <a:prstGeom prst="rect">
            <a:avLst/>
          </a:prstGeom>
        </p:spPr>
      </p:pic>
      <p:pic>
        <p:nvPicPr>
          <p:cNvPr id="5" name="Picture 4">
            <a:extLst>
              <a:ext uri="{FF2B5EF4-FFF2-40B4-BE49-F238E27FC236}">
                <a16:creationId xmlns:a16="http://schemas.microsoft.com/office/drawing/2014/main" id="{5A556956-4CEB-8FC6-A6C1-1D1872E2FA6D}"/>
              </a:ext>
            </a:extLst>
          </p:cNvPr>
          <p:cNvPicPr>
            <a:picLocks noChangeAspect="1"/>
          </p:cNvPicPr>
          <p:nvPr/>
        </p:nvPicPr>
        <p:blipFill>
          <a:blip r:embed="rId4"/>
          <a:stretch>
            <a:fillRect/>
          </a:stretch>
        </p:blipFill>
        <p:spPr>
          <a:xfrm>
            <a:off x="9078807" y="131128"/>
            <a:ext cx="2941778" cy="3119120"/>
          </a:xfrm>
          <a:prstGeom prst="rect">
            <a:avLst/>
          </a:prstGeom>
        </p:spPr>
      </p:pic>
      <p:sp>
        <p:nvSpPr>
          <p:cNvPr id="7" name="Rectangle: Rounded Corners 6">
            <a:extLst>
              <a:ext uri="{FF2B5EF4-FFF2-40B4-BE49-F238E27FC236}">
                <a16:creationId xmlns:a16="http://schemas.microsoft.com/office/drawing/2014/main" id="{14AA8FD6-F31C-F01A-EE9E-4FCD9008262D}"/>
              </a:ext>
            </a:extLst>
          </p:cNvPr>
          <p:cNvSpPr/>
          <p:nvPr/>
        </p:nvSpPr>
        <p:spPr>
          <a:xfrm>
            <a:off x="9390450" y="1513840"/>
            <a:ext cx="2547550" cy="14832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Gemeenskapsdienste</a:t>
            </a:r>
            <a:r>
              <a:rPr lang="en-GB" dirty="0"/>
              <a:t> word </a:t>
            </a:r>
            <a:r>
              <a:rPr lang="en-GB" dirty="0" err="1"/>
              <a:t>deur</a:t>
            </a:r>
            <a:r>
              <a:rPr lang="en-GB" dirty="0"/>
              <a:t> </a:t>
            </a:r>
            <a:r>
              <a:rPr lang="en-GB" dirty="0" err="1"/>
              <a:t>munisipaliteite</a:t>
            </a:r>
            <a:r>
              <a:rPr lang="en-GB" dirty="0"/>
              <a:t> </a:t>
            </a:r>
            <a:r>
              <a:rPr lang="en-GB" dirty="0" err="1"/>
              <a:t>verskaf</a:t>
            </a:r>
            <a:endParaRPr lang="en-ZA" dirty="0"/>
          </a:p>
        </p:txBody>
      </p:sp>
      <p:sp>
        <p:nvSpPr>
          <p:cNvPr id="8" name="Rectangle: Rounded Corners 7">
            <a:extLst>
              <a:ext uri="{FF2B5EF4-FFF2-40B4-BE49-F238E27FC236}">
                <a16:creationId xmlns:a16="http://schemas.microsoft.com/office/drawing/2014/main" id="{E928E683-450B-DB41-107A-C64C972A044C}"/>
              </a:ext>
            </a:extLst>
          </p:cNvPr>
          <p:cNvSpPr/>
          <p:nvPr/>
        </p:nvSpPr>
        <p:spPr>
          <a:xfrm>
            <a:off x="4673600" y="1337644"/>
            <a:ext cx="3383280" cy="9042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Gratis </a:t>
            </a:r>
            <a:r>
              <a:rPr lang="en-GB" dirty="0" err="1"/>
              <a:t>basiese</a:t>
            </a:r>
            <a:r>
              <a:rPr lang="en-GB" dirty="0"/>
              <a:t> </a:t>
            </a:r>
            <a:r>
              <a:rPr lang="en-GB" dirty="0" err="1"/>
              <a:t>dienste</a:t>
            </a:r>
            <a:r>
              <a:rPr lang="en-GB" dirty="0"/>
              <a:t> </a:t>
            </a:r>
            <a:r>
              <a:rPr lang="en-GB" dirty="0" err="1"/>
              <a:t>aan</a:t>
            </a:r>
            <a:r>
              <a:rPr lang="en-GB" dirty="0"/>
              <a:t> </a:t>
            </a:r>
            <a:r>
              <a:rPr lang="en-GB" dirty="0" err="1"/>
              <a:t>diegene</a:t>
            </a:r>
            <a:r>
              <a:rPr lang="en-GB" dirty="0"/>
              <a:t> wat </a:t>
            </a:r>
            <a:r>
              <a:rPr lang="en-GB" dirty="0" err="1"/>
              <a:t>dit</a:t>
            </a:r>
            <a:r>
              <a:rPr lang="en-GB" dirty="0"/>
              <a:t> </a:t>
            </a:r>
            <a:r>
              <a:rPr lang="en-GB" dirty="0" err="1"/>
              <a:t>nie</a:t>
            </a:r>
            <a:r>
              <a:rPr lang="en-GB" dirty="0"/>
              <a:t> </a:t>
            </a:r>
            <a:r>
              <a:rPr lang="en-GB" dirty="0" err="1"/>
              <a:t>kan</a:t>
            </a:r>
            <a:r>
              <a:rPr lang="en-GB" dirty="0"/>
              <a:t> </a:t>
            </a:r>
            <a:r>
              <a:rPr lang="en-GB" dirty="0" err="1"/>
              <a:t>bekostig</a:t>
            </a:r>
            <a:r>
              <a:rPr lang="en-GB" dirty="0"/>
              <a:t> </a:t>
            </a:r>
            <a:r>
              <a:rPr lang="en-GB" dirty="0" err="1"/>
              <a:t>nie</a:t>
            </a:r>
            <a:endParaRPr lang="en-ZA" dirty="0"/>
          </a:p>
        </p:txBody>
      </p:sp>
      <p:sp>
        <p:nvSpPr>
          <p:cNvPr id="9" name="Rectangle: Rounded Corners 8">
            <a:extLst>
              <a:ext uri="{FF2B5EF4-FFF2-40B4-BE49-F238E27FC236}">
                <a16:creationId xmlns:a16="http://schemas.microsoft.com/office/drawing/2014/main" id="{15B012E2-4A32-568E-1FB7-639BB303C607}"/>
              </a:ext>
            </a:extLst>
          </p:cNvPr>
          <p:cNvSpPr/>
          <p:nvPr/>
        </p:nvSpPr>
        <p:spPr>
          <a:xfrm>
            <a:off x="4673600" y="2410101"/>
            <a:ext cx="3383280" cy="9042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Watertenks</a:t>
            </a:r>
            <a:r>
              <a:rPr lang="en-GB" dirty="0"/>
              <a:t> </a:t>
            </a:r>
            <a:r>
              <a:rPr lang="en-GB" dirty="0" err="1"/>
              <a:t>en</a:t>
            </a:r>
            <a:r>
              <a:rPr lang="en-GB" dirty="0"/>
              <a:t> </a:t>
            </a:r>
            <a:r>
              <a:rPr lang="en-GB" dirty="0" err="1"/>
              <a:t>houers</a:t>
            </a:r>
            <a:r>
              <a:rPr lang="en-GB" dirty="0"/>
              <a:t> </a:t>
            </a:r>
            <a:r>
              <a:rPr lang="en-GB" dirty="0" err="1"/>
              <a:t>vir</a:t>
            </a:r>
            <a:r>
              <a:rPr lang="en-GB" dirty="0"/>
              <a:t> </a:t>
            </a:r>
            <a:r>
              <a:rPr lang="en-GB" dirty="0" err="1"/>
              <a:t>droogte-geteisterde</a:t>
            </a:r>
            <a:r>
              <a:rPr lang="en-GB" dirty="0"/>
              <a:t> </a:t>
            </a:r>
            <a:r>
              <a:rPr lang="en-GB" dirty="0" err="1"/>
              <a:t>gebiede</a:t>
            </a:r>
            <a:endParaRPr lang="en-ZA" dirty="0"/>
          </a:p>
        </p:txBody>
      </p:sp>
      <p:sp>
        <p:nvSpPr>
          <p:cNvPr id="10" name="Rectangle: Rounded Corners 9">
            <a:extLst>
              <a:ext uri="{FF2B5EF4-FFF2-40B4-BE49-F238E27FC236}">
                <a16:creationId xmlns:a16="http://schemas.microsoft.com/office/drawing/2014/main" id="{03E94743-80BC-9382-E21C-56EA5A2F4DCB}"/>
              </a:ext>
            </a:extLst>
          </p:cNvPr>
          <p:cNvSpPr/>
          <p:nvPr/>
        </p:nvSpPr>
        <p:spPr>
          <a:xfrm>
            <a:off x="4673600" y="3482558"/>
            <a:ext cx="3383280" cy="9042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Skep </a:t>
            </a:r>
            <a:r>
              <a:rPr lang="en-GB" dirty="0" err="1"/>
              <a:t>werksgeleenthede</a:t>
            </a:r>
            <a:r>
              <a:rPr lang="en-GB" dirty="0"/>
              <a:t> </a:t>
            </a:r>
            <a:r>
              <a:rPr lang="en-GB" dirty="0" err="1"/>
              <a:t>en</a:t>
            </a:r>
            <a:r>
              <a:rPr lang="en-GB" dirty="0"/>
              <a:t> programme om </a:t>
            </a:r>
            <a:r>
              <a:rPr lang="en-GB" dirty="0" err="1"/>
              <a:t>vaardighede</a:t>
            </a:r>
            <a:r>
              <a:rPr lang="en-GB" dirty="0"/>
              <a:t> </a:t>
            </a:r>
            <a:r>
              <a:rPr lang="en-GB" dirty="0" err="1"/>
              <a:t>te</a:t>
            </a:r>
            <a:r>
              <a:rPr lang="en-GB" dirty="0"/>
              <a:t> </a:t>
            </a:r>
            <a:r>
              <a:rPr lang="en-GB" dirty="0" err="1"/>
              <a:t>bou</a:t>
            </a:r>
            <a:endParaRPr lang="en-ZA" dirty="0"/>
          </a:p>
        </p:txBody>
      </p:sp>
      <p:sp>
        <p:nvSpPr>
          <p:cNvPr id="11" name="Rectangle: Rounded Corners 10">
            <a:extLst>
              <a:ext uri="{FF2B5EF4-FFF2-40B4-BE49-F238E27FC236}">
                <a16:creationId xmlns:a16="http://schemas.microsoft.com/office/drawing/2014/main" id="{2F56B7E6-0A1C-AE93-B4A7-088C71001C2E}"/>
              </a:ext>
            </a:extLst>
          </p:cNvPr>
          <p:cNvSpPr/>
          <p:nvPr/>
        </p:nvSpPr>
        <p:spPr>
          <a:xfrm>
            <a:off x="4673600" y="4555015"/>
            <a:ext cx="3383280" cy="9042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Stig</a:t>
            </a:r>
            <a:r>
              <a:rPr lang="en-GB" dirty="0"/>
              <a:t> </a:t>
            </a:r>
            <a:r>
              <a:rPr lang="en-GB" dirty="0" err="1"/>
              <a:t>voedseltuine</a:t>
            </a:r>
            <a:r>
              <a:rPr lang="en-GB" dirty="0"/>
              <a:t> </a:t>
            </a:r>
            <a:r>
              <a:rPr lang="en-GB" dirty="0" err="1"/>
              <a:t>en</a:t>
            </a:r>
            <a:r>
              <a:rPr lang="en-GB" dirty="0"/>
              <a:t> </a:t>
            </a:r>
            <a:r>
              <a:rPr lang="en-GB" dirty="0" err="1"/>
              <a:t>voedingskemas</a:t>
            </a:r>
            <a:endParaRPr lang="en-ZA" dirty="0"/>
          </a:p>
        </p:txBody>
      </p:sp>
      <p:sp>
        <p:nvSpPr>
          <p:cNvPr id="12" name="Rectangle: Rounded Corners 11">
            <a:extLst>
              <a:ext uri="{FF2B5EF4-FFF2-40B4-BE49-F238E27FC236}">
                <a16:creationId xmlns:a16="http://schemas.microsoft.com/office/drawing/2014/main" id="{51010972-536F-4F0A-E9C8-9080CBBB2A74}"/>
              </a:ext>
            </a:extLst>
          </p:cNvPr>
          <p:cNvSpPr/>
          <p:nvPr/>
        </p:nvSpPr>
        <p:spPr>
          <a:xfrm>
            <a:off x="4673600" y="5627472"/>
            <a:ext cx="3383280" cy="9042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Bestuur</a:t>
            </a:r>
            <a:r>
              <a:rPr lang="en-GB" dirty="0"/>
              <a:t> </a:t>
            </a:r>
            <a:r>
              <a:rPr lang="en-GB" dirty="0" err="1"/>
              <a:t>gemeenskapgesondheidsen-trums</a:t>
            </a:r>
            <a:r>
              <a:rPr lang="en-GB" dirty="0"/>
              <a:t> </a:t>
            </a:r>
            <a:r>
              <a:rPr lang="en-GB" dirty="0" err="1"/>
              <a:t>en</a:t>
            </a:r>
            <a:r>
              <a:rPr lang="en-GB" dirty="0"/>
              <a:t> </a:t>
            </a:r>
            <a:r>
              <a:rPr lang="en-GB" dirty="0" err="1"/>
              <a:t>sosiale</a:t>
            </a:r>
            <a:r>
              <a:rPr lang="en-GB" dirty="0"/>
              <a:t> </a:t>
            </a:r>
            <a:r>
              <a:rPr lang="en-GB" dirty="0" err="1"/>
              <a:t>dienste</a:t>
            </a:r>
            <a:r>
              <a:rPr lang="en-GB" dirty="0"/>
              <a:t> </a:t>
            </a:r>
            <a:endParaRPr lang="en-ZA" dirty="0"/>
          </a:p>
        </p:txBody>
      </p:sp>
      <p:sp>
        <p:nvSpPr>
          <p:cNvPr id="13" name="Oval 12">
            <a:extLst>
              <a:ext uri="{FF2B5EF4-FFF2-40B4-BE49-F238E27FC236}">
                <a16:creationId xmlns:a16="http://schemas.microsoft.com/office/drawing/2014/main" id="{51FBAB74-9AE6-A3DC-3754-639DC3FFF254}"/>
              </a:ext>
            </a:extLst>
          </p:cNvPr>
          <p:cNvSpPr/>
          <p:nvPr/>
        </p:nvSpPr>
        <p:spPr>
          <a:xfrm>
            <a:off x="8389690" y="3204527"/>
            <a:ext cx="2572950" cy="1306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err="1"/>
              <a:t>En</a:t>
            </a:r>
            <a:r>
              <a:rPr lang="en-GB" sz="1600" dirty="0"/>
              <a:t> </a:t>
            </a:r>
            <a:r>
              <a:rPr lang="en-GB" sz="1600" dirty="0" err="1"/>
              <a:t>meer</a:t>
            </a:r>
            <a:r>
              <a:rPr lang="en-GB" sz="1600" dirty="0"/>
              <a:t> – </a:t>
            </a:r>
            <a:r>
              <a:rPr lang="en-GB" sz="1600" dirty="0" err="1"/>
              <a:t>jou</a:t>
            </a:r>
            <a:r>
              <a:rPr lang="en-GB" sz="1600" dirty="0"/>
              <a:t> </a:t>
            </a:r>
            <a:r>
              <a:rPr lang="en-GB" sz="1600" dirty="0" err="1"/>
              <a:t>Inhoudsopsom-ming</a:t>
            </a:r>
            <a:r>
              <a:rPr lang="en-GB" sz="1600" dirty="0"/>
              <a:t> </a:t>
            </a:r>
            <a:r>
              <a:rPr lang="en-GB" sz="1600" dirty="0" err="1"/>
              <a:t>bevat</a:t>
            </a:r>
            <a:r>
              <a:rPr lang="en-GB" sz="1600" dirty="0"/>
              <a:t> ‘n </a:t>
            </a:r>
            <a:r>
              <a:rPr lang="en-GB" sz="1600" dirty="0" err="1"/>
              <a:t>volledgie</a:t>
            </a:r>
            <a:r>
              <a:rPr lang="en-GB" sz="1600" dirty="0"/>
              <a:t> </a:t>
            </a:r>
            <a:r>
              <a:rPr lang="en-GB" sz="1600" dirty="0" err="1"/>
              <a:t>lys</a:t>
            </a:r>
            <a:endParaRPr lang="en-ZA" sz="1600" dirty="0"/>
          </a:p>
        </p:txBody>
      </p:sp>
      <p:pic>
        <p:nvPicPr>
          <p:cNvPr id="3" name="Picture 2">
            <a:extLst>
              <a:ext uri="{FF2B5EF4-FFF2-40B4-BE49-F238E27FC236}">
                <a16:creationId xmlns:a16="http://schemas.microsoft.com/office/drawing/2014/main" id="{09747C65-57F1-E31C-8F56-42363A1E49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30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 calcmode="lin" valueType="num">
                                      <p:cBhvr>
                                        <p:cTn id="27" dur="1000" fill="hold"/>
                                        <p:tgtEl>
                                          <p:spTgt spid="11"/>
                                        </p:tgtEl>
                                        <p:attrNameLst>
                                          <p:attrName>style.rotation</p:attrName>
                                        </p:attrNameLst>
                                      </p:cBhvr>
                                      <p:tavLst>
                                        <p:tav tm="0">
                                          <p:val>
                                            <p:fltVal val="90"/>
                                          </p:val>
                                        </p:tav>
                                        <p:tav tm="100000">
                                          <p:val>
                                            <p:fltVal val="0"/>
                                          </p:val>
                                        </p:tav>
                                      </p:tavLst>
                                    </p:anim>
                                    <p:animEffect transition="in" filter="fade">
                                      <p:cBhvr>
                                        <p:cTn id="28" dur="1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6"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80">
                                          <p:stCondLst>
                                            <p:cond delay="0"/>
                                          </p:stCondLst>
                                        </p:cTn>
                                        <p:tgtEl>
                                          <p:spTgt spid="13"/>
                                        </p:tgtEl>
                                      </p:cBhvr>
                                    </p:animEffect>
                                    <p:anim calcmode="lin" valueType="num">
                                      <p:cBhvr>
                                        <p:cTn id="41"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6" dur="26">
                                          <p:stCondLst>
                                            <p:cond delay="650"/>
                                          </p:stCondLst>
                                        </p:cTn>
                                        <p:tgtEl>
                                          <p:spTgt spid="13"/>
                                        </p:tgtEl>
                                      </p:cBhvr>
                                      <p:to x="100000" y="60000"/>
                                    </p:animScale>
                                    <p:animScale>
                                      <p:cBhvr>
                                        <p:cTn id="47" dur="166" decel="50000">
                                          <p:stCondLst>
                                            <p:cond delay="676"/>
                                          </p:stCondLst>
                                        </p:cTn>
                                        <p:tgtEl>
                                          <p:spTgt spid="13"/>
                                        </p:tgtEl>
                                      </p:cBhvr>
                                      <p:to x="100000" y="100000"/>
                                    </p:animScale>
                                    <p:animScale>
                                      <p:cBhvr>
                                        <p:cTn id="48" dur="26">
                                          <p:stCondLst>
                                            <p:cond delay="1312"/>
                                          </p:stCondLst>
                                        </p:cTn>
                                        <p:tgtEl>
                                          <p:spTgt spid="13"/>
                                        </p:tgtEl>
                                      </p:cBhvr>
                                      <p:to x="100000" y="80000"/>
                                    </p:animScale>
                                    <p:animScale>
                                      <p:cBhvr>
                                        <p:cTn id="49" dur="166" decel="50000">
                                          <p:stCondLst>
                                            <p:cond delay="1338"/>
                                          </p:stCondLst>
                                        </p:cTn>
                                        <p:tgtEl>
                                          <p:spTgt spid="13"/>
                                        </p:tgtEl>
                                      </p:cBhvr>
                                      <p:to x="100000" y="100000"/>
                                    </p:animScale>
                                    <p:animScale>
                                      <p:cBhvr>
                                        <p:cTn id="50" dur="26">
                                          <p:stCondLst>
                                            <p:cond delay="1642"/>
                                          </p:stCondLst>
                                        </p:cTn>
                                        <p:tgtEl>
                                          <p:spTgt spid="13"/>
                                        </p:tgtEl>
                                      </p:cBhvr>
                                      <p:to x="100000" y="90000"/>
                                    </p:animScale>
                                    <p:animScale>
                                      <p:cBhvr>
                                        <p:cTn id="51" dur="166" decel="50000">
                                          <p:stCondLst>
                                            <p:cond delay="1668"/>
                                          </p:stCondLst>
                                        </p:cTn>
                                        <p:tgtEl>
                                          <p:spTgt spid="13"/>
                                        </p:tgtEl>
                                      </p:cBhvr>
                                      <p:to x="100000" y="100000"/>
                                    </p:animScale>
                                    <p:animScale>
                                      <p:cBhvr>
                                        <p:cTn id="52" dur="26">
                                          <p:stCondLst>
                                            <p:cond delay="1808"/>
                                          </p:stCondLst>
                                        </p:cTn>
                                        <p:tgtEl>
                                          <p:spTgt spid="13"/>
                                        </p:tgtEl>
                                      </p:cBhvr>
                                      <p:to x="100000" y="95000"/>
                                    </p:animScale>
                                    <p:animScale>
                                      <p:cBhvr>
                                        <p:cTn id="53"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1335</TotalTime>
  <Words>2423</Words>
  <Application>Microsoft Office PowerPoint</Application>
  <PresentationFormat>Widescreen</PresentationFormat>
  <Paragraphs>184</Paragraphs>
  <Slides>10</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Britannic Bold</vt:lpstr>
      <vt:lpstr>Calibri</vt:lpstr>
      <vt:lpstr>Calibri Light</vt:lpstr>
      <vt:lpstr>Symbol</vt:lpstr>
      <vt:lpstr>Times New Roman</vt:lpstr>
      <vt:lpstr>Wingdings</vt:lpstr>
      <vt:lpstr>Office Theme</vt:lpstr>
      <vt:lpstr>PowerPoint Presentation</vt:lpstr>
      <vt:lpstr>Hersien sosiale en omgewingskwessies</vt:lpstr>
      <vt:lpstr>Kom ons kyk</vt:lpstr>
      <vt:lpstr>Regeringsvlakke</vt:lpstr>
      <vt:lpstr>Wette, regulasies en reëls</vt:lpstr>
      <vt:lpstr>Nasionaal, Provinsiaal en Plaaslik</vt:lpstr>
      <vt:lpstr>Kom ons bespreek</vt:lpstr>
      <vt:lpstr>Vrae</vt:lpstr>
      <vt:lpstr>Gemeenskapsdienste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21</cp:revision>
  <dcterms:created xsi:type="dcterms:W3CDTF">2023-02-25T10:14:51Z</dcterms:created>
  <dcterms:modified xsi:type="dcterms:W3CDTF">2023-04-24T07:11:17Z</dcterms:modified>
</cp:coreProperties>
</file>