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Raleway" panose="020B0604020202020204" charset="0"/>
      <p:regular r:id="rId24"/>
      <p:bold r:id="rId25"/>
      <p:italic r:id="rId26"/>
      <p:boldItalic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Tfu+23zT+inxJmwIVkfxFRak6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CF3CCF-D429-43C1-96AD-39481952030B}">
  <a:tblStyle styleId="{BCCF3CCF-D429-43C1-96AD-39481952030B}"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817" autoAdjust="0"/>
  </p:normalViewPr>
  <p:slideViewPr>
    <p:cSldViewPr snapToGrid="0">
      <p:cViewPr varScale="1">
        <p:scale>
          <a:sx n="44" d="100"/>
          <a:sy n="44" d="100"/>
        </p:scale>
        <p:origin x="1716" y="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7541706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1d6c17c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c1d6c17c5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864862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c98a1d65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cc98a1d65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7563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1d6c17c5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c1d6c17c5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af-ZA" sz="1200" dirty="0" smtClean="0"/>
              <a:t>Handves van Menseregte: Hoofstuk 2 van ons grondwet. </a:t>
            </a:r>
            <a:r>
              <a:rPr lang="af-ZA" sz="1200" dirty="0" smtClean="0"/>
              <a:t>Dit bevat </a:t>
            </a:r>
            <a:r>
              <a:rPr lang="af-ZA" sz="1200" dirty="0" smtClean="0"/>
              <a:t>die menseregte wat in Suid-Afrika beskerm word. Hierdie regte is gebaseer op waardigheid, demokrasie, gelykheid en vryheid. </a:t>
            </a:r>
            <a:endParaRPr lang="af-ZA" sz="1200" dirty="0" smtClean="0"/>
          </a:p>
          <a:p>
            <a:pPr marL="0" lvl="0" indent="0" algn="l" rtl="0">
              <a:lnSpc>
                <a:spcPct val="115000"/>
              </a:lnSpc>
              <a:spcBef>
                <a:spcPts val="0"/>
              </a:spcBef>
              <a:spcAft>
                <a:spcPts val="0"/>
              </a:spcAft>
              <a:buSzPts val="1100"/>
              <a:buNone/>
            </a:pPr>
            <a:endParaRPr lang="af-ZA" sz="1200" dirty="0" smtClean="0"/>
          </a:p>
          <a:p>
            <a:pPr marL="0" lvl="0" indent="0" algn="l" rtl="0">
              <a:lnSpc>
                <a:spcPct val="115000"/>
              </a:lnSpc>
              <a:spcBef>
                <a:spcPts val="0"/>
              </a:spcBef>
              <a:spcAft>
                <a:spcPts val="0"/>
              </a:spcAft>
              <a:buSzPts val="1100"/>
              <a:buNone/>
            </a:pPr>
            <a:r>
              <a:rPr lang="af-ZA" sz="1200" dirty="0" smtClean="0"/>
              <a:t>Hierdie </a:t>
            </a:r>
            <a:r>
              <a:rPr lang="af-ZA" sz="1200" dirty="0" smtClean="0"/>
              <a:t>foto</a:t>
            </a:r>
            <a:r>
              <a:rPr lang="af-ZA" sz="1200" baseline="0" dirty="0" smtClean="0"/>
              <a:t> dui die voorblad ons grondwet aan</a:t>
            </a:r>
            <a:r>
              <a:rPr lang="af-ZA" sz="1200" dirty="0" smtClean="0"/>
              <a:t>.</a:t>
            </a:r>
            <a:endParaRPr dirty="0"/>
          </a:p>
        </p:txBody>
      </p:sp>
    </p:spTree>
    <p:extLst>
      <p:ext uri="{BB962C8B-B14F-4D97-AF65-F5344CB8AC3E}">
        <p14:creationId xmlns:p14="http://schemas.microsoft.com/office/powerpoint/2010/main" val="147342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1d6c17c5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c1d6c17c5e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af-ZA" sz="1200" dirty="0" smtClean="0"/>
              <a:t>Internasionale konvensies en instrumente: </a:t>
            </a:r>
          </a:p>
          <a:p>
            <a:pPr marL="171450" lvl="0" indent="-171450" algn="l" rtl="0">
              <a:lnSpc>
                <a:spcPct val="115000"/>
              </a:lnSpc>
              <a:spcBef>
                <a:spcPts val="0"/>
              </a:spcBef>
              <a:spcAft>
                <a:spcPts val="0"/>
              </a:spcAft>
              <a:buSzPts val="1100"/>
            </a:pPr>
            <a:r>
              <a:rPr lang="af-ZA" sz="1200" dirty="0" smtClean="0"/>
              <a:t>Konvensie oor die Regte van die Kind (</a:t>
            </a:r>
            <a:r>
              <a:rPr lang="en-US" sz="1200" b="1" i="1" dirty="0" smtClean="0"/>
              <a:t>Convention on the Rights of the Child, </a:t>
            </a:r>
            <a:r>
              <a:rPr lang="en-US" sz="1200" b="1" i="0" dirty="0" smtClean="0"/>
              <a:t>UNCRC</a:t>
            </a:r>
            <a:r>
              <a:rPr lang="en-US" sz="1200" dirty="0" smtClean="0"/>
              <a:t>)</a:t>
            </a:r>
            <a:endParaRPr lang="af-ZA" sz="1200" dirty="0" smtClean="0"/>
          </a:p>
          <a:p>
            <a:pPr marL="171450" lvl="0" indent="-171450" algn="l" rtl="0">
              <a:lnSpc>
                <a:spcPct val="115000"/>
              </a:lnSpc>
              <a:spcBef>
                <a:spcPts val="0"/>
              </a:spcBef>
              <a:spcAft>
                <a:spcPts val="0"/>
              </a:spcAft>
              <a:buSzPts val="1100"/>
            </a:pPr>
            <a:r>
              <a:rPr lang="af-ZA" sz="1200" dirty="0" smtClean="0"/>
              <a:t>Die Komitee oor die Uitwissing van Diskriminasie teen Vroue (</a:t>
            </a:r>
            <a:r>
              <a:rPr lang="en-US" sz="1200" b="1" i="1" dirty="0" smtClean="0"/>
              <a:t>The Committee on the Elimination of Discrimination Against Women</a:t>
            </a:r>
            <a:r>
              <a:rPr lang="en-US" sz="1200" dirty="0" smtClean="0"/>
              <a:t>, </a:t>
            </a:r>
            <a:r>
              <a:rPr lang="af-ZA" sz="1200" dirty="0" smtClean="0"/>
              <a:t>CEDAW)</a:t>
            </a:r>
            <a:endParaRPr dirty="0"/>
          </a:p>
        </p:txBody>
      </p:sp>
    </p:spTree>
    <p:extLst>
      <p:ext uri="{BB962C8B-B14F-4D97-AF65-F5344CB8AC3E}">
        <p14:creationId xmlns:p14="http://schemas.microsoft.com/office/powerpoint/2010/main" val="1684148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8c91dcd8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c8c91dcd85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80000"/>
              </a:lnSpc>
              <a:spcBef>
                <a:spcPts val="1000"/>
              </a:spcBef>
              <a:spcAft>
                <a:spcPts val="0"/>
              </a:spcAft>
              <a:buSzPts val="1100"/>
              <a:buNone/>
            </a:pPr>
            <a:r>
              <a:rPr lang="af-ZA" sz="800" dirty="0" smtClean="0"/>
              <a:t>Die Konvensie oor die Regte van die Kind (</a:t>
            </a:r>
            <a:r>
              <a:rPr lang="en-US" sz="800" b="1" i="1" dirty="0" smtClean="0"/>
              <a:t>The Convention on the Rights of the Child</a:t>
            </a:r>
            <a:r>
              <a:rPr lang="en-US" sz="800" dirty="0" smtClean="0"/>
              <a:t>, UNCRC)</a:t>
            </a:r>
            <a:r>
              <a:rPr lang="af-ZA" sz="800" dirty="0" smtClean="0"/>
              <a:t> sit die regte uiteen wat verwesenlik moet word vir kinders om tot hul volle potensiaal te ontwikkel. Die Konvensie erken die fundamentele menswaardigheid van alle kinders en die dringendheid om hul welstand en ontwikkeling te verseker.</a:t>
            </a:r>
            <a:endParaRPr sz="100" dirty="0">
              <a:latin typeface="Calibri"/>
              <a:ea typeface="Calibri"/>
              <a:cs typeface="Calibri"/>
              <a:sym typeface="Calibri"/>
            </a:endParaRPr>
          </a:p>
        </p:txBody>
      </p:sp>
    </p:spTree>
    <p:extLst>
      <p:ext uri="{BB962C8B-B14F-4D97-AF65-F5344CB8AC3E}">
        <p14:creationId xmlns:p14="http://schemas.microsoft.com/office/powerpoint/2010/main" val="198821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8c91dcd8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c8c91dcd85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80000"/>
              </a:lnSpc>
              <a:spcBef>
                <a:spcPts val="1000"/>
              </a:spcBef>
              <a:spcAft>
                <a:spcPts val="0"/>
              </a:spcAft>
              <a:buSzPts val="1100"/>
              <a:buNone/>
            </a:pPr>
            <a:r>
              <a:rPr lang="af-ZA" sz="1050" dirty="0" smtClean="0"/>
              <a:t>Die Konvensie vir die Uitskakeling van van Diskriminasie teen Vroue (CEDAW), wat in 1979 deur die VN se Algemene Vergadering aangeneem is, word dikwels beskryf as 'n internasionale handves van regte vir vroue. Bestaande uit 'n aanhef en 30 artikels, definieer dit wat diskriminasie teen vroue uitmaak en stel 'n agenda op vir nasionale optrede om sodanige diskriminasie te beëindig.</a:t>
            </a:r>
            <a:endParaRPr sz="100" dirty="0"/>
          </a:p>
        </p:txBody>
      </p:sp>
    </p:spTree>
    <p:extLst>
      <p:ext uri="{BB962C8B-B14F-4D97-AF65-F5344CB8AC3E}">
        <p14:creationId xmlns:p14="http://schemas.microsoft.com/office/powerpoint/2010/main" val="2058703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8c91dcd8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c8c91dcd85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a:lnSpc>
                <a:spcPct val="160000"/>
              </a:lnSpc>
              <a:buSzPts val="1800"/>
              <a:buNone/>
            </a:pPr>
            <a:r>
              <a:rPr lang="nl-NL" sz="1100" dirty="0" smtClean="0">
                <a:solidFill>
                  <a:srgbClr val="FFFFFF"/>
                </a:solidFill>
                <a:latin typeface="Raleway"/>
                <a:ea typeface="Raleway"/>
                <a:cs typeface="Raleway"/>
                <a:sym typeface="Raleway"/>
              </a:rPr>
              <a:t>VRAAG</a:t>
            </a:r>
            <a:r>
              <a:rPr lang="nl-NL" sz="1100" baseline="0" dirty="0" smtClean="0">
                <a:solidFill>
                  <a:srgbClr val="FFFFFF"/>
                </a:solidFill>
                <a:latin typeface="Raleway"/>
                <a:ea typeface="Raleway"/>
                <a:cs typeface="Raleway"/>
                <a:sym typeface="Raleway"/>
              </a:rPr>
              <a:t> 1:</a:t>
            </a:r>
            <a:endParaRPr lang="nl-NL" sz="1100" dirty="0" smtClean="0">
              <a:solidFill>
                <a:srgbClr val="FFFFFF"/>
              </a:solidFill>
              <a:latin typeface="Raleway"/>
              <a:ea typeface="Raleway"/>
              <a:cs typeface="Raleway"/>
              <a:sym typeface="Raleway"/>
            </a:endParaRPr>
          </a:p>
          <a:p>
            <a:pPr marL="158750" lvl="0" indent="0" algn="l">
              <a:lnSpc>
                <a:spcPct val="160000"/>
              </a:lnSpc>
              <a:buSzPts val="1800"/>
              <a:buNone/>
            </a:pPr>
            <a:r>
              <a:rPr lang="nl-NL" sz="1100" dirty="0" smtClean="0">
                <a:solidFill>
                  <a:srgbClr val="FFFFFF"/>
                </a:solidFill>
                <a:latin typeface="Raleway"/>
                <a:ea typeface="Raleway"/>
                <a:cs typeface="Raleway"/>
                <a:sym typeface="Raleway"/>
              </a:rPr>
              <a:t>Gee twee redes waarom die Handves van Menseregte só belangrik is?</a:t>
            </a:r>
          </a:p>
          <a:p>
            <a:pPr marL="158750" lvl="0" indent="0" algn="l">
              <a:lnSpc>
                <a:spcPct val="160000"/>
              </a:lnSpc>
              <a:buSzPts val="1800"/>
              <a:buNone/>
            </a:pPr>
            <a:r>
              <a:rPr lang="nl-NL" sz="1100" dirty="0" smtClean="0">
                <a:solidFill>
                  <a:srgbClr val="FFFFFF"/>
                </a:solidFill>
                <a:latin typeface="Raleway"/>
                <a:ea typeface="Raleway"/>
                <a:cs typeface="Raleway"/>
                <a:sym typeface="Raleway"/>
              </a:rPr>
              <a:t>VRAAG 2:</a:t>
            </a:r>
          </a:p>
          <a:p>
            <a:pPr marL="158750" lvl="0" indent="0" algn="l">
              <a:lnSpc>
                <a:spcPct val="160000"/>
              </a:lnSpc>
              <a:buSzPts val="1800"/>
              <a:buNone/>
            </a:pPr>
            <a:r>
              <a:rPr lang="nl-NL" sz="1100" dirty="0" smtClean="0">
                <a:solidFill>
                  <a:srgbClr val="FFFFFF"/>
                </a:solidFill>
                <a:latin typeface="Raleway"/>
                <a:ea typeface="Raleway"/>
                <a:cs typeface="Raleway"/>
                <a:sym typeface="Raleway"/>
              </a:rPr>
              <a:t>Hoe is die werk van organisasies wat veg vir menseregte van kinders en vroue deur die Covid-19-pandemie  beïnvloed?</a:t>
            </a:r>
          </a:p>
          <a:p>
            <a:pPr marL="0" lvl="0" indent="0" algn="l" rtl="0">
              <a:lnSpc>
                <a:spcPct val="115000"/>
              </a:lnSpc>
              <a:spcBef>
                <a:spcPts val="0"/>
              </a:spcBef>
              <a:spcAft>
                <a:spcPts val="0"/>
              </a:spcAft>
              <a:buClr>
                <a:schemeClr val="dk1"/>
              </a:buClr>
              <a:buSzPts val="1100"/>
              <a:buFont typeface="Arial"/>
              <a:buNone/>
            </a:pPr>
            <a:endParaRPr sz="1050" dirty="0">
              <a:solidFill>
                <a:schemeClr val="dk1"/>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3007459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cd9213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ccd9213c3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56547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ccd9213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ccd9213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696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1d6c17c5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c1d6c17c5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af-ZA" dirty="0" smtClean="0"/>
              <a:t>Diversiteit beteken om anders te wees. </a:t>
            </a:r>
          </a:p>
          <a:p>
            <a:pPr marL="171450" lvl="0" indent="-171450" algn="l" rtl="0">
              <a:lnSpc>
                <a:spcPct val="115000"/>
              </a:lnSpc>
              <a:spcBef>
                <a:spcPts val="0"/>
              </a:spcBef>
              <a:spcAft>
                <a:spcPts val="0"/>
              </a:spcAft>
              <a:buSzPts val="1100"/>
            </a:pPr>
            <a:r>
              <a:rPr lang="af-ZA" dirty="0" smtClean="0"/>
              <a:t>Kultuur </a:t>
            </a:r>
          </a:p>
          <a:p>
            <a:pPr marL="171450" lvl="0" indent="-171450" algn="l" rtl="0">
              <a:lnSpc>
                <a:spcPct val="115000"/>
              </a:lnSpc>
              <a:spcBef>
                <a:spcPts val="0"/>
              </a:spcBef>
              <a:spcAft>
                <a:spcPts val="0"/>
              </a:spcAft>
              <a:buSzPts val="1100"/>
            </a:pPr>
            <a:r>
              <a:rPr lang="af-ZA" dirty="0" smtClean="0"/>
              <a:t>Godsdiens en geloofstelsel </a:t>
            </a:r>
          </a:p>
          <a:p>
            <a:pPr marL="171450" lvl="0" indent="-171450" algn="l" rtl="0">
              <a:lnSpc>
                <a:spcPct val="115000"/>
              </a:lnSpc>
              <a:spcBef>
                <a:spcPts val="0"/>
              </a:spcBef>
              <a:spcAft>
                <a:spcPts val="0"/>
              </a:spcAft>
              <a:buSzPts val="1100"/>
            </a:pPr>
            <a:r>
              <a:rPr lang="af-ZA" dirty="0" smtClean="0"/>
              <a:t>Ras </a:t>
            </a:r>
          </a:p>
          <a:p>
            <a:pPr marL="171450" lvl="0" indent="-171450" algn="l" rtl="0">
              <a:lnSpc>
                <a:spcPct val="115000"/>
              </a:lnSpc>
              <a:spcBef>
                <a:spcPts val="0"/>
              </a:spcBef>
              <a:spcAft>
                <a:spcPts val="0"/>
              </a:spcAft>
              <a:buSzPts val="1100"/>
            </a:pPr>
            <a:r>
              <a:rPr lang="af-ZA" dirty="0" smtClean="0"/>
              <a:t>Taal </a:t>
            </a:r>
          </a:p>
          <a:p>
            <a:pPr marL="171450" lvl="0" indent="-171450" algn="l" rtl="0">
              <a:lnSpc>
                <a:spcPct val="115000"/>
              </a:lnSpc>
              <a:spcBef>
                <a:spcPts val="0"/>
              </a:spcBef>
              <a:spcAft>
                <a:spcPts val="0"/>
              </a:spcAft>
              <a:buSzPts val="1100"/>
            </a:pPr>
            <a:r>
              <a:rPr lang="af-ZA" dirty="0" smtClean="0"/>
              <a:t>Geslag </a:t>
            </a:r>
          </a:p>
          <a:p>
            <a:pPr marL="171450" lvl="0" indent="-171450" algn="l" rtl="0">
              <a:lnSpc>
                <a:spcPct val="115000"/>
              </a:lnSpc>
              <a:spcBef>
                <a:spcPts val="0"/>
              </a:spcBef>
              <a:spcAft>
                <a:spcPts val="0"/>
              </a:spcAft>
              <a:buSzPts val="1100"/>
            </a:pPr>
            <a:r>
              <a:rPr lang="af-ZA" dirty="0" smtClean="0"/>
              <a:t>Ouderdom </a:t>
            </a:r>
          </a:p>
          <a:p>
            <a:pPr marL="171450" lvl="0" indent="-171450" algn="l" rtl="0">
              <a:lnSpc>
                <a:spcPct val="115000"/>
              </a:lnSpc>
              <a:spcBef>
                <a:spcPts val="0"/>
              </a:spcBef>
              <a:spcAft>
                <a:spcPts val="0"/>
              </a:spcAft>
              <a:buSzPts val="1100"/>
            </a:pPr>
            <a:r>
              <a:rPr lang="af-ZA" dirty="0" smtClean="0"/>
              <a:t>Gesondheidstatus </a:t>
            </a:r>
          </a:p>
          <a:p>
            <a:pPr marL="171450" lvl="0" indent="-171450" algn="l" rtl="0">
              <a:lnSpc>
                <a:spcPct val="115000"/>
              </a:lnSpc>
              <a:spcBef>
                <a:spcPts val="0"/>
              </a:spcBef>
              <a:spcAft>
                <a:spcPts val="0"/>
              </a:spcAft>
              <a:buSzPts val="1100"/>
            </a:pPr>
            <a:r>
              <a:rPr lang="af-ZA" dirty="0" smtClean="0"/>
              <a:t>Plek van geboorte </a:t>
            </a:r>
          </a:p>
          <a:p>
            <a:pPr marL="171450" lvl="0" indent="-171450" algn="l" rtl="0">
              <a:lnSpc>
                <a:spcPct val="115000"/>
              </a:lnSpc>
              <a:spcBef>
                <a:spcPts val="0"/>
              </a:spcBef>
              <a:spcAft>
                <a:spcPts val="0"/>
              </a:spcAft>
              <a:buSzPts val="1100"/>
            </a:pPr>
            <a:r>
              <a:rPr lang="af-ZA" dirty="0" smtClean="0"/>
              <a:t>Waar jy bly, ens. </a:t>
            </a:r>
          </a:p>
          <a:p>
            <a:pPr marL="0" lvl="0" indent="0" algn="l" rtl="0">
              <a:lnSpc>
                <a:spcPct val="115000"/>
              </a:lnSpc>
              <a:spcBef>
                <a:spcPts val="0"/>
              </a:spcBef>
              <a:spcAft>
                <a:spcPts val="0"/>
              </a:spcAft>
              <a:buSzPts val="1100"/>
              <a:buNone/>
            </a:pPr>
            <a:endParaRPr lang="af-ZA" dirty="0" smtClean="0"/>
          </a:p>
          <a:p>
            <a:pPr marL="0" lvl="0" indent="0" algn="l" rtl="0">
              <a:lnSpc>
                <a:spcPct val="115000"/>
              </a:lnSpc>
              <a:spcBef>
                <a:spcPts val="0"/>
              </a:spcBef>
              <a:spcAft>
                <a:spcPts val="0"/>
              </a:spcAft>
              <a:buSzPts val="1100"/>
              <a:buNone/>
            </a:pPr>
            <a:r>
              <a:rPr lang="af-ZA" dirty="0" smtClean="0"/>
              <a:t>Hierdie foto is 'n bord buite 'n winkel / restaurant. Di</a:t>
            </a:r>
            <a:r>
              <a:rPr lang="af-ZA" baseline="0" dirty="0" smtClean="0"/>
              <a:t>t verwelkom almal</a:t>
            </a:r>
            <a:r>
              <a:rPr lang="af-ZA" dirty="0" smtClean="0"/>
              <a:t> en lys hoe ons van mekaar kan verskil.</a:t>
            </a:r>
            <a:endParaRPr dirty="0"/>
          </a:p>
        </p:txBody>
      </p:sp>
    </p:spTree>
    <p:extLst>
      <p:ext uri="{BB962C8B-B14F-4D97-AF65-F5344CB8AC3E}">
        <p14:creationId xmlns:p14="http://schemas.microsoft.com/office/powerpoint/2010/main" val="43573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1d6c17c5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c1d6c17c5e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af-ZA" sz="1200" dirty="0" smtClean="0"/>
              <a:t>Diskriminasie beteken om mense onregverdig en anders te behandel. Diskriminasie ontsê mense hul regte, mag en voorregte. Om te diskrimineer is om menseregte te skend. </a:t>
            </a:r>
          </a:p>
          <a:p>
            <a:pPr marL="0" lvl="0" indent="0" algn="l" rtl="0">
              <a:lnSpc>
                <a:spcPct val="115000"/>
              </a:lnSpc>
              <a:spcBef>
                <a:spcPts val="0"/>
              </a:spcBef>
              <a:spcAft>
                <a:spcPts val="0"/>
              </a:spcAft>
              <a:buSzPts val="1100"/>
              <a:buNone/>
            </a:pPr>
            <a:endParaRPr lang="af-ZA" sz="1200" dirty="0" smtClean="0"/>
          </a:p>
          <a:p>
            <a:pPr marL="0" lvl="0" indent="0" algn="l" rtl="0">
              <a:lnSpc>
                <a:spcPct val="115000"/>
              </a:lnSpc>
              <a:spcBef>
                <a:spcPts val="0"/>
              </a:spcBef>
              <a:spcAft>
                <a:spcPts val="0"/>
              </a:spcAft>
              <a:buSzPts val="1100"/>
              <a:buNone/>
            </a:pPr>
            <a:r>
              <a:rPr lang="af-ZA" sz="1200" dirty="0" smtClean="0"/>
              <a:t>Hierdie foto wys mense wat as deel van die </a:t>
            </a:r>
            <a:r>
              <a:rPr lang="af-ZA" sz="1200" i="1" dirty="0" smtClean="0"/>
              <a:t>Black Lives Matter</a:t>
            </a:r>
            <a:r>
              <a:rPr lang="af-ZA" sz="1200" dirty="0" smtClean="0"/>
              <a:t>-beweging betoog. Vir jare word daar teen mense gediskrimineer en hul word onregverdig behandel weens hul</a:t>
            </a:r>
            <a:r>
              <a:rPr lang="af-ZA" sz="1200" baseline="0" dirty="0" smtClean="0"/>
              <a:t> velkleur</a:t>
            </a:r>
            <a:r>
              <a:rPr lang="af-ZA" sz="1200" dirty="0" smtClean="0"/>
              <a:t>. Híérdie beweging protesteer teen hierdie diskriminasie.</a:t>
            </a:r>
            <a:endParaRPr sz="115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528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1d6c17c5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c1d6c17c5e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af-ZA" sz="1200" dirty="0" smtClean="0"/>
              <a:t>Skending van menseregte: Om die mees basiese menseregte te skend, is om individue hul fundamentele regte te ontsê. In ’n</a:t>
            </a:r>
            <a:r>
              <a:rPr lang="af-ZA" sz="1200" baseline="0" dirty="0" smtClean="0"/>
              <a:t> sekere sin beteken dit om mense </a:t>
            </a:r>
            <a:r>
              <a:rPr lang="af-ZA" sz="1200" dirty="0" smtClean="0"/>
              <a:t>te behandel asof hulle minder menslik is en nie respek en waardigheid verdien nie. </a:t>
            </a:r>
          </a:p>
          <a:p>
            <a:pPr marL="0" lvl="0" indent="0" algn="l" rtl="0">
              <a:lnSpc>
                <a:spcPct val="115000"/>
              </a:lnSpc>
              <a:spcBef>
                <a:spcPts val="0"/>
              </a:spcBef>
              <a:spcAft>
                <a:spcPts val="0"/>
              </a:spcAft>
              <a:buSzPts val="1100"/>
              <a:buNone/>
            </a:pPr>
            <a:endParaRPr lang="af-ZA" sz="1200" dirty="0" smtClean="0"/>
          </a:p>
          <a:p>
            <a:pPr marL="0" lvl="0" indent="0" algn="l" rtl="0">
              <a:lnSpc>
                <a:spcPct val="115000"/>
              </a:lnSpc>
              <a:spcBef>
                <a:spcPts val="0"/>
              </a:spcBef>
              <a:spcAft>
                <a:spcPts val="0"/>
              </a:spcAft>
              <a:buSzPts val="1100"/>
              <a:buNone/>
            </a:pPr>
            <a:r>
              <a:rPr lang="af-ZA" sz="1200" dirty="0" smtClean="0"/>
              <a:t>’n Voorbeeld van menseregteskendings is mensehandel. Mensehandel is die wêreldwye onwettige vervoer van mense oor </a:t>
            </a:r>
            <a:r>
              <a:rPr lang="af-ZA" sz="1200" dirty="0" smtClean="0"/>
              <a:t>plaaslike en internasionale grense</a:t>
            </a:r>
            <a:r>
              <a:rPr lang="af-ZA" sz="1200" dirty="0" smtClean="0"/>
              <a:t>. Om mensehandel te dryf beteken om teen jou wil gevat te word of mislei te word om saam met handelaars of misdadigers te gaan wat jou dan verkoop. Jy kan dalk gekoop, verkoop en in slawerny vervoer word.</a:t>
            </a:r>
            <a:endParaRPr sz="1150"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9572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c98a1d6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cc98a1d65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46360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8c91dcd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c8c91dcd85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8567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c98a1d65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cc98a1d650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734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8c91d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c8c91dcd85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095802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c98a1d65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cc98a1d650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3676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gc1d6c17c5e_0_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gc1d6c17c5e_0_0"/>
          <p:cNvSpPr txBox="1"/>
          <p:nvPr/>
        </p:nvSpPr>
        <p:spPr>
          <a:xfrm>
            <a:off x="2489550" y="1937825"/>
            <a:ext cx="7212900" cy="2304447"/>
          </a:xfrm>
          <a:prstGeom prst="rect">
            <a:avLst/>
          </a:prstGeom>
          <a:solidFill>
            <a:srgbClr val="0000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800"/>
              <a:buFont typeface="Arial"/>
              <a:buNone/>
            </a:pPr>
            <a:r>
              <a:rPr lang="en-ZA" sz="2800" b="0" i="0" u="none" strike="noStrike" cap="none" dirty="0" smtClean="0">
                <a:solidFill>
                  <a:srgbClr val="FFFFFF"/>
                </a:solidFill>
                <a:latin typeface="Raleway"/>
                <a:ea typeface="Raleway"/>
                <a:cs typeface="Raleway"/>
                <a:sym typeface="Raleway"/>
              </a:rPr>
              <a:t>DEMOKRASIE EN MENSEREGTE</a:t>
            </a:r>
            <a:endParaRPr sz="2800" b="0" i="0" u="none" strike="noStrike" cap="none" dirty="0">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500"/>
              <a:buFont typeface="Arial"/>
              <a:buNone/>
            </a:pPr>
            <a:r>
              <a:rPr lang="en-ZA" sz="2500" b="0" i="0" u="none" strike="noStrike" cap="none" dirty="0" smtClean="0">
                <a:solidFill>
                  <a:srgbClr val="FFFFFF"/>
                </a:solidFill>
                <a:latin typeface="Raleway"/>
                <a:ea typeface="Raleway"/>
                <a:cs typeface="Raleway"/>
                <a:sym typeface="Raleway"/>
              </a:rPr>
              <a:t>LES EEN</a:t>
            </a:r>
            <a:endParaRPr sz="2500" b="0" i="0" u="none" strike="noStrike" cap="none" dirty="0">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500"/>
              <a:buFont typeface="Arial"/>
              <a:buNone/>
            </a:pPr>
            <a:endParaRPr sz="2500" b="0" i="0" u="none" strike="noStrike" cap="none" dirty="0">
              <a:solidFill>
                <a:srgbClr val="FFFFFF"/>
              </a:solidFill>
              <a:latin typeface="Raleway"/>
              <a:ea typeface="Raleway"/>
              <a:cs typeface="Raleway"/>
              <a:sym typeface="Raleway"/>
            </a:endParaRPr>
          </a:p>
        </p:txBody>
      </p:sp>
      <p:pic>
        <p:nvPicPr>
          <p:cNvPr id="4" name="image2.png">
            <a:extLst>
              <a:ext uri="{FF2B5EF4-FFF2-40B4-BE49-F238E27FC236}">
                <a16:creationId xmlns="" xmlns:a16="http://schemas.microsoft.com/office/drawing/2014/main" id="{E4AF508C-622D-4E07-AFA4-A5D966E34774}"/>
              </a:ext>
            </a:extLst>
          </p:cNvPr>
          <p:cNvPicPr/>
          <p:nvPr/>
        </p:nvPicPr>
        <p:blipFill>
          <a:blip r:embed="rId4"/>
          <a:srcRect/>
          <a:stretch>
            <a:fillRect/>
          </a:stretch>
        </p:blipFill>
        <p:spPr>
          <a:xfrm>
            <a:off x="11134725" y="0"/>
            <a:ext cx="1057275" cy="377190"/>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cc98a1d650_0_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9" name="Google Shape;139;gcc98a1d650_0_7"/>
          <p:cNvSpPr txBox="1"/>
          <p:nvPr/>
        </p:nvSpPr>
        <p:spPr>
          <a:xfrm>
            <a:off x="2489550" y="1937825"/>
            <a:ext cx="7212900" cy="2304447"/>
          </a:xfrm>
          <a:prstGeom prst="rect">
            <a:avLst/>
          </a:prstGeom>
          <a:solidFill>
            <a:srgbClr val="0000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800"/>
              <a:buFont typeface="Arial"/>
              <a:buNone/>
            </a:pPr>
            <a:r>
              <a:rPr lang="en-ZA" sz="2800" b="0" i="0" u="none" strike="noStrike" cap="none" dirty="0" smtClean="0">
                <a:solidFill>
                  <a:srgbClr val="FFFFFF"/>
                </a:solidFill>
                <a:latin typeface="Raleway"/>
                <a:ea typeface="Raleway"/>
                <a:cs typeface="Raleway"/>
                <a:sym typeface="Raleway"/>
              </a:rPr>
              <a:t>DEMOKRASIE EN MENSEREGTE</a:t>
            </a:r>
            <a:endParaRPr sz="2800" b="0" i="0" u="none" strike="noStrike" cap="none" dirty="0">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500"/>
              <a:buFont typeface="Arial"/>
              <a:buNone/>
            </a:pPr>
            <a:r>
              <a:rPr lang="en-ZA" sz="2500" b="0" i="0" u="none" strike="noStrike" cap="none" dirty="0" smtClean="0">
                <a:solidFill>
                  <a:srgbClr val="FFFFFF"/>
                </a:solidFill>
                <a:latin typeface="Raleway"/>
                <a:ea typeface="Raleway"/>
                <a:cs typeface="Raleway"/>
                <a:sym typeface="Raleway"/>
              </a:rPr>
              <a:t>LES TWEE</a:t>
            </a:r>
            <a:endParaRPr sz="2500" b="0" i="0" u="none" strike="noStrike" cap="none" dirty="0">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500"/>
              <a:buFont typeface="Arial"/>
              <a:buNone/>
            </a:pPr>
            <a:endParaRPr sz="2500" b="0" i="0" u="none" strike="noStrike" cap="none" dirty="0">
              <a:solidFill>
                <a:srgbClr val="FFFFFF"/>
              </a:solidFill>
              <a:latin typeface="Raleway"/>
              <a:ea typeface="Raleway"/>
              <a:cs typeface="Raleway"/>
              <a:sym typeface="Raleway"/>
            </a:endParaRPr>
          </a:p>
        </p:txBody>
      </p:sp>
      <p:pic>
        <p:nvPicPr>
          <p:cNvPr id="4" name="image2.png">
            <a:extLst>
              <a:ext uri="{FF2B5EF4-FFF2-40B4-BE49-F238E27FC236}">
                <a16:creationId xmlns="" xmlns:a16="http://schemas.microsoft.com/office/drawing/2014/main" id="{31DE38B8-330B-410C-A7E3-D7082A7151BF}"/>
              </a:ext>
            </a:extLst>
          </p:cNvPr>
          <p:cNvPicPr/>
          <p:nvPr/>
        </p:nvPicPr>
        <p:blipFill>
          <a:blip r:embed="rId4"/>
          <a:srcRect/>
          <a:stretch>
            <a:fillRect/>
          </a:stretch>
        </p:blipFill>
        <p:spPr>
          <a:xfrm>
            <a:off x="11134725" y="0"/>
            <a:ext cx="1057275" cy="377190"/>
          </a:xfrm>
          <a:prstGeom prst="rect">
            <a:avLst/>
          </a:prstGeo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c1d6c17c5e_0_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5" name="Google Shape;145;gc1d6c17c5e_0_17"/>
          <p:cNvSpPr txBox="1"/>
          <p:nvPr/>
        </p:nvSpPr>
        <p:spPr>
          <a:xfrm>
            <a:off x="460375" y="696692"/>
            <a:ext cx="5796900" cy="5582267"/>
          </a:xfrm>
          <a:prstGeom prst="rect">
            <a:avLst/>
          </a:prstGeom>
          <a:solidFill>
            <a:srgbClr val="000000"/>
          </a:solid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endParaRPr sz="2800" b="0" i="0" u="none" strike="noStrike" cap="none" dirty="0">
              <a:solidFill>
                <a:srgbClr val="FFFFFF"/>
              </a:solidFill>
              <a:latin typeface="Raleway"/>
              <a:ea typeface="Raleway"/>
              <a:cs typeface="Raleway"/>
              <a:sym typeface="Raleway"/>
            </a:endParaRPr>
          </a:p>
          <a:p>
            <a:pPr lvl="0" algn="ctr">
              <a:lnSpc>
                <a:spcPct val="115000"/>
              </a:lnSpc>
              <a:buSzPts val="2800"/>
            </a:pPr>
            <a:r>
              <a:rPr lang="nl-NL" sz="2800" dirty="0">
                <a:solidFill>
                  <a:srgbClr val="FFFFFF"/>
                </a:solidFill>
                <a:latin typeface="Raleway"/>
                <a:ea typeface="Raleway"/>
                <a:cs typeface="Raleway"/>
                <a:sym typeface="Raleway"/>
              </a:rPr>
              <a:t>Handves </a:t>
            </a:r>
            <a:r>
              <a:rPr lang="nl-NL" sz="2800" dirty="0" smtClean="0">
                <a:solidFill>
                  <a:srgbClr val="FFFFFF"/>
                </a:solidFill>
                <a:latin typeface="Raleway"/>
                <a:ea typeface="Raleway"/>
                <a:cs typeface="Raleway"/>
                <a:sym typeface="Raleway"/>
              </a:rPr>
              <a:t>van Menseregte</a:t>
            </a:r>
            <a:r>
              <a:rPr lang="nl-NL" sz="2800" dirty="0">
                <a:solidFill>
                  <a:srgbClr val="FFFFFF"/>
                </a:solidFill>
                <a:latin typeface="Raleway"/>
                <a:ea typeface="Raleway"/>
                <a:cs typeface="Raleway"/>
                <a:sym typeface="Raleway"/>
              </a:rPr>
              <a:t>:</a:t>
            </a:r>
          </a:p>
          <a:p>
            <a:pPr lvl="0">
              <a:lnSpc>
                <a:spcPct val="115000"/>
              </a:lnSpc>
              <a:buSzPts val="2800"/>
            </a:pPr>
            <a:endParaRPr lang="nl-NL" sz="2800" dirty="0">
              <a:solidFill>
                <a:srgbClr val="FFFFFF"/>
              </a:solidFill>
              <a:latin typeface="Raleway"/>
              <a:ea typeface="Raleway"/>
              <a:cs typeface="Raleway"/>
              <a:sym typeface="Raleway"/>
            </a:endParaRPr>
          </a:p>
          <a:p>
            <a:pPr lvl="0" algn="ctr">
              <a:lnSpc>
                <a:spcPct val="115000"/>
              </a:lnSpc>
              <a:buSzPts val="2800"/>
            </a:pPr>
            <a:r>
              <a:rPr lang="nl-NL" sz="2800" dirty="0">
                <a:solidFill>
                  <a:srgbClr val="FFFFFF"/>
                </a:solidFill>
                <a:latin typeface="Raleway"/>
                <a:ea typeface="Raleway"/>
                <a:cs typeface="Raleway"/>
                <a:sym typeface="Raleway"/>
              </a:rPr>
              <a:t>Hoofstuk 2 van ons grondwet. </a:t>
            </a:r>
            <a:r>
              <a:rPr lang="nl-NL" sz="2800" dirty="0" smtClean="0">
                <a:solidFill>
                  <a:srgbClr val="FFFFFF"/>
                </a:solidFill>
                <a:latin typeface="Raleway"/>
                <a:ea typeface="Raleway"/>
                <a:cs typeface="Raleway"/>
                <a:sym typeface="Raleway"/>
              </a:rPr>
              <a:t>Dit bevat </a:t>
            </a:r>
            <a:r>
              <a:rPr lang="nl-NL" sz="2800" dirty="0">
                <a:solidFill>
                  <a:srgbClr val="FFFFFF"/>
                </a:solidFill>
                <a:latin typeface="Raleway"/>
                <a:ea typeface="Raleway"/>
                <a:cs typeface="Raleway"/>
                <a:sym typeface="Raleway"/>
              </a:rPr>
              <a:t>die menseregte wat in Suid-Afrika </a:t>
            </a:r>
            <a:r>
              <a:rPr lang="nl-NL" sz="2800" dirty="0" smtClean="0">
                <a:solidFill>
                  <a:srgbClr val="FFFFFF"/>
                </a:solidFill>
                <a:latin typeface="Raleway"/>
                <a:ea typeface="Raleway"/>
                <a:cs typeface="Raleway"/>
                <a:sym typeface="Raleway"/>
              </a:rPr>
              <a:t>beskerm </a:t>
            </a:r>
            <a:r>
              <a:rPr lang="nl-NL" sz="2800" dirty="0">
                <a:solidFill>
                  <a:srgbClr val="FFFFFF"/>
                </a:solidFill>
                <a:latin typeface="Raleway"/>
                <a:ea typeface="Raleway"/>
                <a:cs typeface="Raleway"/>
                <a:sym typeface="Raleway"/>
              </a:rPr>
              <a:t>word.</a:t>
            </a:r>
          </a:p>
          <a:p>
            <a:pPr lvl="0" algn="ctr">
              <a:lnSpc>
                <a:spcPct val="115000"/>
              </a:lnSpc>
              <a:buSzPts val="2800"/>
            </a:pPr>
            <a:endParaRPr lang="nl-NL" sz="2800" dirty="0">
              <a:solidFill>
                <a:srgbClr val="FFFFFF"/>
              </a:solidFill>
              <a:latin typeface="Raleway"/>
              <a:ea typeface="Raleway"/>
              <a:cs typeface="Raleway"/>
              <a:sym typeface="Raleway"/>
            </a:endParaRPr>
          </a:p>
          <a:p>
            <a:pPr lvl="0" algn="ctr">
              <a:lnSpc>
                <a:spcPct val="115000"/>
              </a:lnSpc>
              <a:buSzPts val="2800"/>
            </a:pPr>
            <a:r>
              <a:rPr lang="nl-NL" sz="2800" dirty="0">
                <a:solidFill>
                  <a:srgbClr val="FFFFFF"/>
                </a:solidFill>
                <a:latin typeface="Raleway"/>
                <a:ea typeface="Raleway"/>
                <a:cs typeface="Raleway"/>
                <a:sym typeface="Raleway"/>
              </a:rPr>
              <a:t>Hierdie regte is gebaseer op waardigheid, demokrasie, gelykheid en vryheid.</a:t>
            </a:r>
            <a:endParaRPr sz="2500" b="0" i="0" u="none" strike="noStrike" cap="none" dirty="0">
              <a:solidFill>
                <a:srgbClr val="FFFFFF"/>
              </a:solidFill>
              <a:latin typeface="Raleway"/>
              <a:ea typeface="Raleway"/>
              <a:cs typeface="Raleway"/>
              <a:sym typeface="Raleway"/>
            </a:endParaRPr>
          </a:p>
          <a:p>
            <a:pPr marL="685800" marR="0" lvl="0" indent="0" algn="l" rtl="0">
              <a:lnSpc>
                <a:spcPct val="115000"/>
              </a:lnSpc>
              <a:spcBef>
                <a:spcPts val="0"/>
              </a:spcBef>
              <a:spcAft>
                <a:spcPts val="0"/>
              </a:spcAft>
              <a:buClr>
                <a:srgbClr val="000000"/>
              </a:buClr>
              <a:buSzPts val="2500"/>
              <a:buFont typeface="Arial"/>
              <a:buNone/>
            </a:pPr>
            <a:endParaRPr sz="2500" b="0" i="0" u="none" strike="noStrike" cap="none" dirty="0">
              <a:solidFill>
                <a:srgbClr val="FFFFFF"/>
              </a:solidFill>
              <a:latin typeface="Raleway"/>
              <a:ea typeface="Raleway"/>
              <a:cs typeface="Raleway"/>
              <a:sym typeface="Raleway"/>
            </a:endParaRPr>
          </a:p>
        </p:txBody>
      </p:sp>
      <p:pic>
        <p:nvPicPr>
          <p:cNvPr id="5" name="image2.png">
            <a:extLst>
              <a:ext uri="{FF2B5EF4-FFF2-40B4-BE49-F238E27FC236}">
                <a16:creationId xmlns="" xmlns:a16="http://schemas.microsoft.com/office/drawing/2014/main" id="{D4F562F3-3F0F-47C1-8D51-F35D1368005F}"/>
              </a:ext>
            </a:extLst>
          </p:cNvPr>
          <p:cNvPicPr/>
          <p:nvPr/>
        </p:nvPicPr>
        <p:blipFill>
          <a:blip r:embed="rId4"/>
          <a:srcRect/>
          <a:stretch>
            <a:fillRect/>
          </a:stretch>
        </p:blipFill>
        <p:spPr>
          <a:xfrm>
            <a:off x="11175076" y="0"/>
            <a:ext cx="1057275" cy="377190"/>
          </a:xfrm>
          <a:prstGeom prst="rect">
            <a:avLst/>
          </a:prstGeom>
          <a:ln/>
        </p:spPr>
      </p:pic>
      <p:sp>
        <p:nvSpPr>
          <p:cNvPr id="2" name="AutoShape 2" descr="Die Basiese Bepalings van die Grondw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3" name="Picture 2"/>
          <p:cNvPicPr>
            <a:picLocks noChangeAspect="1"/>
          </p:cNvPicPr>
          <p:nvPr/>
        </p:nvPicPr>
        <p:blipFill>
          <a:blip r:embed="rId5"/>
          <a:stretch>
            <a:fillRect/>
          </a:stretch>
        </p:blipFill>
        <p:spPr>
          <a:xfrm>
            <a:off x="6879770" y="696691"/>
            <a:ext cx="4811487" cy="55822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gc1d6c17c5e_0_3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2" name="Google Shape;152;gc1d6c17c5e_0_32"/>
          <p:cNvSpPr txBox="1"/>
          <p:nvPr/>
        </p:nvSpPr>
        <p:spPr>
          <a:xfrm>
            <a:off x="401850" y="540168"/>
            <a:ext cx="11388300" cy="3653278"/>
          </a:xfrm>
          <a:prstGeom prst="rect">
            <a:avLst/>
          </a:prstGeom>
          <a:solidFill>
            <a:srgbClr val="000000"/>
          </a:solid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800"/>
              <a:buFont typeface="Arial"/>
              <a:buNone/>
            </a:pPr>
            <a:endParaRPr sz="2800" b="0" i="0" u="none" strike="noStrike" cap="none" dirty="0">
              <a:solidFill>
                <a:srgbClr val="FFFFFF"/>
              </a:solidFill>
              <a:latin typeface="Raleway"/>
              <a:ea typeface="Raleway"/>
              <a:cs typeface="Raleway"/>
              <a:sym typeface="Raleway"/>
            </a:endParaRPr>
          </a:p>
          <a:p>
            <a:pPr lvl="0" algn="ctr">
              <a:lnSpc>
                <a:spcPct val="115000"/>
              </a:lnSpc>
              <a:buSzPts val="2800"/>
            </a:pPr>
            <a:r>
              <a:rPr lang="nl-NL" sz="2800" b="1" dirty="0">
                <a:solidFill>
                  <a:srgbClr val="FFFFFF"/>
                </a:solidFill>
                <a:latin typeface="Raleway"/>
                <a:ea typeface="Raleway"/>
                <a:cs typeface="Raleway"/>
                <a:sym typeface="Raleway"/>
              </a:rPr>
              <a:t>Internasionale konvensies en instrumente:</a:t>
            </a:r>
          </a:p>
          <a:p>
            <a:pPr lvl="0" algn="ctr">
              <a:lnSpc>
                <a:spcPct val="115000"/>
              </a:lnSpc>
              <a:buSzPts val="2800"/>
            </a:pPr>
            <a:endParaRPr lang="nl-NL" sz="2800" b="1" dirty="0">
              <a:solidFill>
                <a:srgbClr val="FFFFFF"/>
              </a:solidFill>
              <a:latin typeface="Raleway"/>
              <a:ea typeface="Raleway"/>
              <a:cs typeface="Raleway"/>
              <a:sym typeface="Raleway"/>
            </a:endParaRPr>
          </a:p>
          <a:p>
            <a:pPr lvl="0" algn="ctr">
              <a:lnSpc>
                <a:spcPct val="115000"/>
              </a:lnSpc>
              <a:buSzPts val="2800"/>
            </a:pPr>
            <a:r>
              <a:rPr lang="nl-NL" sz="2800" dirty="0" smtClean="0">
                <a:solidFill>
                  <a:srgbClr val="FFFFFF"/>
                </a:solidFill>
                <a:latin typeface="Raleway"/>
                <a:ea typeface="Raleway"/>
                <a:cs typeface="Raleway"/>
                <a:sym typeface="Raleway"/>
              </a:rPr>
              <a:t>1. Die Verenigde Nasies se Konvensie </a:t>
            </a:r>
            <a:r>
              <a:rPr lang="nl-NL" sz="2800" dirty="0">
                <a:solidFill>
                  <a:srgbClr val="FFFFFF"/>
                </a:solidFill>
                <a:latin typeface="Raleway"/>
                <a:ea typeface="Raleway"/>
                <a:cs typeface="Raleway"/>
                <a:sym typeface="Raleway"/>
              </a:rPr>
              <a:t>oor die Regte van die </a:t>
            </a:r>
            <a:r>
              <a:rPr lang="nl-NL" sz="2800" dirty="0" smtClean="0">
                <a:solidFill>
                  <a:srgbClr val="FFFFFF"/>
                </a:solidFill>
                <a:latin typeface="Raleway"/>
                <a:ea typeface="Raleway"/>
                <a:cs typeface="Raleway"/>
                <a:sym typeface="Raleway"/>
              </a:rPr>
              <a:t>Kind (UNCRC)</a:t>
            </a:r>
            <a:endParaRPr lang="nl-NL" sz="2800" dirty="0">
              <a:solidFill>
                <a:srgbClr val="FFFFFF"/>
              </a:solidFill>
              <a:latin typeface="Raleway"/>
              <a:ea typeface="Raleway"/>
              <a:cs typeface="Raleway"/>
              <a:sym typeface="Raleway"/>
            </a:endParaRPr>
          </a:p>
          <a:p>
            <a:pPr lvl="0" algn="ctr">
              <a:lnSpc>
                <a:spcPct val="115000"/>
              </a:lnSpc>
              <a:buSzPts val="2800"/>
            </a:pPr>
            <a:r>
              <a:rPr lang="nl-NL" sz="2800" dirty="0" smtClean="0">
                <a:solidFill>
                  <a:srgbClr val="FFFFFF"/>
                </a:solidFill>
                <a:latin typeface="Raleway"/>
                <a:ea typeface="Raleway"/>
                <a:cs typeface="Raleway"/>
                <a:sym typeface="Raleway"/>
              </a:rPr>
              <a:t>2. Die </a:t>
            </a:r>
            <a:r>
              <a:rPr lang="nl-NL" sz="2800" dirty="0">
                <a:solidFill>
                  <a:srgbClr val="FFFFFF"/>
                </a:solidFill>
                <a:latin typeface="Raleway"/>
                <a:ea typeface="Raleway"/>
                <a:cs typeface="Raleway"/>
                <a:sym typeface="Raleway"/>
              </a:rPr>
              <a:t>Komitee </a:t>
            </a:r>
            <a:r>
              <a:rPr lang="nl-NL" sz="2800" dirty="0" smtClean="0">
                <a:solidFill>
                  <a:srgbClr val="FFFFFF"/>
                </a:solidFill>
                <a:latin typeface="Raleway"/>
                <a:ea typeface="Raleway"/>
                <a:cs typeface="Raleway"/>
                <a:sym typeface="Raleway"/>
              </a:rPr>
              <a:t>vir </a:t>
            </a:r>
            <a:r>
              <a:rPr lang="nl-NL" sz="2800" dirty="0">
                <a:solidFill>
                  <a:srgbClr val="FFFFFF"/>
                </a:solidFill>
                <a:latin typeface="Raleway"/>
                <a:ea typeface="Raleway"/>
                <a:cs typeface="Raleway"/>
                <a:sym typeface="Raleway"/>
              </a:rPr>
              <a:t>die Uitwissing van Diskriminasie teen Vroue (CEDAW)</a:t>
            </a:r>
            <a:endParaRPr sz="2800" i="0" u="none" strike="noStrike" cap="none" dirty="0">
              <a:solidFill>
                <a:srgbClr val="FFFFFF"/>
              </a:solidFill>
              <a:latin typeface="Raleway"/>
              <a:ea typeface="Raleway"/>
              <a:cs typeface="Raleway"/>
              <a:sym typeface="Raleway"/>
            </a:endParaRPr>
          </a:p>
        </p:txBody>
      </p:sp>
      <p:pic>
        <p:nvPicPr>
          <p:cNvPr id="4" name="image2.png">
            <a:extLst>
              <a:ext uri="{FF2B5EF4-FFF2-40B4-BE49-F238E27FC236}">
                <a16:creationId xmlns="" xmlns:a16="http://schemas.microsoft.com/office/drawing/2014/main" id="{961C7393-B94B-48D9-8469-8D932839E43C}"/>
              </a:ext>
            </a:extLst>
          </p:cNvPr>
          <p:cNvPicPr/>
          <p:nvPr/>
        </p:nvPicPr>
        <p:blipFill>
          <a:blip r:embed="rId4"/>
          <a:srcRect/>
          <a:stretch>
            <a:fillRect/>
          </a:stretch>
        </p:blipFill>
        <p:spPr>
          <a:xfrm>
            <a:off x="11134725" y="-18322"/>
            <a:ext cx="1057275" cy="377190"/>
          </a:xfrm>
          <a:prstGeom prst="rect">
            <a:avLst/>
          </a:prstGeo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6"/>
        <p:cNvGrpSpPr/>
        <p:nvPr/>
      </p:nvGrpSpPr>
      <p:grpSpPr>
        <a:xfrm>
          <a:off x="0" y="0"/>
          <a:ext cx="0" cy="0"/>
          <a:chOff x="0" y="0"/>
          <a:chExt cx="0" cy="0"/>
        </a:xfrm>
      </p:grpSpPr>
      <p:sp>
        <p:nvSpPr>
          <p:cNvPr id="157" name="Google Shape;157;gc8c91dcd85_0_20"/>
          <p:cNvSpPr txBox="1"/>
          <p:nvPr/>
        </p:nvSpPr>
        <p:spPr>
          <a:xfrm>
            <a:off x="196975" y="152400"/>
            <a:ext cx="11442000" cy="2878706"/>
          </a:xfrm>
          <a:prstGeom prst="rect">
            <a:avLst/>
          </a:prstGeom>
          <a:noFill/>
          <a:ln>
            <a:noFill/>
          </a:ln>
        </p:spPr>
        <p:txBody>
          <a:bodyPr spcFirstLastPara="1" wrap="square" lIns="91425" tIns="91425" rIns="91425" bIns="91425" anchor="t" anchorCtr="0">
            <a:spAutoFit/>
          </a:bodyPr>
          <a:lstStyle/>
          <a:p>
            <a:pPr marL="457200" lvl="0" indent="-368300" algn="ctr">
              <a:lnSpc>
                <a:spcPct val="180000"/>
              </a:lnSpc>
              <a:spcBef>
                <a:spcPts val="1000"/>
              </a:spcBef>
              <a:buClr>
                <a:srgbClr val="FFFFFF"/>
              </a:buClr>
              <a:buSzPts val="2200"/>
              <a:buFont typeface="Raleway"/>
              <a:buAutoNum type="arabicPeriod"/>
            </a:pPr>
            <a:r>
              <a:rPr lang="en-ZA" sz="2200" b="1" dirty="0">
                <a:solidFill>
                  <a:srgbClr val="FFFFFF"/>
                </a:solidFill>
                <a:latin typeface="Raleway"/>
                <a:ea typeface="Raleway"/>
                <a:cs typeface="Raleway"/>
                <a:sym typeface="Raleway"/>
              </a:rPr>
              <a:t>Die </a:t>
            </a:r>
            <a:r>
              <a:rPr lang="en-ZA" sz="2200" b="1" dirty="0" err="1">
                <a:solidFill>
                  <a:srgbClr val="FFFFFF"/>
                </a:solidFill>
                <a:latin typeface="Raleway"/>
                <a:ea typeface="Raleway"/>
                <a:cs typeface="Raleway"/>
                <a:sym typeface="Raleway"/>
              </a:rPr>
              <a:t>Verenigde</a:t>
            </a:r>
            <a:r>
              <a:rPr lang="en-ZA" sz="2200" b="1" dirty="0">
                <a:solidFill>
                  <a:srgbClr val="FFFFFF"/>
                </a:solidFill>
                <a:latin typeface="Raleway"/>
                <a:ea typeface="Raleway"/>
                <a:cs typeface="Raleway"/>
                <a:sym typeface="Raleway"/>
              </a:rPr>
              <a:t> </a:t>
            </a:r>
            <a:r>
              <a:rPr lang="en-ZA" sz="2200" b="1" dirty="0" err="1">
                <a:solidFill>
                  <a:srgbClr val="FFFFFF"/>
                </a:solidFill>
                <a:latin typeface="Raleway"/>
                <a:ea typeface="Raleway"/>
                <a:cs typeface="Raleway"/>
                <a:sym typeface="Raleway"/>
              </a:rPr>
              <a:t>Nasies</a:t>
            </a:r>
            <a:r>
              <a:rPr lang="en-ZA" sz="2200" b="1" dirty="0">
                <a:solidFill>
                  <a:srgbClr val="FFFFFF"/>
                </a:solidFill>
                <a:latin typeface="Raleway"/>
                <a:ea typeface="Raleway"/>
                <a:cs typeface="Raleway"/>
                <a:sym typeface="Raleway"/>
              </a:rPr>
              <a:t> se </a:t>
            </a:r>
            <a:r>
              <a:rPr lang="en-ZA" sz="2200" b="1" dirty="0" err="1">
                <a:solidFill>
                  <a:srgbClr val="FFFFFF"/>
                </a:solidFill>
                <a:latin typeface="Raleway"/>
                <a:ea typeface="Raleway"/>
                <a:cs typeface="Raleway"/>
                <a:sym typeface="Raleway"/>
              </a:rPr>
              <a:t>Konvensie</a:t>
            </a:r>
            <a:r>
              <a:rPr lang="en-ZA" sz="2200" b="1" dirty="0">
                <a:solidFill>
                  <a:srgbClr val="FFFFFF"/>
                </a:solidFill>
                <a:latin typeface="Raleway"/>
                <a:ea typeface="Raleway"/>
                <a:cs typeface="Raleway"/>
                <a:sym typeface="Raleway"/>
              </a:rPr>
              <a:t> </a:t>
            </a:r>
            <a:r>
              <a:rPr lang="en-ZA" sz="2200" b="1" dirty="0" err="1">
                <a:solidFill>
                  <a:srgbClr val="FFFFFF"/>
                </a:solidFill>
                <a:latin typeface="Raleway"/>
                <a:ea typeface="Raleway"/>
                <a:cs typeface="Raleway"/>
                <a:sym typeface="Raleway"/>
              </a:rPr>
              <a:t>oor</a:t>
            </a:r>
            <a:r>
              <a:rPr lang="en-ZA" sz="2200" b="1" dirty="0">
                <a:solidFill>
                  <a:srgbClr val="FFFFFF"/>
                </a:solidFill>
                <a:latin typeface="Raleway"/>
                <a:ea typeface="Raleway"/>
                <a:cs typeface="Raleway"/>
                <a:sym typeface="Raleway"/>
              </a:rPr>
              <a:t> die </a:t>
            </a:r>
            <a:r>
              <a:rPr lang="en-ZA" sz="2200" b="1" dirty="0" err="1">
                <a:solidFill>
                  <a:srgbClr val="FFFFFF"/>
                </a:solidFill>
                <a:latin typeface="Raleway"/>
                <a:ea typeface="Raleway"/>
                <a:cs typeface="Raleway"/>
                <a:sym typeface="Raleway"/>
              </a:rPr>
              <a:t>Regte</a:t>
            </a:r>
            <a:r>
              <a:rPr lang="en-ZA" sz="2200" b="1" dirty="0">
                <a:solidFill>
                  <a:srgbClr val="FFFFFF"/>
                </a:solidFill>
                <a:latin typeface="Raleway"/>
                <a:ea typeface="Raleway"/>
                <a:cs typeface="Raleway"/>
                <a:sym typeface="Raleway"/>
              </a:rPr>
              <a:t> van die Kind (UNCRC)</a:t>
            </a:r>
          </a:p>
          <a:p>
            <a:pPr marL="88900" lvl="0" algn="ctr">
              <a:lnSpc>
                <a:spcPct val="180000"/>
              </a:lnSpc>
              <a:spcBef>
                <a:spcPts val="1000"/>
              </a:spcBef>
              <a:buClr>
                <a:srgbClr val="FFFFFF"/>
              </a:buClr>
              <a:buSzPts val="2200"/>
            </a:pPr>
            <a:r>
              <a:rPr lang="en-ZA" sz="2200" dirty="0" err="1">
                <a:solidFill>
                  <a:srgbClr val="FFFFFF"/>
                </a:solidFill>
                <a:latin typeface="Raleway"/>
                <a:ea typeface="Raleway"/>
                <a:cs typeface="Raleway"/>
                <a:sym typeface="Raleway"/>
              </a:rPr>
              <a:t>Dit</a:t>
            </a:r>
            <a:r>
              <a:rPr lang="en-ZA" sz="2200" dirty="0">
                <a:solidFill>
                  <a:srgbClr val="FFFFFF"/>
                </a:solidFill>
                <a:latin typeface="Raleway"/>
                <a:ea typeface="Raleway"/>
                <a:cs typeface="Raleway"/>
                <a:sym typeface="Raleway"/>
              </a:rPr>
              <a:t> is 'n </a:t>
            </a:r>
            <a:r>
              <a:rPr lang="en-ZA" sz="2200" dirty="0" err="1">
                <a:solidFill>
                  <a:srgbClr val="FFFFFF"/>
                </a:solidFill>
                <a:latin typeface="Raleway"/>
                <a:ea typeface="Raleway"/>
                <a:cs typeface="Raleway"/>
                <a:sym typeface="Raleway"/>
              </a:rPr>
              <a:t>wetlik-bindende</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internasionale</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ooreenkoms</a:t>
            </a:r>
            <a:r>
              <a:rPr lang="en-ZA" sz="2200" dirty="0">
                <a:solidFill>
                  <a:srgbClr val="FFFFFF"/>
                </a:solidFill>
                <a:latin typeface="Raleway"/>
                <a:ea typeface="Raleway"/>
                <a:cs typeface="Raleway"/>
                <a:sym typeface="Raleway"/>
              </a:rPr>
              <a:t> wat die </a:t>
            </a:r>
            <a:r>
              <a:rPr lang="en-ZA" sz="2200" dirty="0" err="1">
                <a:solidFill>
                  <a:srgbClr val="FFFFFF"/>
                </a:solidFill>
                <a:latin typeface="Raleway"/>
                <a:ea typeface="Raleway"/>
                <a:cs typeface="Raleway"/>
                <a:sym typeface="Raleway"/>
              </a:rPr>
              <a:t>burgerlike</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politieke</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ekonomiese</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sosiale</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en</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kulturele</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regte</a:t>
            </a:r>
            <a:r>
              <a:rPr lang="en-ZA" sz="2200" dirty="0">
                <a:solidFill>
                  <a:srgbClr val="FFFFFF"/>
                </a:solidFill>
                <a:latin typeface="Raleway"/>
                <a:ea typeface="Raleway"/>
                <a:cs typeface="Raleway"/>
                <a:sym typeface="Raleway"/>
              </a:rPr>
              <a:t> van </a:t>
            </a:r>
            <a:r>
              <a:rPr lang="en-ZA" sz="2200" dirty="0" err="1">
                <a:solidFill>
                  <a:srgbClr val="FFFFFF"/>
                </a:solidFill>
                <a:latin typeface="Raleway"/>
                <a:ea typeface="Raleway"/>
                <a:cs typeface="Raleway"/>
                <a:sym typeface="Raleway"/>
              </a:rPr>
              <a:t>elke</a:t>
            </a:r>
            <a:r>
              <a:rPr lang="en-ZA" sz="2200" dirty="0">
                <a:solidFill>
                  <a:srgbClr val="FFFFFF"/>
                </a:solidFill>
                <a:latin typeface="Raleway"/>
                <a:ea typeface="Raleway"/>
                <a:cs typeface="Raleway"/>
                <a:sym typeface="Raleway"/>
              </a:rPr>
              <a:t> kind </a:t>
            </a:r>
            <a:r>
              <a:rPr lang="en-ZA" sz="2200" dirty="0" err="1" smtClean="0">
                <a:solidFill>
                  <a:srgbClr val="FFFFFF"/>
                </a:solidFill>
                <a:latin typeface="Raleway"/>
                <a:ea typeface="Raleway"/>
                <a:cs typeface="Raleway"/>
                <a:sym typeface="Raleway"/>
              </a:rPr>
              <a:t>uiteensit</a:t>
            </a:r>
            <a:r>
              <a:rPr lang="en-ZA" sz="2200" dirty="0" smtClean="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ongeag</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hul</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ras</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godsdiens</a:t>
            </a:r>
            <a:r>
              <a:rPr lang="en-ZA" sz="2200" dirty="0">
                <a:solidFill>
                  <a:srgbClr val="FFFFFF"/>
                </a:solidFill>
                <a:latin typeface="Raleway"/>
                <a:ea typeface="Raleway"/>
                <a:cs typeface="Raleway"/>
                <a:sym typeface="Raleway"/>
              </a:rPr>
              <a:t> of </a:t>
            </a:r>
            <a:r>
              <a:rPr lang="en-ZA" sz="2200" dirty="0" err="1">
                <a:solidFill>
                  <a:srgbClr val="FFFFFF"/>
                </a:solidFill>
                <a:latin typeface="Raleway"/>
                <a:ea typeface="Raleway"/>
                <a:cs typeface="Raleway"/>
                <a:sym typeface="Raleway"/>
              </a:rPr>
              <a:t>vermoëns</a:t>
            </a:r>
            <a:r>
              <a:rPr lang="en-ZA" sz="2200" dirty="0">
                <a:solidFill>
                  <a:srgbClr val="FFFFFF"/>
                </a:solidFill>
                <a:latin typeface="Raleway"/>
                <a:ea typeface="Raleway"/>
                <a:cs typeface="Raleway"/>
                <a:sym typeface="Raleway"/>
              </a:rPr>
              <a:t>.</a:t>
            </a:r>
            <a:endParaRPr sz="2200" b="0" i="1" u="none" strike="noStrike" cap="none" dirty="0">
              <a:solidFill>
                <a:srgbClr val="FFFFFF"/>
              </a:solidFill>
              <a:latin typeface="Raleway"/>
              <a:ea typeface="Raleway"/>
              <a:cs typeface="Raleway"/>
              <a:sym typeface="Raleway"/>
            </a:endParaRPr>
          </a:p>
        </p:txBody>
      </p:sp>
      <p:pic>
        <p:nvPicPr>
          <p:cNvPr id="158" name="Google Shape;158;gc8c91dcd85_0_20"/>
          <p:cNvPicPr preferRelativeResize="0"/>
          <p:nvPr/>
        </p:nvPicPr>
        <p:blipFill rotWithShape="1">
          <a:blip r:embed="rId3">
            <a:alphaModFix/>
          </a:blip>
          <a:srcRect/>
          <a:stretch/>
        </p:blipFill>
        <p:spPr>
          <a:xfrm>
            <a:off x="3201250" y="3031106"/>
            <a:ext cx="6167500" cy="3549144"/>
          </a:xfrm>
          <a:prstGeom prst="rect">
            <a:avLst/>
          </a:prstGeom>
          <a:noFill/>
          <a:ln>
            <a:noFill/>
          </a:ln>
        </p:spPr>
      </p:pic>
      <p:pic>
        <p:nvPicPr>
          <p:cNvPr id="4" name="image2.png">
            <a:extLst>
              <a:ext uri="{FF2B5EF4-FFF2-40B4-BE49-F238E27FC236}">
                <a16:creationId xmlns="" xmlns:a16="http://schemas.microsoft.com/office/drawing/2014/main" id="{8EBF0DEB-9E31-4D6B-9C10-22E77A19E475}"/>
              </a:ext>
            </a:extLst>
          </p:cNvPr>
          <p:cNvPicPr/>
          <p:nvPr/>
        </p:nvPicPr>
        <p:blipFill>
          <a:blip r:embed="rId4"/>
          <a:srcRect/>
          <a:stretch>
            <a:fillRect/>
          </a:stretch>
        </p:blipFill>
        <p:spPr>
          <a:xfrm>
            <a:off x="11134725" y="0"/>
            <a:ext cx="1057275" cy="377190"/>
          </a:xfrm>
          <a:prstGeom prst="rect">
            <a:avLst/>
          </a:prstGeo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2"/>
        <p:cNvGrpSpPr/>
        <p:nvPr/>
      </p:nvGrpSpPr>
      <p:grpSpPr>
        <a:xfrm>
          <a:off x="0" y="0"/>
          <a:ext cx="0" cy="0"/>
          <a:chOff x="0" y="0"/>
          <a:chExt cx="0" cy="0"/>
        </a:xfrm>
      </p:grpSpPr>
      <p:sp>
        <p:nvSpPr>
          <p:cNvPr id="163" name="Google Shape;163;gc8c91dcd85_0_28"/>
          <p:cNvSpPr txBox="1"/>
          <p:nvPr/>
        </p:nvSpPr>
        <p:spPr>
          <a:xfrm>
            <a:off x="268600" y="456300"/>
            <a:ext cx="7269900" cy="7214765"/>
          </a:xfrm>
          <a:prstGeom prst="rect">
            <a:avLst/>
          </a:prstGeom>
          <a:noFill/>
          <a:ln>
            <a:noFill/>
          </a:ln>
        </p:spPr>
        <p:txBody>
          <a:bodyPr spcFirstLastPara="1" wrap="square" lIns="91425" tIns="91425" rIns="91425" bIns="91425" anchor="t" anchorCtr="0">
            <a:spAutoFit/>
          </a:bodyPr>
          <a:lstStyle/>
          <a:p>
            <a:pPr marL="457200" lvl="0" algn="ctr">
              <a:lnSpc>
                <a:spcPct val="180000"/>
              </a:lnSpc>
              <a:spcBef>
                <a:spcPts val="1000"/>
              </a:spcBef>
              <a:buSzPts val="1800"/>
            </a:pPr>
            <a:r>
              <a:rPr lang="en-ZA" sz="1800" b="1" i="0" u="none" strike="noStrike" cap="none" dirty="0">
                <a:solidFill>
                  <a:srgbClr val="FFFFFF"/>
                </a:solidFill>
                <a:latin typeface="Raleway"/>
                <a:ea typeface="Raleway"/>
                <a:cs typeface="Raleway"/>
                <a:sym typeface="Raleway"/>
              </a:rPr>
              <a:t>2. </a:t>
            </a:r>
            <a:r>
              <a:rPr lang="nl-NL" sz="2200" b="1" dirty="0">
                <a:solidFill>
                  <a:srgbClr val="FFFFFF"/>
                </a:solidFill>
                <a:latin typeface="Raleway"/>
                <a:ea typeface="Raleway"/>
                <a:cs typeface="Raleway"/>
                <a:sym typeface="Raleway"/>
              </a:rPr>
              <a:t>Die Komitee </a:t>
            </a:r>
            <a:r>
              <a:rPr lang="nl-NL" sz="2200" b="1" dirty="0" smtClean="0">
                <a:solidFill>
                  <a:srgbClr val="FFFFFF"/>
                </a:solidFill>
                <a:latin typeface="Raleway"/>
                <a:ea typeface="Raleway"/>
                <a:cs typeface="Raleway"/>
                <a:sym typeface="Raleway"/>
              </a:rPr>
              <a:t>vir </a:t>
            </a:r>
            <a:r>
              <a:rPr lang="nl-NL" sz="2200" b="1" dirty="0">
                <a:solidFill>
                  <a:srgbClr val="FFFFFF"/>
                </a:solidFill>
                <a:latin typeface="Raleway"/>
                <a:ea typeface="Raleway"/>
                <a:cs typeface="Raleway"/>
                <a:sym typeface="Raleway"/>
              </a:rPr>
              <a:t>die Uitwissing van Diskriminasie teen Vroue (CEDAW</a:t>
            </a:r>
            <a:r>
              <a:rPr lang="nl-NL" sz="2200" b="1" dirty="0" smtClean="0">
                <a:solidFill>
                  <a:srgbClr val="FFFFFF"/>
                </a:solidFill>
                <a:latin typeface="Raleway"/>
                <a:ea typeface="Raleway"/>
                <a:cs typeface="Raleway"/>
                <a:sym typeface="Raleway"/>
              </a:rPr>
              <a:t>)</a:t>
            </a:r>
          </a:p>
          <a:p>
            <a:pPr marL="457200" lvl="0" algn="ctr">
              <a:spcBef>
                <a:spcPts val="1000"/>
              </a:spcBef>
              <a:buSzPts val="1800"/>
            </a:pPr>
            <a:endParaRPr sz="2200" b="0" i="0" u="none" strike="noStrike" cap="none" dirty="0">
              <a:solidFill>
                <a:srgbClr val="FFFFFF"/>
              </a:solidFill>
              <a:latin typeface="Raleway"/>
              <a:ea typeface="Raleway"/>
              <a:cs typeface="Raleway"/>
              <a:sym typeface="Raleway"/>
            </a:endParaRPr>
          </a:p>
          <a:p>
            <a:pPr lvl="0" algn="ctr">
              <a:lnSpc>
                <a:spcPct val="160000"/>
              </a:lnSpc>
              <a:buClr>
                <a:schemeClr val="dk1"/>
              </a:buClr>
              <a:buSzPts val="1100"/>
            </a:pPr>
            <a:r>
              <a:rPr lang="en-ZA" sz="2200" dirty="0">
                <a:solidFill>
                  <a:srgbClr val="FFFFFF"/>
                </a:solidFill>
                <a:latin typeface="Raleway"/>
                <a:ea typeface="Raleway"/>
                <a:cs typeface="Raleway"/>
                <a:sym typeface="Raleway"/>
              </a:rPr>
              <a:t>Die </a:t>
            </a:r>
            <a:r>
              <a:rPr lang="en-ZA" sz="2200" dirty="0" err="1">
                <a:solidFill>
                  <a:srgbClr val="FFFFFF"/>
                </a:solidFill>
                <a:latin typeface="Raleway"/>
                <a:ea typeface="Raleway"/>
                <a:cs typeface="Raleway"/>
                <a:sym typeface="Raleway"/>
              </a:rPr>
              <a:t>Komitee</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vir</a:t>
            </a:r>
            <a:r>
              <a:rPr lang="en-ZA" sz="2200" dirty="0">
                <a:solidFill>
                  <a:srgbClr val="FFFFFF"/>
                </a:solidFill>
                <a:latin typeface="Raleway"/>
                <a:ea typeface="Raleway"/>
                <a:cs typeface="Raleway"/>
                <a:sym typeface="Raleway"/>
              </a:rPr>
              <a:t> die </a:t>
            </a:r>
            <a:r>
              <a:rPr lang="en-ZA" sz="2200" dirty="0" err="1" smtClean="0">
                <a:solidFill>
                  <a:srgbClr val="FFFFFF"/>
                </a:solidFill>
                <a:latin typeface="Raleway"/>
                <a:ea typeface="Raleway"/>
                <a:cs typeface="Raleway"/>
                <a:sym typeface="Raleway"/>
              </a:rPr>
              <a:t>Uitwissing</a:t>
            </a:r>
            <a:r>
              <a:rPr lang="en-ZA" sz="2200" dirty="0" smtClean="0">
                <a:solidFill>
                  <a:srgbClr val="FFFFFF"/>
                </a:solidFill>
                <a:latin typeface="Raleway"/>
                <a:ea typeface="Raleway"/>
                <a:cs typeface="Raleway"/>
                <a:sym typeface="Raleway"/>
              </a:rPr>
              <a:t> </a:t>
            </a:r>
            <a:r>
              <a:rPr lang="en-ZA" sz="2200" dirty="0">
                <a:solidFill>
                  <a:srgbClr val="FFFFFF"/>
                </a:solidFill>
                <a:latin typeface="Raleway"/>
                <a:ea typeface="Raleway"/>
                <a:cs typeface="Raleway"/>
                <a:sym typeface="Raleway"/>
              </a:rPr>
              <a:t>van </a:t>
            </a:r>
            <a:r>
              <a:rPr lang="en-ZA" sz="2200" dirty="0" err="1">
                <a:solidFill>
                  <a:srgbClr val="FFFFFF"/>
                </a:solidFill>
                <a:latin typeface="Raleway"/>
                <a:ea typeface="Raleway"/>
                <a:cs typeface="Raleway"/>
                <a:sym typeface="Raleway"/>
              </a:rPr>
              <a:t>Diskriminasie</a:t>
            </a:r>
            <a:r>
              <a:rPr lang="en-ZA" sz="2200" dirty="0">
                <a:solidFill>
                  <a:srgbClr val="FFFFFF"/>
                </a:solidFill>
                <a:latin typeface="Raleway"/>
                <a:ea typeface="Raleway"/>
                <a:cs typeface="Raleway"/>
                <a:sym typeface="Raleway"/>
              </a:rPr>
              <a:t> teen </a:t>
            </a:r>
            <a:r>
              <a:rPr lang="en-ZA" sz="2200" dirty="0" err="1">
                <a:solidFill>
                  <a:srgbClr val="FFFFFF"/>
                </a:solidFill>
                <a:latin typeface="Raleway"/>
                <a:ea typeface="Raleway"/>
                <a:cs typeface="Raleway"/>
                <a:sym typeface="Raleway"/>
              </a:rPr>
              <a:t>Vroue</a:t>
            </a:r>
            <a:r>
              <a:rPr lang="en-ZA" sz="2200" dirty="0">
                <a:solidFill>
                  <a:srgbClr val="FFFFFF"/>
                </a:solidFill>
                <a:latin typeface="Raleway"/>
                <a:ea typeface="Raleway"/>
                <a:cs typeface="Raleway"/>
                <a:sym typeface="Raleway"/>
              </a:rPr>
              <a:t> (CEDAW) is </a:t>
            </a:r>
            <a:r>
              <a:rPr lang="en-ZA" sz="2200" dirty="0" smtClean="0">
                <a:solidFill>
                  <a:srgbClr val="FFFFFF"/>
                </a:solidFill>
                <a:latin typeface="Raleway"/>
                <a:ea typeface="Raleway"/>
                <a:cs typeface="Raleway"/>
                <a:sym typeface="Raleway"/>
              </a:rPr>
              <a:t>‘n </a:t>
            </a:r>
            <a:r>
              <a:rPr lang="en-ZA" sz="2200" dirty="0" err="1">
                <a:solidFill>
                  <a:srgbClr val="FFFFFF"/>
                </a:solidFill>
                <a:latin typeface="Raleway"/>
                <a:ea typeface="Raleway"/>
                <a:cs typeface="Raleway"/>
                <a:sym typeface="Raleway"/>
              </a:rPr>
              <a:t>liggaam</a:t>
            </a:r>
            <a:r>
              <a:rPr lang="en-ZA" sz="2200" dirty="0">
                <a:solidFill>
                  <a:srgbClr val="FFFFFF"/>
                </a:solidFill>
                <a:latin typeface="Raleway"/>
                <a:ea typeface="Raleway"/>
                <a:cs typeface="Raleway"/>
                <a:sym typeface="Raleway"/>
              </a:rPr>
              <a:t> van </a:t>
            </a:r>
            <a:r>
              <a:rPr lang="en-ZA" sz="2200" dirty="0" err="1">
                <a:solidFill>
                  <a:srgbClr val="FFFF00"/>
                </a:solidFill>
                <a:latin typeface="Raleway"/>
                <a:ea typeface="Raleway"/>
                <a:cs typeface="Raleway"/>
                <a:sym typeface="Raleway"/>
              </a:rPr>
              <a:t>onafhanklike</a:t>
            </a:r>
            <a:r>
              <a:rPr lang="en-ZA" sz="2200" dirty="0">
                <a:solidFill>
                  <a:srgbClr val="FFFF00"/>
                </a:solidFill>
                <a:latin typeface="Raleway"/>
                <a:ea typeface="Raleway"/>
                <a:cs typeface="Raleway"/>
                <a:sym typeface="Raleway"/>
              </a:rPr>
              <a:t> </a:t>
            </a:r>
            <a:r>
              <a:rPr lang="en-ZA" sz="2200" dirty="0" err="1">
                <a:solidFill>
                  <a:srgbClr val="FFFF00"/>
                </a:solidFill>
                <a:latin typeface="Raleway"/>
                <a:ea typeface="Raleway"/>
                <a:cs typeface="Raleway"/>
                <a:sym typeface="Raleway"/>
              </a:rPr>
              <a:t>kundiges</a:t>
            </a:r>
            <a:r>
              <a:rPr lang="en-ZA" sz="2200" dirty="0">
                <a:solidFill>
                  <a:srgbClr val="FFFFFF"/>
                </a:solidFill>
                <a:latin typeface="Raleway"/>
                <a:ea typeface="Raleway"/>
                <a:cs typeface="Raleway"/>
                <a:sym typeface="Raleway"/>
              </a:rPr>
              <a:t> wat die </a:t>
            </a:r>
            <a:r>
              <a:rPr lang="en-ZA" sz="2200" dirty="0" err="1">
                <a:solidFill>
                  <a:srgbClr val="FFFFFF"/>
                </a:solidFill>
                <a:latin typeface="Raleway"/>
                <a:ea typeface="Raleway"/>
                <a:cs typeface="Raleway"/>
                <a:sym typeface="Raleway"/>
              </a:rPr>
              <a:t>implementering</a:t>
            </a:r>
            <a:r>
              <a:rPr lang="en-ZA" sz="2200" dirty="0">
                <a:solidFill>
                  <a:srgbClr val="FFFFFF"/>
                </a:solidFill>
                <a:latin typeface="Raleway"/>
                <a:ea typeface="Raleway"/>
                <a:cs typeface="Raleway"/>
                <a:sym typeface="Raleway"/>
              </a:rPr>
              <a:t> van die </a:t>
            </a:r>
            <a:r>
              <a:rPr lang="en-ZA" sz="2200" dirty="0" err="1">
                <a:solidFill>
                  <a:srgbClr val="FFFFFF"/>
                </a:solidFill>
                <a:latin typeface="Raleway"/>
                <a:ea typeface="Raleway"/>
                <a:cs typeface="Raleway"/>
                <a:sym typeface="Raleway"/>
              </a:rPr>
              <a:t>menseregte</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vir</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vroue</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moniteer</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en</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hulle</a:t>
            </a:r>
            <a:r>
              <a:rPr lang="en-ZA" sz="2200" dirty="0">
                <a:solidFill>
                  <a:srgbClr val="FFFFFF"/>
                </a:solidFill>
                <a:latin typeface="Raleway"/>
                <a:ea typeface="Raleway"/>
                <a:cs typeface="Raleway"/>
                <a:sym typeface="Raleway"/>
              </a:rPr>
              <a:t> teen </a:t>
            </a:r>
            <a:r>
              <a:rPr lang="en-ZA" sz="2200" dirty="0" err="1">
                <a:solidFill>
                  <a:srgbClr val="FFFFFF"/>
                </a:solidFill>
                <a:latin typeface="Raleway"/>
                <a:ea typeface="Raleway"/>
                <a:cs typeface="Raleway"/>
                <a:sym typeface="Raleway"/>
              </a:rPr>
              <a:t>diskriminasie</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beskerm</a:t>
            </a:r>
            <a:r>
              <a:rPr lang="en-ZA" sz="2200" dirty="0">
                <a:solidFill>
                  <a:srgbClr val="FFFFFF"/>
                </a:solidFill>
                <a:latin typeface="Raleway"/>
                <a:ea typeface="Raleway"/>
                <a:cs typeface="Raleway"/>
                <a:sym typeface="Raleway"/>
              </a:rPr>
              <a:t>.</a:t>
            </a:r>
          </a:p>
          <a:p>
            <a:pPr lvl="0" algn="ctr">
              <a:lnSpc>
                <a:spcPct val="160000"/>
              </a:lnSpc>
              <a:buClr>
                <a:schemeClr val="dk1"/>
              </a:buClr>
              <a:buSzPts val="1100"/>
            </a:pPr>
            <a:r>
              <a:rPr lang="en-ZA" sz="2200" dirty="0" smtClean="0">
                <a:solidFill>
                  <a:srgbClr val="FFFFFF"/>
                </a:solidFill>
                <a:latin typeface="Raleway"/>
                <a:ea typeface="Raleway"/>
                <a:cs typeface="Raleway"/>
                <a:sym typeface="Raleway"/>
              </a:rPr>
              <a:t>Die CEDAW-</a:t>
            </a:r>
            <a:r>
              <a:rPr lang="en-ZA" sz="2200" dirty="0" err="1" smtClean="0">
                <a:solidFill>
                  <a:srgbClr val="FFFFFF"/>
                </a:solidFill>
                <a:latin typeface="Raleway"/>
                <a:ea typeface="Raleway"/>
                <a:cs typeface="Raleway"/>
                <a:sym typeface="Raleway"/>
              </a:rPr>
              <a:t>komitee</a:t>
            </a:r>
            <a:r>
              <a:rPr lang="en-ZA" sz="2200" dirty="0" smtClean="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bestaan</a:t>
            </a:r>
            <a:r>
              <a:rPr lang="en-ZA" sz="2200" dirty="0">
                <a:solidFill>
                  <a:srgbClr val="FFFFFF"/>
                </a:solidFill>
                <a:latin typeface="Raleway"/>
                <a:ea typeface="Raleway"/>
                <a:cs typeface="Raleway"/>
                <a:sym typeface="Raleway"/>
              </a:rPr>
              <a:t> ​​</a:t>
            </a:r>
            <a:r>
              <a:rPr lang="en-ZA" sz="2200" dirty="0" err="1">
                <a:solidFill>
                  <a:srgbClr val="FFFFFF"/>
                </a:solidFill>
                <a:latin typeface="Raleway"/>
                <a:ea typeface="Raleway"/>
                <a:cs typeface="Raleway"/>
                <a:sym typeface="Raleway"/>
              </a:rPr>
              <a:t>uit</a:t>
            </a:r>
            <a:r>
              <a:rPr lang="en-ZA" sz="2200" dirty="0">
                <a:solidFill>
                  <a:srgbClr val="FFFFFF"/>
                </a:solidFill>
                <a:latin typeface="Raleway"/>
                <a:ea typeface="Raleway"/>
                <a:cs typeface="Raleway"/>
                <a:sym typeface="Raleway"/>
              </a:rPr>
              <a:t> </a:t>
            </a:r>
            <a:r>
              <a:rPr lang="en-ZA" sz="2200" dirty="0">
                <a:solidFill>
                  <a:srgbClr val="FFFF00"/>
                </a:solidFill>
                <a:latin typeface="Raleway"/>
                <a:ea typeface="Raleway"/>
                <a:cs typeface="Raleway"/>
                <a:sym typeface="Raleway"/>
              </a:rPr>
              <a:t>23 </a:t>
            </a:r>
            <a:r>
              <a:rPr lang="en-ZA" sz="2200" dirty="0" err="1">
                <a:solidFill>
                  <a:srgbClr val="FFFF00"/>
                </a:solidFill>
                <a:latin typeface="Raleway"/>
                <a:ea typeface="Raleway"/>
                <a:cs typeface="Raleway"/>
                <a:sym typeface="Raleway"/>
              </a:rPr>
              <a:t>kundiges</a:t>
            </a:r>
            <a:r>
              <a:rPr lang="en-ZA" sz="2200" dirty="0">
                <a:solidFill>
                  <a:srgbClr val="FFFFFF"/>
                </a:solidFill>
                <a:latin typeface="Raleway"/>
                <a:ea typeface="Raleway"/>
                <a:cs typeface="Raleway"/>
                <a:sym typeface="Raleway"/>
              </a:rPr>
              <a:t> </a:t>
            </a:r>
            <a:r>
              <a:rPr lang="en-ZA" sz="2200" dirty="0" smtClean="0">
                <a:solidFill>
                  <a:srgbClr val="FFFFFF"/>
                </a:solidFill>
                <a:latin typeface="Raleway"/>
                <a:ea typeface="Raleway"/>
                <a:cs typeface="Raleway"/>
                <a:sym typeface="Raleway"/>
              </a:rPr>
              <a:t>in </a:t>
            </a:r>
            <a:r>
              <a:rPr lang="en-ZA" sz="2200" dirty="0" err="1">
                <a:solidFill>
                  <a:srgbClr val="FFFFFF"/>
                </a:solidFill>
                <a:latin typeface="Raleway"/>
                <a:ea typeface="Raleway"/>
                <a:cs typeface="Raleway"/>
                <a:sym typeface="Raleway"/>
              </a:rPr>
              <a:t>vroueregte</a:t>
            </a:r>
            <a:r>
              <a:rPr lang="en-ZA" sz="2200" dirty="0">
                <a:solidFill>
                  <a:srgbClr val="FFFFFF"/>
                </a:solidFill>
                <a:latin typeface="Raleway"/>
                <a:ea typeface="Raleway"/>
                <a:cs typeface="Raleway"/>
                <a:sym typeface="Raleway"/>
              </a:rPr>
              <a:t> van </a:t>
            </a:r>
            <a:r>
              <a:rPr lang="en-ZA" sz="2200" dirty="0" err="1">
                <a:solidFill>
                  <a:srgbClr val="FFFFFF"/>
                </a:solidFill>
                <a:latin typeface="Raleway"/>
                <a:ea typeface="Raleway"/>
                <a:cs typeface="Raleway"/>
                <a:sym typeface="Raleway"/>
              </a:rPr>
              <a:t>regoor</a:t>
            </a:r>
            <a:r>
              <a:rPr lang="en-ZA" sz="2200" dirty="0">
                <a:solidFill>
                  <a:srgbClr val="FFFFFF"/>
                </a:solidFill>
                <a:latin typeface="Raleway"/>
                <a:ea typeface="Raleway"/>
                <a:cs typeface="Raleway"/>
                <a:sym typeface="Raleway"/>
              </a:rPr>
              <a:t> die </a:t>
            </a:r>
            <a:r>
              <a:rPr lang="en-ZA" sz="2200" dirty="0" err="1">
                <a:solidFill>
                  <a:srgbClr val="FFFFFF"/>
                </a:solidFill>
                <a:latin typeface="Raleway"/>
                <a:ea typeface="Raleway"/>
                <a:cs typeface="Raleway"/>
                <a:sym typeface="Raleway"/>
              </a:rPr>
              <a:t>wêreld</a:t>
            </a:r>
            <a:r>
              <a:rPr lang="en-ZA" sz="2200" dirty="0">
                <a:solidFill>
                  <a:srgbClr val="FFFFFF"/>
                </a:solidFill>
                <a:latin typeface="Raleway"/>
                <a:ea typeface="Raleway"/>
                <a:cs typeface="Raleway"/>
                <a:sym typeface="Raleway"/>
              </a:rPr>
              <a:t>.</a:t>
            </a:r>
            <a:endParaRPr sz="1800" b="0" i="0" u="none" strike="noStrike" cap="none" dirty="0">
              <a:solidFill>
                <a:schemeClr val="lt1"/>
              </a:solidFill>
              <a:latin typeface="Raleway"/>
              <a:ea typeface="Raleway"/>
              <a:cs typeface="Raleway"/>
              <a:sym typeface="Raleway"/>
            </a:endParaRPr>
          </a:p>
          <a:p>
            <a:pPr marL="457200" marR="0" lvl="0" indent="0" algn="ctr" rtl="0">
              <a:lnSpc>
                <a:spcPct val="180000"/>
              </a:lnSpc>
              <a:spcBef>
                <a:spcPts val="1000"/>
              </a:spcBef>
              <a:spcAft>
                <a:spcPts val="0"/>
              </a:spcAft>
              <a:buClr>
                <a:srgbClr val="000000"/>
              </a:buClr>
              <a:buSzPts val="2000"/>
              <a:buFont typeface="Arial"/>
              <a:buNone/>
            </a:pPr>
            <a:endParaRPr sz="2000" b="0" i="0" u="none" strike="noStrike" cap="none" dirty="0">
              <a:solidFill>
                <a:srgbClr val="FFFFFF"/>
              </a:solidFill>
              <a:latin typeface="Raleway"/>
              <a:ea typeface="Raleway"/>
              <a:cs typeface="Raleway"/>
              <a:sym typeface="Raleway"/>
            </a:endParaRPr>
          </a:p>
          <a:p>
            <a:pPr marL="0" marR="0" lvl="0" indent="0" algn="ctr" rtl="0">
              <a:lnSpc>
                <a:spcPct val="180000"/>
              </a:lnSpc>
              <a:spcBef>
                <a:spcPts val="1900"/>
              </a:spcBef>
              <a:spcAft>
                <a:spcPts val="0"/>
              </a:spcAft>
              <a:buClr>
                <a:srgbClr val="000000"/>
              </a:buClr>
              <a:buSzPts val="1800"/>
              <a:buFont typeface="Arial"/>
              <a:buNone/>
            </a:pPr>
            <a:endParaRPr sz="1800" b="0" i="1" u="none" strike="noStrike" cap="none" dirty="0">
              <a:solidFill>
                <a:srgbClr val="FFFFFF"/>
              </a:solidFill>
              <a:latin typeface="Raleway"/>
              <a:ea typeface="Raleway"/>
              <a:cs typeface="Raleway"/>
              <a:sym typeface="Raleway"/>
            </a:endParaRPr>
          </a:p>
        </p:txBody>
      </p:sp>
      <p:pic>
        <p:nvPicPr>
          <p:cNvPr id="4" name="image2.png">
            <a:extLst>
              <a:ext uri="{FF2B5EF4-FFF2-40B4-BE49-F238E27FC236}">
                <a16:creationId xmlns="" xmlns:a16="http://schemas.microsoft.com/office/drawing/2014/main" id="{E29CB3EB-2967-4EFD-8D08-C1726BED8E88}"/>
              </a:ext>
            </a:extLst>
          </p:cNvPr>
          <p:cNvPicPr/>
          <p:nvPr/>
        </p:nvPicPr>
        <p:blipFill>
          <a:blip r:embed="rId3"/>
          <a:srcRect/>
          <a:stretch>
            <a:fillRect/>
          </a:stretch>
        </p:blipFill>
        <p:spPr>
          <a:xfrm>
            <a:off x="11134725" y="-370"/>
            <a:ext cx="1057275" cy="377190"/>
          </a:xfrm>
          <a:prstGeom prst="rect">
            <a:avLst/>
          </a:prstGeom>
          <a:ln/>
        </p:spPr>
      </p:pic>
      <p:pic>
        <p:nvPicPr>
          <p:cNvPr id="2" name="Picture 1"/>
          <p:cNvPicPr>
            <a:picLocks noChangeAspect="1"/>
          </p:cNvPicPr>
          <p:nvPr/>
        </p:nvPicPr>
        <p:blipFill>
          <a:blip r:embed="rId4"/>
          <a:stretch>
            <a:fillRect/>
          </a:stretch>
        </p:blipFill>
        <p:spPr>
          <a:xfrm>
            <a:off x="7968004" y="2090057"/>
            <a:ext cx="3772729" cy="235131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8"/>
        <p:cNvGrpSpPr/>
        <p:nvPr/>
      </p:nvGrpSpPr>
      <p:grpSpPr>
        <a:xfrm>
          <a:off x="0" y="0"/>
          <a:ext cx="0" cy="0"/>
          <a:chOff x="0" y="0"/>
          <a:chExt cx="0" cy="0"/>
        </a:xfrm>
      </p:grpSpPr>
      <p:sp>
        <p:nvSpPr>
          <p:cNvPr id="170" name="Google Shape;170;gc8c91dcd85_0_36"/>
          <p:cNvSpPr txBox="1"/>
          <p:nvPr/>
        </p:nvSpPr>
        <p:spPr>
          <a:xfrm>
            <a:off x="4888350" y="868600"/>
            <a:ext cx="7001400" cy="6533553"/>
          </a:xfrm>
          <a:prstGeom prst="rect">
            <a:avLst/>
          </a:prstGeom>
          <a:noFill/>
          <a:ln>
            <a:noFill/>
          </a:ln>
        </p:spPr>
        <p:txBody>
          <a:bodyPr spcFirstLastPara="1" wrap="square" lIns="91425" tIns="91425" rIns="91425" bIns="91425" anchor="t" anchorCtr="0">
            <a:spAutoFit/>
          </a:bodyPr>
          <a:lstStyle/>
          <a:p>
            <a:pPr lvl="0" algn="ctr">
              <a:lnSpc>
                <a:spcPct val="160000"/>
              </a:lnSpc>
              <a:buSzPts val="1800"/>
            </a:pPr>
            <a:r>
              <a:rPr lang="nl-NL" sz="2000" b="1" dirty="0" smtClean="0">
                <a:solidFill>
                  <a:srgbClr val="FFFFFF"/>
                </a:solidFill>
                <a:latin typeface="Raleway"/>
                <a:ea typeface="Raleway"/>
                <a:cs typeface="Raleway"/>
                <a:sym typeface="Raleway"/>
              </a:rPr>
              <a:t>BESPREEK </a:t>
            </a:r>
            <a:r>
              <a:rPr lang="nl-NL" sz="2000" b="1" dirty="0">
                <a:solidFill>
                  <a:srgbClr val="FFFFFF"/>
                </a:solidFill>
                <a:latin typeface="Raleway"/>
                <a:ea typeface="Raleway"/>
                <a:cs typeface="Raleway"/>
                <a:sym typeface="Raleway"/>
              </a:rPr>
              <a:t>DIE </a:t>
            </a:r>
            <a:r>
              <a:rPr lang="nl-NL" sz="2000" b="1" dirty="0" smtClean="0">
                <a:solidFill>
                  <a:srgbClr val="FFFFFF"/>
                </a:solidFill>
                <a:latin typeface="Raleway"/>
                <a:ea typeface="Raleway"/>
                <a:cs typeface="Raleway"/>
                <a:sym typeface="Raleway"/>
              </a:rPr>
              <a:t>VOLGENDE VRAE IN GROEPE VAN TWEE:</a:t>
            </a:r>
            <a:endParaRPr lang="nl-NL" sz="2000" b="1" dirty="0">
              <a:solidFill>
                <a:srgbClr val="FFFFFF"/>
              </a:solidFill>
              <a:latin typeface="Raleway"/>
              <a:ea typeface="Raleway"/>
              <a:cs typeface="Raleway"/>
              <a:sym typeface="Raleway"/>
            </a:endParaRPr>
          </a:p>
          <a:p>
            <a:pPr lvl="0" algn="ctr">
              <a:lnSpc>
                <a:spcPct val="160000"/>
              </a:lnSpc>
              <a:buSzPts val="1800"/>
            </a:pPr>
            <a:endParaRPr lang="nl-NL" sz="2000" b="1" dirty="0">
              <a:solidFill>
                <a:srgbClr val="FFFFFF"/>
              </a:solidFill>
              <a:latin typeface="Raleway"/>
              <a:ea typeface="Raleway"/>
              <a:cs typeface="Raleway"/>
              <a:sym typeface="Raleway"/>
            </a:endParaRPr>
          </a:p>
          <a:p>
            <a:pPr lvl="0" algn="ctr">
              <a:lnSpc>
                <a:spcPct val="160000"/>
              </a:lnSpc>
              <a:buSzPts val="1800"/>
            </a:pPr>
            <a:r>
              <a:rPr lang="nl-NL" sz="2000" dirty="0" smtClean="0">
                <a:solidFill>
                  <a:srgbClr val="FFFFFF"/>
                </a:solidFill>
                <a:latin typeface="Raleway"/>
                <a:ea typeface="Raleway"/>
                <a:cs typeface="Raleway"/>
                <a:sym typeface="Raleway"/>
              </a:rPr>
              <a:t>1. GEE </a:t>
            </a:r>
            <a:r>
              <a:rPr lang="nl-NL" sz="2000" dirty="0">
                <a:solidFill>
                  <a:srgbClr val="FFFFFF"/>
                </a:solidFill>
                <a:latin typeface="Raleway"/>
                <a:ea typeface="Raleway"/>
                <a:cs typeface="Raleway"/>
                <a:sym typeface="Raleway"/>
              </a:rPr>
              <a:t>TWEE REDES WAAROM DIE HANDVES VAN </a:t>
            </a:r>
            <a:r>
              <a:rPr lang="nl-NL" sz="2000" dirty="0" smtClean="0">
                <a:solidFill>
                  <a:srgbClr val="FFFFFF"/>
                </a:solidFill>
                <a:latin typeface="Raleway"/>
                <a:ea typeface="Raleway"/>
                <a:cs typeface="Raleway"/>
                <a:sym typeface="Raleway"/>
              </a:rPr>
              <a:t>MENSEREGTE SÓ </a:t>
            </a:r>
            <a:r>
              <a:rPr lang="nl-NL" sz="2000" dirty="0">
                <a:solidFill>
                  <a:srgbClr val="FFFFFF"/>
                </a:solidFill>
                <a:latin typeface="Raleway"/>
                <a:ea typeface="Raleway"/>
                <a:cs typeface="Raleway"/>
                <a:sym typeface="Raleway"/>
              </a:rPr>
              <a:t>BELANGRIK IS?</a:t>
            </a:r>
          </a:p>
          <a:p>
            <a:pPr lvl="0" algn="ctr">
              <a:lnSpc>
                <a:spcPct val="160000"/>
              </a:lnSpc>
              <a:buSzPts val="1800"/>
            </a:pPr>
            <a:r>
              <a:rPr lang="nl-NL" sz="2000" dirty="0" smtClean="0">
                <a:solidFill>
                  <a:srgbClr val="FFFFFF"/>
                </a:solidFill>
                <a:latin typeface="Raleway"/>
                <a:ea typeface="Raleway"/>
                <a:cs typeface="Raleway"/>
                <a:sym typeface="Raleway"/>
              </a:rPr>
              <a:t>2. HOE </a:t>
            </a:r>
            <a:r>
              <a:rPr lang="nl-NL" sz="2000" dirty="0">
                <a:solidFill>
                  <a:srgbClr val="FFFFFF"/>
                </a:solidFill>
                <a:latin typeface="Raleway"/>
                <a:ea typeface="Raleway"/>
                <a:cs typeface="Raleway"/>
                <a:sym typeface="Raleway"/>
              </a:rPr>
              <a:t>IS DIE WERK VAN ORGANISASIES WAT VEG VIR MENSEREGTE VAN KINDERS EN VROUE DEUR DIE </a:t>
            </a:r>
            <a:r>
              <a:rPr lang="nl-NL" sz="2000" dirty="0" smtClean="0">
                <a:solidFill>
                  <a:srgbClr val="FFFFFF"/>
                </a:solidFill>
                <a:latin typeface="Raleway"/>
                <a:ea typeface="Raleway"/>
                <a:cs typeface="Raleway"/>
                <a:sym typeface="Raleway"/>
              </a:rPr>
              <a:t>COVID-19-PANDEMIE  BEÏNVLOED?</a:t>
            </a:r>
            <a:endParaRPr lang="nl-NL" sz="2000" dirty="0">
              <a:solidFill>
                <a:srgbClr val="FFFFFF"/>
              </a:solidFill>
              <a:latin typeface="Raleway"/>
              <a:ea typeface="Raleway"/>
              <a:cs typeface="Raleway"/>
              <a:sym typeface="Raleway"/>
            </a:endParaRPr>
          </a:p>
          <a:p>
            <a:pPr lvl="0" algn="ctr">
              <a:lnSpc>
                <a:spcPct val="160000"/>
              </a:lnSpc>
              <a:buSzPts val="1800"/>
            </a:pPr>
            <a:endParaRPr lang="nl-NL" sz="2000" b="1" dirty="0">
              <a:solidFill>
                <a:srgbClr val="FFFFFF"/>
              </a:solidFill>
              <a:latin typeface="Raleway"/>
              <a:ea typeface="Raleway"/>
              <a:cs typeface="Raleway"/>
              <a:sym typeface="Raleway"/>
            </a:endParaRPr>
          </a:p>
          <a:p>
            <a:pPr lvl="0" algn="ctr">
              <a:lnSpc>
                <a:spcPct val="160000"/>
              </a:lnSpc>
              <a:buSzPts val="1800"/>
            </a:pPr>
            <a:r>
              <a:rPr lang="nl-NL" sz="2000" b="1" i="1" dirty="0">
                <a:solidFill>
                  <a:srgbClr val="FFFFFF"/>
                </a:solidFill>
                <a:latin typeface="Raleway"/>
                <a:ea typeface="Raleway"/>
                <a:cs typeface="Raleway"/>
                <a:sym typeface="Raleway"/>
              </a:rPr>
              <a:t>JY HET VYF MINUTE OM HIERDIE VRAE TE </a:t>
            </a:r>
            <a:r>
              <a:rPr lang="nl-NL" sz="2000" b="1" i="1" dirty="0" smtClean="0">
                <a:solidFill>
                  <a:srgbClr val="FFFFFF"/>
                </a:solidFill>
                <a:latin typeface="Raleway"/>
                <a:ea typeface="Raleway"/>
                <a:cs typeface="Raleway"/>
                <a:sym typeface="Raleway"/>
              </a:rPr>
              <a:t>BESPREEK. BEREI DAN VOOR OM TERUGVOER AAN DIE KLAS TE GEE.</a:t>
            </a:r>
            <a:endParaRPr sz="2000" b="0" i="1" u="none" strike="noStrike" cap="none" dirty="0">
              <a:solidFill>
                <a:schemeClr val="lt1"/>
              </a:solidFill>
              <a:latin typeface="Raleway"/>
              <a:ea typeface="Raleway"/>
              <a:cs typeface="Raleway"/>
              <a:sym typeface="Raleway"/>
            </a:endParaRPr>
          </a:p>
          <a:p>
            <a:pPr marL="457200" marR="0" lvl="0" indent="0" algn="ctr" rtl="0">
              <a:lnSpc>
                <a:spcPct val="180000"/>
              </a:lnSpc>
              <a:spcBef>
                <a:spcPts val="1000"/>
              </a:spcBef>
              <a:spcAft>
                <a:spcPts val="0"/>
              </a:spcAft>
              <a:buClr>
                <a:srgbClr val="000000"/>
              </a:buClr>
              <a:buSzPts val="2000"/>
              <a:buFont typeface="Arial"/>
              <a:buNone/>
            </a:pPr>
            <a:endParaRPr sz="2000" b="0" i="0" u="none" strike="noStrike" cap="none" dirty="0">
              <a:solidFill>
                <a:srgbClr val="FFFFFF"/>
              </a:solidFill>
              <a:latin typeface="Raleway"/>
              <a:ea typeface="Raleway"/>
              <a:cs typeface="Raleway"/>
              <a:sym typeface="Raleway"/>
            </a:endParaRPr>
          </a:p>
          <a:p>
            <a:pPr marL="0" marR="0" lvl="0" indent="0" algn="ctr" rtl="0">
              <a:lnSpc>
                <a:spcPct val="180000"/>
              </a:lnSpc>
              <a:spcBef>
                <a:spcPts val="1900"/>
              </a:spcBef>
              <a:spcAft>
                <a:spcPts val="0"/>
              </a:spcAft>
              <a:buClr>
                <a:srgbClr val="000000"/>
              </a:buClr>
              <a:buSzPts val="1800"/>
              <a:buFont typeface="Arial"/>
              <a:buNone/>
            </a:pPr>
            <a:endParaRPr sz="1800" b="0" i="1" u="none" strike="noStrike" cap="none" dirty="0">
              <a:solidFill>
                <a:srgbClr val="FFFFFF"/>
              </a:solidFill>
              <a:latin typeface="Raleway"/>
              <a:ea typeface="Raleway"/>
              <a:cs typeface="Raleway"/>
              <a:sym typeface="Raleway"/>
            </a:endParaRPr>
          </a:p>
        </p:txBody>
      </p:sp>
      <p:pic>
        <p:nvPicPr>
          <p:cNvPr id="4" name="image2.png">
            <a:extLst>
              <a:ext uri="{FF2B5EF4-FFF2-40B4-BE49-F238E27FC236}">
                <a16:creationId xmlns="" xmlns:a16="http://schemas.microsoft.com/office/drawing/2014/main" id="{1C3ADFE6-0968-4287-911D-385076D80334}"/>
              </a:ext>
            </a:extLst>
          </p:cNvPr>
          <p:cNvPicPr/>
          <p:nvPr/>
        </p:nvPicPr>
        <p:blipFill>
          <a:blip r:embed="rId3"/>
          <a:srcRect/>
          <a:stretch>
            <a:fillRect/>
          </a:stretch>
        </p:blipFill>
        <p:spPr>
          <a:xfrm>
            <a:off x="11134725" y="0"/>
            <a:ext cx="1057275" cy="377190"/>
          </a:xfrm>
          <a:prstGeom prst="rect">
            <a:avLst/>
          </a:prstGeom>
          <a:ln/>
        </p:spPr>
      </p:pic>
      <p:pic>
        <p:nvPicPr>
          <p:cNvPr id="3" name="Picture 2"/>
          <p:cNvPicPr>
            <a:picLocks noChangeAspect="1"/>
          </p:cNvPicPr>
          <p:nvPr/>
        </p:nvPicPr>
        <p:blipFill>
          <a:blip r:embed="rId4"/>
          <a:stretch>
            <a:fillRect/>
          </a:stretch>
        </p:blipFill>
        <p:spPr>
          <a:xfrm>
            <a:off x="1189265" y="1592035"/>
            <a:ext cx="3238500" cy="3238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ccd9213c3f_0_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6" name="Google Shape;176;gccd9213c3f_0_0"/>
          <p:cNvSpPr txBox="1"/>
          <p:nvPr/>
        </p:nvSpPr>
        <p:spPr>
          <a:xfrm>
            <a:off x="2489550" y="1937825"/>
            <a:ext cx="7212900" cy="2304447"/>
          </a:xfrm>
          <a:prstGeom prst="rect">
            <a:avLst/>
          </a:prstGeom>
          <a:solidFill>
            <a:srgbClr val="0000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FFFFFF"/>
              </a:solidFill>
              <a:latin typeface="Raleway"/>
              <a:ea typeface="Raleway"/>
              <a:cs typeface="Raleway"/>
              <a:sym typeface="Raleway"/>
            </a:endParaRPr>
          </a:p>
          <a:p>
            <a:pPr lvl="0" algn="ctr">
              <a:buSzPts val="2800"/>
            </a:pPr>
            <a:r>
              <a:rPr lang="en-ZA" sz="2800" dirty="0">
                <a:solidFill>
                  <a:srgbClr val="FFFFFF"/>
                </a:solidFill>
                <a:latin typeface="Raleway"/>
                <a:ea typeface="Raleway"/>
                <a:cs typeface="Raleway"/>
                <a:sym typeface="Raleway"/>
              </a:rPr>
              <a:t>DEMOKRASIE EN MENSEREGTE</a:t>
            </a:r>
          </a:p>
          <a:p>
            <a:pPr lvl="0" algn="ctr">
              <a:buSzPts val="2800"/>
            </a:pPr>
            <a:endParaRPr lang="en-ZA" sz="2800" dirty="0">
              <a:solidFill>
                <a:srgbClr val="FFFFFF"/>
              </a:solidFill>
              <a:latin typeface="Raleway"/>
              <a:ea typeface="Raleway"/>
              <a:cs typeface="Raleway"/>
              <a:sym typeface="Raleway"/>
            </a:endParaRPr>
          </a:p>
          <a:p>
            <a:pPr lvl="0" algn="ctr">
              <a:buSzPts val="2500"/>
            </a:pPr>
            <a:r>
              <a:rPr lang="en-ZA" sz="2500" dirty="0">
                <a:solidFill>
                  <a:srgbClr val="FFFFFF"/>
                </a:solidFill>
                <a:latin typeface="Raleway"/>
                <a:ea typeface="Raleway"/>
                <a:cs typeface="Raleway"/>
                <a:sym typeface="Raleway"/>
              </a:rPr>
              <a:t>LES </a:t>
            </a:r>
            <a:r>
              <a:rPr lang="en-ZA" sz="2500" dirty="0" smtClean="0">
                <a:solidFill>
                  <a:srgbClr val="FFFFFF"/>
                </a:solidFill>
                <a:latin typeface="Raleway"/>
                <a:ea typeface="Raleway"/>
                <a:cs typeface="Raleway"/>
                <a:sym typeface="Raleway"/>
              </a:rPr>
              <a:t>DRIE</a:t>
            </a:r>
            <a:endParaRPr lang="en-ZA" sz="2500" dirty="0">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500"/>
              <a:buFont typeface="Arial"/>
              <a:buNone/>
            </a:pPr>
            <a:endParaRPr sz="2500" b="0" i="0" u="none" strike="noStrike" cap="none" dirty="0">
              <a:solidFill>
                <a:srgbClr val="FFFFFF"/>
              </a:solidFill>
              <a:latin typeface="Raleway"/>
              <a:ea typeface="Raleway"/>
              <a:cs typeface="Raleway"/>
              <a:sym typeface="Raleway"/>
            </a:endParaRPr>
          </a:p>
        </p:txBody>
      </p:sp>
      <p:pic>
        <p:nvPicPr>
          <p:cNvPr id="4" name="image2.png">
            <a:extLst>
              <a:ext uri="{FF2B5EF4-FFF2-40B4-BE49-F238E27FC236}">
                <a16:creationId xmlns="" xmlns:a16="http://schemas.microsoft.com/office/drawing/2014/main" id="{BABF3F15-9D12-44EC-82F8-ADD8FE2E4D53}"/>
              </a:ext>
            </a:extLst>
          </p:cNvPr>
          <p:cNvPicPr/>
          <p:nvPr/>
        </p:nvPicPr>
        <p:blipFill>
          <a:blip r:embed="rId4"/>
          <a:srcRect/>
          <a:stretch>
            <a:fillRect/>
          </a:stretch>
        </p:blipFill>
        <p:spPr>
          <a:xfrm>
            <a:off x="11134725" y="-22538"/>
            <a:ext cx="1057275" cy="377190"/>
          </a:xfrm>
          <a:prstGeom prst="rect">
            <a:avLst/>
          </a:prstGeo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0"/>
        <p:cNvGrpSpPr/>
        <p:nvPr/>
      </p:nvGrpSpPr>
      <p:grpSpPr>
        <a:xfrm>
          <a:off x="0" y="0"/>
          <a:ext cx="0" cy="0"/>
          <a:chOff x="0" y="0"/>
          <a:chExt cx="0" cy="0"/>
        </a:xfrm>
      </p:grpSpPr>
      <p:sp>
        <p:nvSpPr>
          <p:cNvPr id="181" name="Google Shape;181;gccd9213c3f_0_5"/>
          <p:cNvSpPr txBox="1"/>
          <p:nvPr/>
        </p:nvSpPr>
        <p:spPr>
          <a:xfrm>
            <a:off x="0" y="546875"/>
            <a:ext cx="12192000" cy="5955446"/>
          </a:xfrm>
          <a:prstGeom prst="rect">
            <a:avLst/>
          </a:prstGeom>
          <a:noFill/>
          <a:ln>
            <a:noFill/>
          </a:ln>
        </p:spPr>
        <p:txBody>
          <a:bodyPr spcFirstLastPara="1" wrap="square" lIns="91425" tIns="91425" rIns="91425" bIns="91425" anchor="t" anchorCtr="0">
            <a:spAutoFit/>
          </a:bodyPr>
          <a:lstStyle/>
          <a:p>
            <a:pPr lvl="0" algn="ctr"/>
            <a:r>
              <a:rPr lang="nl-NL" sz="2500" b="1" dirty="0" smtClean="0">
                <a:solidFill>
                  <a:srgbClr val="FFFFFF"/>
                </a:solidFill>
                <a:highlight>
                  <a:srgbClr val="000000"/>
                </a:highlight>
                <a:latin typeface="Raleway" panose="020B0604020202020204" charset="0"/>
              </a:rPr>
              <a:t>VOOROORDELING:</a:t>
            </a:r>
            <a:endParaRPr lang="nl-NL" sz="2500" b="1" dirty="0">
              <a:solidFill>
                <a:srgbClr val="FFFFFF"/>
              </a:solidFill>
              <a:highlight>
                <a:srgbClr val="000000"/>
              </a:highlight>
              <a:latin typeface="Raleway" panose="020B0604020202020204" charset="0"/>
            </a:endParaRPr>
          </a:p>
          <a:p>
            <a:pPr lvl="0" algn="ctr"/>
            <a:r>
              <a:rPr lang="nl-NL" sz="2500" dirty="0" smtClean="0">
                <a:solidFill>
                  <a:srgbClr val="FFFFFF"/>
                </a:solidFill>
                <a:highlight>
                  <a:srgbClr val="000000"/>
                </a:highlight>
                <a:latin typeface="Raleway" panose="020B0604020202020204" charset="0"/>
              </a:rPr>
              <a:t>Vooroordeling </a:t>
            </a:r>
            <a:r>
              <a:rPr lang="nl-NL" sz="2500" dirty="0">
                <a:solidFill>
                  <a:srgbClr val="FFFFFF"/>
                </a:solidFill>
                <a:highlight>
                  <a:srgbClr val="000000"/>
                </a:highlight>
                <a:latin typeface="Raleway" panose="020B0604020202020204" charset="0"/>
              </a:rPr>
              <a:t>is 'n neiging om in 'n sekere rigting te leun,</a:t>
            </a:r>
          </a:p>
          <a:p>
            <a:pPr lvl="0" algn="ctr"/>
            <a:r>
              <a:rPr lang="nl-NL" sz="2500" dirty="0">
                <a:solidFill>
                  <a:srgbClr val="FFFFFF"/>
                </a:solidFill>
                <a:highlight>
                  <a:srgbClr val="000000"/>
                </a:highlight>
                <a:latin typeface="Raleway" panose="020B0604020202020204" charset="0"/>
              </a:rPr>
              <a:t>hetsy </a:t>
            </a:r>
            <a:r>
              <a:rPr lang="nl-NL" sz="2500" dirty="0" smtClean="0">
                <a:solidFill>
                  <a:srgbClr val="FFFFFF"/>
                </a:solidFill>
                <a:highlight>
                  <a:srgbClr val="000000"/>
                </a:highlight>
                <a:latin typeface="Raleway" panose="020B0604020202020204" charset="0"/>
              </a:rPr>
              <a:t>vir óf </a:t>
            </a:r>
            <a:r>
              <a:rPr lang="nl-NL" sz="2500" dirty="0">
                <a:solidFill>
                  <a:srgbClr val="FFFFFF"/>
                </a:solidFill>
                <a:highlight>
                  <a:srgbClr val="000000"/>
                </a:highlight>
                <a:latin typeface="Raleway" panose="020B0604020202020204" charset="0"/>
              </a:rPr>
              <a:t>teen 'n bepaalde </a:t>
            </a:r>
            <a:r>
              <a:rPr lang="nl-NL" sz="2500" dirty="0" smtClean="0">
                <a:solidFill>
                  <a:srgbClr val="FFFFFF"/>
                </a:solidFill>
                <a:highlight>
                  <a:srgbClr val="000000"/>
                </a:highlight>
                <a:latin typeface="Raleway" panose="020B0604020202020204" charset="0"/>
              </a:rPr>
              <a:t>saak.</a:t>
            </a:r>
            <a:endParaRPr lang="nl-NL" sz="2500" dirty="0">
              <a:solidFill>
                <a:srgbClr val="FFFFFF"/>
              </a:solidFill>
              <a:highlight>
                <a:srgbClr val="000000"/>
              </a:highlight>
              <a:latin typeface="Raleway" panose="020B0604020202020204" charset="0"/>
            </a:endParaRPr>
          </a:p>
          <a:p>
            <a:pPr lvl="0" algn="ctr"/>
            <a:r>
              <a:rPr lang="nl-NL" sz="2500" dirty="0">
                <a:solidFill>
                  <a:srgbClr val="FFFFFF"/>
                </a:solidFill>
                <a:highlight>
                  <a:srgbClr val="000000"/>
                </a:highlight>
                <a:latin typeface="Raleway" panose="020B0604020202020204" charset="0"/>
              </a:rPr>
              <a:t>Om werklik </a:t>
            </a:r>
            <a:r>
              <a:rPr lang="nl-NL" sz="2500" dirty="0" smtClean="0">
                <a:solidFill>
                  <a:srgbClr val="FFFFFF"/>
                </a:solidFill>
                <a:highlight>
                  <a:srgbClr val="000000"/>
                </a:highlight>
                <a:latin typeface="Raleway" panose="020B0604020202020204" charset="0"/>
              </a:rPr>
              <a:t>bevooroordelend </a:t>
            </a:r>
            <a:r>
              <a:rPr lang="nl-NL" sz="2500" dirty="0">
                <a:solidFill>
                  <a:srgbClr val="FFFFFF"/>
                </a:solidFill>
                <a:highlight>
                  <a:srgbClr val="000000"/>
                </a:highlight>
                <a:latin typeface="Raleway" panose="020B0604020202020204" charset="0"/>
              </a:rPr>
              <a:t>te wees beteken om 'n gebrek aan 'n neutrale standpunt oor 'n spesifieke onderwerp te hê.</a:t>
            </a:r>
          </a:p>
          <a:p>
            <a:pPr lvl="0" algn="ctr"/>
            <a:endParaRPr lang="nl-NL" sz="2500" b="1" dirty="0">
              <a:solidFill>
                <a:srgbClr val="FFFFFF"/>
              </a:solidFill>
              <a:highlight>
                <a:srgbClr val="000000"/>
              </a:highlight>
              <a:latin typeface="Raleway" panose="020B0604020202020204" charset="0"/>
            </a:endParaRPr>
          </a:p>
          <a:p>
            <a:pPr lvl="0" algn="ctr"/>
            <a:r>
              <a:rPr lang="nl-NL" sz="2500" b="1" dirty="0">
                <a:solidFill>
                  <a:srgbClr val="FFFFFF"/>
                </a:solidFill>
                <a:highlight>
                  <a:srgbClr val="000000"/>
                </a:highlight>
                <a:latin typeface="Raleway" panose="020B0604020202020204" charset="0"/>
              </a:rPr>
              <a:t>ONDERDRUKKING</a:t>
            </a:r>
          </a:p>
          <a:p>
            <a:pPr lvl="0" algn="ctr"/>
            <a:r>
              <a:rPr lang="nl-NL" sz="2500" dirty="0">
                <a:solidFill>
                  <a:srgbClr val="FFFFFF"/>
                </a:solidFill>
                <a:highlight>
                  <a:srgbClr val="000000"/>
                </a:highlight>
                <a:latin typeface="Raleway" panose="020B0604020202020204" charset="0"/>
              </a:rPr>
              <a:t>L</a:t>
            </a:r>
            <a:r>
              <a:rPr lang="nl-NL" sz="2500" dirty="0" smtClean="0">
                <a:solidFill>
                  <a:srgbClr val="FFFFFF"/>
                </a:solidFill>
                <a:highlight>
                  <a:srgbClr val="000000"/>
                </a:highlight>
                <a:latin typeface="Raleway" panose="020B0604020202020204" charset="0"/>
              </a:rPr>
              <a:t>angdurige </a:t>
            </a:r>
            <a:r>
              <a:rPr lang="nl-NL" sz="2500" dirty="0">
                <a:solidFill>
                  <a:srgbClr val="FFFFFF"/>
                </a:solidFill>
                <a:highlight>
                  <a:srgbClr val="000000"/>
                </a:highlight>
                <a:latin typeface="Raleway" panose="020B0604020202020204" charset="0"/>
              </a:rPr>
              <a:t>wrede of onregverdige behandeling </a:t>
            </a:r>
            <a:r>
              <a:rPr lang="nl-NL" sz="2500" dirty="0" smtClean="0">
                <a:solidFill>
                  <a:srgbClr val="FFFFFF"/>
                </a:solidFill>
                <a:highlight>
                  <a:srgbClr val="000000"/>
                </a:highlight>
                <a:latin typeface="Raleway" panose="020B0604020202020204" charset="0"/>
              </a:rPr>
              <a:t>of </a:t>
            </a:r>
            <a:r>
              <a:rPr lang="nl-NL" sz="2500" dirty="0">
                <a:solidFill>
                  <a:srgbClr val="FFFFFF"/>
                </a:solidFill>
                <a:highlight>
                  <a:srgbClr val="000000"/>
                </a:highlight>
                <a:latin typeface="Raleway" panose="020B0604020202020204" charset="0"/>
              </a:rPr>
              <a:t>uitoefening van gesag.</a:t>
            </a:r>
          </a:p>
          <a:p>
            <a:pPr lvl="0" algn="ctr"/>
            <a:endParaRPr lang="nl-NL" sz="2500" b="1" dirty="0">
              <a:solidFill>
                <a:srgbClr val="FFFFFF"/>
              </a:solidFill>
              <a:highlight>
                <a:srgbClr val="000000"/>
              </a:highlight>
              <a:latin typeface="Raleway" panose="020B0604020202020204" charset="0"/>
            </a:endParaRPr>
          </a:p>
          <a:p>
            <a:pPr lvl="0" algn="ctr"/>
            <a:r>
              <a:rPr lang="nl-NL" sz="2500" b="1" dirty="0" smtClean="0">
                <a:solidFill>
                  <a:srgbClr val="FFFFFF"/>
                </a:solidFill>
                <a:highlight>
                  <a:srgbClr val="000000"/>
                </a:highlight>
                <a:latin typeface="Raleway" panose="020B0604020202020204" charset="0"/>
              </a:rPr>
              <a:t>EENSYDIGHEID</a:t>
            </a:r>
          </a:p>
          <a:p>
            <a:pPr lvl="0" algn="ctr"/>
            <a:r>
              <a:rPr lang="nl-NL" sz="2500" dirty="0" smtClean="0">
                <a:solidFill>
                  <a:srgbClr val="FFFFFF"/>
                </a:solidFill>
                <a:highlight>
                  <a:srgbClr val="000000"/>
                </a:highlight>
                <a:latin typeface="Raleway" panose="020B0604020202020204" charset="0"/>
              </a:rPr>
              <a:t>Eensydigheid </a:t>
            </a:r>
            <a:r>
              <a:rPr lang="nl-NL" sz="2500" dirty="0">
                <a:solidFill>
                  <a:srgbClr val="FFFFFF"/>
                </a:solidFill>
                <a:highlight>
                  <a:srgbClr val="000000"/>
                </a:highlight>
                <a:latin typeface="Raleway" panose="020B0604020202020204" charset="0"/>
              </a:rPr>
              <a:t>is 'n ongeregverdigde of verkeerde houding (gewoonlik negatief) teenoor 'n individu wat uitsluitlik gebaseer is op </a:t>
            </a:r>
            <a:r>
              <a:rPr lang="nl-NL" sz="2500" dirty="0" smtClean="0">
                <a:solidFill>
                  <a:srgbClr val="FFFFFF"/>
                </a:solidFill>
                <a:highlight>
                  <a:srgbClr val="000000"/>
                </a:highlight>
                <a:latin typeface="Raleway" panose="020B0604020202020204" charset="0"/>
              </a:rPr>
              <a:t>hul </a:t>
            </a:r>
            <a:r>
              <a:rPr lang="nl-NL" sz="2500" dirty="0">
                <a:solidFill>
                  <a:srgbClr val="FFFFFF"/>
                </a:solidFill>
                <a:highlight>
                  <a:srgbClr val="000000"/>
                </a:highlight>
                <a:latin typeface="Raleway" panose="020B0604020202020204" charset="0"/>
              </a:rPr>
              <a:t>lidmaatskap van 'n sosiale groep.</a:t>
            </a:r>
          </a:p>
          <a:p>
            <a:pPr lvl="0" algn="ctr"/>
            <a:r>
              <a:rPr lang="nl-NL" sz="2500" dirty="0">
                <a:solidFill>
                  <a:srgbClr val="FFFFFF"/>
                </a:solidFill>
                <a:highlight>
                  <a:srgbClr val="000000"/>
                </a:highlight>
                <a:latin typeface="Raleway" panose="020B0604020202020204" charset="0"/>
              </a:rPr>
              <a:t>'n Persoon kan byvoorbeeld </a:t>
            </a:r>
            <a:r>
              <a:rPr lang="nl-NL" sz="2500" dirty="0" smtClean="0">
                <a:solidFill>
                  <a:srgbClr val="FFFFFF"/>
                </a:solidFill>
                <a:highlight>
                  <a:srgbClr val="000000"/>
                </a:highlight>
                <a:latin typeface="Raleway" panose="020B0604020202020204" charset="0"/>
              </a:rPr>
              <a:t>eensydige </a:t>
            </a:r>
            <a:r>
              <a:rPr lang="nl-NL" sz="2500" dirty="0">
                <a:solidFill>
                  <a:srgbClr val="FFFFFF"/>
                </a:solidFill>
                <a:highlight>
                  <a:srgbClr val="000000"/>
                </a:highlight>
                <a:latin typeface="Raleway" panose="020B0604020202020204" charset="0"/>
              </a:rPr>
              <a:t>sienings oor 'n sekere ras of </a:t>
            </a:r>
            <a:r>
              <a:rPr lang="nl-NL" sz="2500" dirty="0" smtClean="0">
                <a:solidFill>
                  <a:srgbClr val="FFFFFF"/>
                </a:solidFill>
                <a:highlight>
                  <a:srgbClr val="000000"/>
                </a:highlight>
                <a:latin typeface="Raleway" panose="020B0604020202020204" charset="0"/>
              </a:rPr>
              <a:t>geslag </a:t>
            </a:r>
            <a:r>
              <a:rPr lang="nl-NL" sz="2500" dirty="0">
                <a:solidFill>
                  <a:srgbClr val="FFFFFF"/>
                </a:solidFill>
                <a:highlight>
                  <a:srgbClr val="000000"/>
                </a:highlight>
                <a:latin typeface="Raleway" panose="020B0604020202020204" charset="0"/>
              </a:rPr>
              <a:t>(bv. s</a:t>
            </a:r>
            <a:r>
              <a:rPr lang="nl-NL" sz="2500" dirty="0" smtClean="0">
                <a:solidFill>
                  <a:srgbClr val="FFFFFF"/>
                </a:solidFill>
                <a:highlight>
                  <a:srgbClr val="000000"/>
                </a:highlight>
                <a:latin typeface="Raleway" panose="020B0604020202020204" charset="0"/>
              </a:rPr>
              <a:t>eksistiese sienings) hê.</a:t>
            </a:r>
            <a:endParaRPr sz="2500" dirty="0">
              <a:solidFill>
                <a:srgbClr val="FFFFFF"/>
              </a:solidFill>
              <a:highlight>
                <a:srgbClr val="000000"/>
              </a:highlight>
              <a:latin typeface="Raleway" panose="020B0604020202020204" charset="0"/>
            </a:endParaRPr>
          </a:p>
        </p:txBody>
      </p:sp>
      <p:pic>
        <p:nvPicPr>
          <p:cNvPr id="3" name="image2.png">
            <a:extLst>
              <a:ext uri="{FF2B5EF4-FFF2-40B4-BE49-F238E27FC236}">
                <a16:creationId xmlns="" xmlns:a16="http://schemas.microsoft.com/office/drawing/2014/main" id="{05F79B2A-CC2F-4F07-947C-F52EF3AAF7AF}"/>
              </a:ext>
            </a:extLst>
          </p:cNvPr>
          <p:cNvPicPr/>
          <p:nvPr/>
        </p:nvPicPr>
        <p:blipFill>
          <a:blip r:embed="rId3"/>
          <a:srcRect/>
          <a:stretch>
            <a:fillRect/>
          </a:stretch>
        </p:blipFill>
        <p:spPr>
          <a:xfrm>
            <a:off x="11134725" y="0"/>
            <a:ext cx="1057275" cy="377190"/>
          </a:xfrm>
          <a:prstGeom prst="rect">
            <a:avLst/>
          </a:prstGeo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c1d6c17c5e_0_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1" name="Google Shape;91;gc1d6c17c5e_0_5"/>
          <p:cNvSpPr txBox="1"/>
          <p:nvPr/>
        </p:nvSpPr>
        <p:spPr>
          <a:xfrm>
            <a:off x="1682250" y="391650"/>
            <a:ext cx="8827500" cy="5865422"/>
          </a:xfrm>
          <a:prstGeom prst="rect">
            <a:avLst/>
          </a:prstGeom>
          <a:solidFill>
            <a:srgbClr val="000000"/>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ZA" sz="1100" b="1" i="0" u="none" strike="noStrike" cap="none" dirty="0">
                <a:solidFill>
                  <a:schemeClr val="dk1"/>
                </a:solidFill>
                <a:latin typeface="Arial"/>
                <a:ea typeface="Arial"/>
                <a:cs typeface="Arial"/>
                <a:sym typeface="Arial"/>
              </a:rPr>
              <a:t>Diversity</a:t>
            </a:r>
            <a:r>
              <a:rPr lang="en-ZA" sz="1100" b="0" i="0" u="none" strike="noStrike" cap="none" dirty="0">
                <a:solidFill>
                  <a:schemeClr val="dk1"/>
                </a:solidFill>
                <a:latin typeface="Arial"/>
                <a:ea typeface="Arial"/>
                <a:cs typeface="Arial"/>
                <a:sym typeface="Arial"/>
              </a:rPr>
              <a:t> means being different.</a:t>
            </a:r>
            <a:endParaRPr sz="2500" b="0" i="0" u="none" strike="noStrike" cap="none" dirty="0">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500"/>
              <a:buFont typeface="Arial"/>
              <a:buNone/>
            </a:pPr>
            <a:r>
              <a:rPr lang="en-ZA" sz="2500" b="1" i="0" u="none" strike="noStrike" cap="none" dirty="0" smtClean="0">
                <a:solidFill>
                  <a:srgbClr val="FFFFFF"/>
                </a:solidFill>
                <a:latin typeface="Raleway"/>
                <a:ea typeface="Raleway"/>
                <a:cs typeface="Raleway"/>
                <a:sym typeface="Raleway"/>
              </a:rPr>
              <a:t>DIVERSITEIT</a:t>
            </a:r>
            <a:r>
              <a:rPr lang="en-ZA" sz="2500" b="1" i="0" u="none" strike="noStrike" cap="none" dirty="0">
                <a:solidFill>
                  <a:srgbClr val="FFFFFF"/>
                </a:solidFill>
                <a:latin typeface="Raleway"/>
                <a:ea typeface="Raleway"/>
                <a:cs typeface="Raleway"/>
                <a:sym typeface="Raleway"/>
              </a:rPr>
              <a:t/>
            </a:r>
            <a:br>
              <a:rPr lang="en-ZA" sz="2500" b="1" i="0" u="none" strike="noStrike" cap="none" dirty="0">
                <a:solidFill>
                  <a:srgbClr val="FFFFFF"/>
                </a:solidFill>
                <a:latin typeface="Raleway"/>
                <a:ea typeface="Raleway"/>
                <a:cs typeface="Raleway"/>
                <a:sym typeface="Raleway"/>
              </a:rPr>
            </a:br>
            <a:endParaRPr sz="2500" b="1" i="0" u="none" strike="noStrike" cap="none" dirty="0">
              <a:solidFill>
                <a:srgbClr val="FFFFFF"/>
              </a:solidFill>
              <a:latin typeface="Raleway"/>
              <a:ea typeface="Raleway"/>
              <a:cs typeface="Raleway"/>
              <a:sym typeface="Raleway"/>
            </a:endParaRPr>
          </a:p>
          <a:p>
            <a:pPr lvl="0">
              <a:lnSpc>
                <a:spcPct val="115000"/>
              </a:lnSpc>
              <a:buSzPts val="2500"/>
            </a:pPr>
            <a:r>
              <a:rPr lang="nl-NL" sz="2000" dirty="0">
                <a:solidFill>
                  <a:srgbClr val="FFFFFF"/>
                </a:solidFill>
                <a:latin typeface="Raleway"/>
                <a:ea typeface="Raleway"/>
                <a:cs typeface="Raleway"/>
                <a:sym typeface="Raleway"/>
              </a:rPr>
              <a:t>Diversiteit beteken om anders te wees.</a:t>
            </a:r>
          </a:p>
          <a:p>
            <a:pPr lvl="0">
              <a:lnSpc>
                <a:spcPct val="115000"/>
              </a:lnSpc>
              <a:buSzPts val="2500"/>
            </a:pPr>
            <a:r>
              <a:rPr lang="nl-NL" sz="2000" dirty="0">
                <a:solidFill>
                  <a:srgbClr val="FFFFFF"/>
                </a:solidFill>
                <a:latin typeface="Raleway"/>
                <a:ea typeface="Raleway"/>
                <a:cs typeface="Raleway"/>
                <a:sym typeface="Raleway"/>
              </a:rPr>
              <a:t>Ons verskil in baie opsigte:</a:t>
            </a:r>
          </a:p>
          <a:p>
            <a:pPr marL="342900" lvl="3" indent="-342900">
              <a:lnSpc>
                <a:spcPct val="115000"/>
              </a:lnSpc>
              <a:buClr>
                <a:schemeClr val="bg1"/>
              </a:buClr>
              <a:buSzPts val="2500"/>
              <a:buFont typeface="Arial" panose="020B0604020202020204" pitchFamily="34" charset="0"/>
              <a:buChar char="•"/>
            </a:pPr>
            <a:r>
              <a:rPr lang="nl-NL" sz="2000" dirty="0">
                <a:solidFill>
                  <a:srgbClr val="FFFFFF"/>
                </a:solidFill>
                <a:latin typeface="Raleway"/>
                <a:ea typeface="Raleway"/>
                <a:cs typeface="Raleway"/>
                <a:sym typeface="Raleway"/>
              </a:rPr>
              <a:t>Godsdiens en geloofstelsel</a:t>
            </a:r>
          </a:p>
          <a:p>
            <a:pPr marL="342900" lvl="3" indent="-342900">
              <a:lnSpc>
                <a:spcPct val="115000"/>
              </a:lnSpc>
              <a:buClr>
                <a:schemeClr val="bg1"/>
              </a:buClr>
              <a:buSzPts val="2500"/>
              <a:buFont typeface="Arial" panose="020B0604020202020204" pitchFamily="34" charset="0"/>
              <a:buChar char="•"/>
            </a:pPr>
            <a:r>
              <a:rPr lang="nl-NL" sz="2000" dirty="0">
                <a:solidFill>
                  <a:srgbClr val="FFFFFF"/>
                </a:solidFill>
                <a:latin typeface="Raleway"/>
                <a:ea typeface="Raleway"/>
                <a:cs typeface="Raleway"/>
                <a:sym typeface="Raleway"/>
              </a:rPr>
              <a:t>Ras</a:t>
            </a:r>
          </a:p>
          <a:p>
            <a:pPr marL="342900" lvl="3" indent="-342900">
              <a:lnSpc>
                <a:spcPct val="115000"/>
              </a:lnSpc>
              <a:buClr>
                <a:schemeClr val="bg1"/>
              </a:buClr>
              <a:buSzPts val="2500"/>
              <a:buFont typeface="Arial" panose="020B0604020202020204" pitchFamily="34" charset="0"/>
              <a:buChar char="•"/>
            </a:pPr>
            <a:r>
              <a:rPr lang="nl-NL" sz="2000" dirty="0">
                <a:solidFill>
                  <a:srgbClr val="FFFFFF"/>
                </a:solidFill>
                <a:latin typeface="Raleway"/>
                <a:ea typeface="Raleway"/>
                <a:cs typeface="Raleway"/>
                <a:sym typeface="Raleway"/>
              </a:rPr>
              <a:t>Taal</a:t>
            </a:r>
          </a:p>
          <a:p>
            <a:pPr marL="342900" lvl="3" indent="-342900">
              <a:lnSpc>
                <a:spcPct val="115000"/>
              </a:lnSpc>
              <a:buClr>
                <a:schemeClr val="bg1"/>
              </a:buClr>
              <a:buSzPts val="2500"/>
              <a:buFont typeface="Arial" panose="020B0604020202020204" pitchFamily="34" charset="0"/>
              <a:buChar char="•"/>
            </a:pPr>
            <a:r>
              <a:rPr lang="nl-NL" sz="2000" dirty="0">
                <a:solidFill>
                  <a:srgbClr val="FFFFFF"/>
                </a:solidFill>
                <a:latin typeface="Raleway"/>
                <a:ea typeface="Raleway"/>
                <a:cs typeface="Raleway"/>
                <a:sym typeface="Raleway"/>
              </a:rPr>
              <a:t>Geslag</a:t>
            </a:r>
          </a:p>
          <a:p>
            <a:pPr marL="342900" lvl="3" indent="-342900">
              <a:lnSpc>
                <a:spcPct val="115000"/>
              </a:lnSpc>
              <a:buClr>
                <a:schemeClr val="bg1"/>
              </a:buClr>
              <a:buSzPts val="2500"/>
              <a:buFont typeface="Arial" panose="020B0604020202020204" pitchFamily="34" charset="0"/>
              <a:buChar char="•"/>
            </a:pPr>
            <a:r>
              <a:rPr lang="nl-NL" sz="2000" dirty="0">
                <a:solidFill>
                  <a:srgbClr val="FFFFFF"/>
                </a:solidFill>
                <a:latin typeface="Raleway"/>
                <a:ea typeface="Raleway"/>
                <a:cs typeface="Raleway"/>
                <a:sym typeface="Raleway"/>
              </a:rPr>
              <a:t>Ouderdom</a:t>
            </a:r>
          </a:p>
          <a:p>
            <a:pPr marL="342900" lvl="3" indent="-342900">
              <a:lnSpc>
                <a:spcPct val="115000"/>
              </a:lnSpc>
              <a:buClr>
                <a:schemeClr val="bg1"/>
              </a:buClr>
              <a:buSzPts val="2500"/>
              <a:buFont typeface="Arial" panose="020B0604020202020204" pitchFamily="34" charset="0"/>
              <a:buChar char="•"/>
            </a:pPr>
            <a:r>
              <a:rPr lang="nl-NL" sz="2000" dirty="0" smtClean="0">
                <a:solidFill>
                  <a:srgbClr val="FFFFFF"/>
                </a:solidFill>
                <a:latin typeface="Raleway"/>
                <a:ea typeface="Raleway"/>
                <a:cs typeface="Raleway"/>
                <a:sym typeface="Raleway"/>
              </a:rPr>
              <a:t>Gesondheidstatus</a:t>
            </a:r>
            <a:endParaRPr lang="nl-NL" sz="2000" dirty="0">
              <a:solidFill>
                <a:srgbClr val="FFFFFF"/>
              </a:solidFill>
              <a:latin typeface="Raleway"/>
              <a:ea typeface="Raleway"/>
              <a:cs typeface="Raleway"/>
              <a:sym typeface="Raleway"/>
            </a:endParaRPr>
          </a:p>
          <a:p>
            <a:pPr marL="342900" lvl="3" indent="-342900">
              <a:lnSpc>
                <a:spcPct val="115000"/>
              </a:lnSpc>
              <a:buClr>
                <a:schemeClr val="bg1"/>
              </a:buClr>
              <a:buSzPts val="2500"/>
              <a:buFont typeface="Arial" panose="020B0604020202020204" pitchFamily="34" charset="0"/>
              <a:buChar char="•"/>
            </a:pPr>
            <a:r>
              <a:rPr lang="nl-NL" sz="2000" dirty="0">
                <a:solidFill>
                  <a:srgbClr val="FFFFFF"/>
                </a:solidFill>
                <a:latin typeface="Raleway"/>
                <a:ea typeface="Raleway"/>
                <a:cs typeface="Raleway"/>
                <a:sym typeface="Raleway"/>
              </a:rPr>
              <a:t>Plek van geboorte</a:t>
            </a:r>
          </a:p>
          <a:p>
            <a:pPr marL="342900" lvl="3" indent="-342900">
              <a:lnSpc>
                <a:spcPct val="115000"/>
              </a:lnSpc>
              <a:buClr>
                <a:schemeClr val="bg1"/>
              </a:buClr>
              <a:buSzPts val="2500"/>
              <a:buFont typeface="Arial" panose="020B0604020202020204" pitchFamily="34" charset="0"/>
              <a:buChar char="•"/>
            </a:pPr>
            <a:r>
              <a:rPr lang="nl-NL" sz="2000" dirty="0">
                <a:solidFill>
                  <a:srgbClr val="FFFFFF"/>
                </a:solidFill>
                <a:latin typeface="Raleway"/>
                <a:ea typeface="Raleway"/>
                <a:cs typeface="Raleway"/>
                <a:sym typeface="Raleway"/>
              </a:rPr>
              <a:t>Kultuur</a:t>
            </a:r>
          </a:p>
          <a:p>
            <a:pPr marL="342900" lvl="3" indent="-342900">
              <a:lnSpc>
                <a:spcPct val="115000"/>
              </a:lnSpc>
              <a:buClr>
                <a:schemeClr val="bg1"/>
              </a:buClr>
              <a:buSzPts val="2500"/>
              <a:buFont typeface="Arial" panose="020B0604020202020204" pitchFamily="34" charset="0"/>
              <a:buChar char="•"/>
            </a:pPr>
            <a:r>
              <a:rPr lang="nl-NL" sz="2000" dirty="0">
                <a:solidFill>
                  <a:srgbClr val="FFFFFF"/>
                </a:solidFill>
                <a:latin typeface="Raleway"/>
                <a:ea typeface="Raleway"/>
                <a:cs typeface="Raleway"/>
                <a:sym typeface="Raleway"/>
              </a:rPr>
              <a:t>Waar jy bly, ens</a:t>
            </a:r>
            <a:r>
              <a:rPr lang="nl-NL" sz="2000" dirty="0" smtClean="0">
                <a:solidFill>
                  <a:srgbClr val="FFFFFF"/>
                </a:solidFill>
                <a:latin typeface="Raleway"/>
                <a:ea typeface="Raleway"/>
                <a:cs typeface="Raleway"/>
                <a:sym typeface="Raleway"/>
              </a:rPr>
              <a:t>.</a:t>
            </a:r>
          </a:p>
          <a:p>
            <a:pPr marL="342900" lvl="3" indent="-342900">
              <a:lnSpc>
                <a:spcPct val="115000"/>
              </a:lnSpc>
              <a:buClr>
                <a:schemeClr val="bg1"/>
              </a:buClr>
              <a:buSzPts val="2500"/>
              <a:buFont typeface="Arial" panose="020B0604020202020204" pitchFamily="34" charset="0"/>
              <a:buChar char="•"/>
            </a:pPr>
            <a:endParaRPr lang="nl-NL" sz="2000" b="0" i="0" u="none" strike="noStrike" cap="none" dirty="0">
              <a:solidFill>
                <a:srgbClr val="FFFFFF"/>
              </a:solidFill>
              <a:latin typeface="Raleway"/>
              <a:ea typeface="Raleway"/>
              <a:cs typeface="Raleway"/>
              <a:sym typeface="Raleway"/>
            </a:endParaRPr>
          </a:p>
          <a:p>
            <a:pPr marL="342900" lvl="3" indent="-342900">
              <a:lnSpc>
                <a:spcPct val="115000"/>
              </a:lnSpc>
              <a:buClr>
                <a:schemeClr val="bg1"/>
              </a:buClr>
              <a:buSzPts val="2500"/>
              <a:buFont typeface="Arial" panose="020B0604020202020204" pitchFamily="34" charset="0"/>
              <a:buChar char="•"/>
            </a:pPr>
            <a:endParaRPr sz="2000" b="0" i="0" u="none" strike="noStrike" cap="none" dirty="0">
              <a:solidFill>
                <a:srgbClr val="FFFFFF"/>
              </a:solidFill>
              <a:latin typeface="Raleway"/>
              <a:ea typeface="Raleway"/>
              <a:cs typeface="Raleway"/>
              <a:sym typeface="Raleway"/>
            </a:endParaRPr>
          </a:p>
        </p:txBody>
      </p:sp>
      <p:pic>
        <p:nvPicPr>
          <p:cNvPr id="5" name="image2.png">
            <a:extLst>
              <a:ext uri="{FF2B5EF4-FFF2-40B4-BE49-F238E27FC236}">
                <a16:creationId xmlns="" xmlns:a16="http://schemas.microsoft.com/office/drawing/2014/main" id="{C234D630-4815-4447-9FAB-309AF6D7A61C}"/>
              </a:ext>
            </a:extLst>
          </p:cNvPr>
          <p:cNvPicPr/>
          <p:nvPr/>
        </p:nvPicPr>
        <p:blipFill>
          <a:blip r:embed="rId4"/>
          <a:srcRect/>
          <a:stretch>
            <a:fillRect/>
          </a:stretch>
        </p:blipFill>
        <p:spPr>
          <a:xfrm>
            <a:off x="11134725" y="-843"/>
            <a:ext cx="1057275" cy="377190"/>
          </a:xfrm>
          <a:prstGeom prst="rect">
            <a:avLst/>
          </a:prstGeom>
          <a:ln/>
        </p:spPr>
      </p:pic>
      <p:pic>
        <p:nvPicPr>
          <p:cNvPr id="6" name="Google Shape;92;gc1d6c17c5e_0_5"/>
          <p:cNvPicPr preferRelativeResize="0"/>
          <p:nvPr/>
        </p:nvPicPr>
        <p:blipFill rotWithShape="1">
          <a:blip r:embed="rId5">
            <a:alphaModFix/>
          </a:blip>
          <a:srcRect/>
          <a:stretch/>
        </p:blipFill>
        <p:spPr>
          <a:xfrm>
            <a:off x="6493736" y="569711"/>
            <a:ext cx="3822175" cy="5509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gc1d6c17c5e_0_11"/>
          <p:cNvSpPr txBox="1"/>
          <p:nvPr/>
        </p:nvSpPr>
        <p:spPr>
          <a:xfrm>
            <a:off x="0" y="98695"/>
            <a:ext cx="3324000" cy="6626399"/>
          </a:xfrm>
          <a:prstGeom prst="rect">
            <a:avLst/>
          </a:prstGeom>
          <a:solidFill>
            <a:srgbClr val="000000"/>
          </a:solidFill>
          <a:ln>
            <a:noFill/>
          </a:ln>
        </p:spPr>
        <p:txBody>
          <a:bodyPr spcFirstLastPara="1" wrap="square" lIns="91425" tIns="91425" rIns="91425" bIns="91425" anchor="t" anchorCtr="0">
            <a:spAutoFit/>
          </a:bodyPr>
          <a:lstStyle/>
          <a:p>
            <a:pPr lvl="0" algn="ctr">
              <a:lnSpc>
                <a:spcPct val="115000"/>
              </a:lnSpc>
              <a:buSzPts val="2800"/>
            </a:pPr>
            <a:r>
              <a:rPr lang="en-ZA" sz="2800" b="1" i="0" u="none" strike="noStrike" cap="none" dirty="0" err="1" smtClean="0">
                <a:solidFill>
                  <a:srgbClr val="FFFFFF"/>
                </a:solidFill>
                <a:latin typeface="Raleway"/>
                <a:ea typeface="Raleway"/>
                <a:cs typeface="Raleway"/>
                <a:sym typeface="Raleway"/>
              </a:rPr>
              <a:t>Diskriminasie</a:t>
            </a:r>
            <a:r>
              <a:rPr lang="en-ZA" sz="2800" b="1" i="0" u="none" strike="noStrike" cap="none" dirty="0" smtClean="0">
                <a:solidFill>
                  <a:srgbClr val="FFFFFF"/>
                </a:solidFill>
                <a:latin typeface="Raleway"/>
                <a:ea typeface="Raleway"/>
                <a:cs typeface="Raleway"/>
                <a:sym typeface="Raleway"/>
              </a:rPr>
              <a:t> </a:t>
            </a:r>
            <a:r>
              <a:rPr lang="nl-NL" sz="2800" dirty="0">
                <a:solidFill>
                  <a:srgbClr val="FFFFFF"/>
                </a:solidFill>
                <a:latin typeface="Raleway"/>
                <a:ea typeface="Raleway"/>
                <a:cs typeface="Raleway"/>
                <a:sym typeface="Raleway"/>
              </a:rPr>
              <a:t>beteken om mense onregverdig en anders te behandel. Diskriminasie ontsê mense hul regte, mag en voorregte. Om te diskrimineer is om menseregte te skend</a:t>
            </a:r>
            <a:r>
              <a:rPr lang="nl-NL" sz="2400" dirty="0">
                <a:solidFill>
                  <a:srgbClr val="FFFFFF"/>
                </a:solidFill>
                <a:latin typeface="Raleway"/>
                <a:ea typeface="Raleway"/>
                <a:cs typeface="Raleway"/>
                <a:sym typeface="Raleway"/>
              </a:rPr>
              <a:t>.</a:t>
            </a:r>
            <a:endParaRPr sz="2400" b="0" i="0" u="none" strike="noStrike" cap="none" dirty="0">
              <a:solidFill>
                <a:srgbClr val="FFFFFF"/>
              </a:solidFill>
              <a:latin typeface="Raleway"/>
              <a:ea typeface="Raleway"/>
              <a:cs typeface="Raleway"/>
              <a:sym typeface="Raleway"/>
            </a:endParaRPr>
          </a:p>
        </p:txBody>
      </p:sp>
      <p:pic>
        <p:nvPicPr>
          <p:cNvPr id="99" name="Google Shape;99;gc1d6c17c5e_0_11"/>
          <p:cNvPicPr preferRelativeResize="0"/>
          <p:nvPr/>
        </p:nvPicPr>
        <p:blipFill rotWithShape="1">
          <a:blip r:embed="rId3">
            <a:alphaModFix/>
          </a:blip>
          <a:srcRect/>
          <a:stretch/>
        </p:blipFill>
        <p:spPr>
          <a:xfrm>
            <a:off x="3324001" y="98694"/>
            <a:ext cx="8868000" cy="6626399"/>
          </a:xfrm>
          <a:prstGeom prst="rect">
            <a:avLst/>
          </a:prstGeom>
          <a:noFill/>
          <a:ln>
            <a:noFill/>
          </a:ln>
        </p:spPr>
      </p:pic>
      <p:pic>
        <p:nvPicPr>
          <p:cNvPr id="5" name="image2.png">
            <a:extLst>
              <a:ext uri="{FF2B5EF4-FFF2-40B4-BE49-F238E27FC236}">
                <a16:creationId xmlns="" xmlns:a16="http://schemas.microsoft.com/office/drawing/2014/main" id="{B81C6432-4EE0-45A0-8D1A-7CE43D44FF2A}"/>
              </a:ext>
            </a:extLst>
          </p:cNvPr>
          <p:cNvPicPr/>
          <p:nvPr/>
        </p:nvPicPr>
        <p:blipFill>
          <a:blip r:embed="rId4"/>
          <a:srcRect/>
          <a:stretch>
            <a:fillRect/>
          </a:stretch>
        </p:blipFill>
        <p:spPr>
          <a:xfrm>
            <a:off x="11134725" y="0"/>
            <a:ext cx="1057275" cy="377190"/>
          </a:xfrm>
          <a:prstGeom prst="rect">
            <a:avLst/>
          </a:prstGeo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gc1d6c17c5e_0_23"/>
          <p:cNvPicPr preferRelativeResize="0"/>
          <p:nvPr/>
        </p:nvPicPr>
        <p:blipFill rotWithShape="1">
          <a:blip r:embed="rId3">
            <a:alphaModFix/>
          </a:blip>
          <a:srcRect/>
          <a:stretch/>
        </p:blipFill>
        <p:spPr>
          <a:xfrm>
            <a:off x="0" y="0"/>
            <a:ext cx="12030501" cy="6858000"/>
          </a:xfrm>
          <a:prstGeom prst="rect">
            <a:avLst/>
          </a:prstGeom>
          <a:noFill/>
          <a:ln>
            <a:noFill/>
          </a:ln>
        </p:spPr>
      </p:pic>
      <p:sp>
        <p:nvSpPr>
          <p:cNvPr id="105" name="Google Shape;105;gc1d6c17c5e_0_23"/>
          <p:cNvSpPr txBox="1"/>
          <p:nvPr/>
        </p:nvSpPr>
        <p:spPr>
          <a:xfrm>
            <a:off x="474763" y="1013105"/>
            <a:ext cx="5829300" cy="5139838"/>
          </a:xfrm>
          <a:prstGeom prst="rect">
            <a:avLst/>
          </a:prstGeom>
          <a:solidFill>
            <a:srgbClr val="000000"/>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endParaRPr sz="2800" b="0" i="0" u="none" strike="noStrike" cap="none" dirty="0">
              <a:solidFill>
                <a:srgbClr val="FFFFFF"/>
              </a:solidFill>
              <a:highlight>
                <a:srgbClr val="000000"/>
              </a:highlight>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800"/>
              <a:buFont typeface="Arial"/>
              <a:buNone/>
            </a:pPr>
            <a:r>
              <a:rPr lang="en-ZA" sz="2800" b="1" dirty="0" err="1" smtClean="0">
                <a:solidFill>
                  <a:srgbClr val="FFFFFF"/>
                </a:solidFill>
                <a:highlight>
                  <a:srgbClr val="000000"/>
                </a:highlight>
                <a:latin typeface="Raleway"/>
                <a:ea typeface="Raleway"/>
                <a:cs typeface="Raleway"/>
                <a:sym typeface="Raleway"/>
              </a:rPr>
              <a:t>Skending</a:t>
            </a:r>
            <a:r>
              <a:rPr lang="en-ZA" sz="2800" b="1" dirty="0" smtClean="0">
                <a:solidFill>
                  <a:srgbClr val="FFFFFF"/>
                </a:solidFill>
                <a:highlight>
                  <a:srgbClr val="000000"/>
                </a:highlight>
                <a:latin typeface="Raleway"/>
                <a:ea typeface="Raleway"/>
                <a:cs typeface="Raleway"/>
                <a:sym typeface="Raleway"/>
              </a:rPr>
              <a:t> van </a:t>
            </a:r>
            <a:r>
              <a:rPr lang="en-ZA" sz="2800" b="1" dirty="0" err="1" smtClean="0">
                <a:solidFill>
                  <a:srgbClr val="FFFFFF"/>
                </a:solidFill>
                <a:highlight>
                  <a:srgbClr val="000000"/>
                </a:highlight>
                <a:latin typeface="Raleway"/>
                <a:ea typeface="Raleway"/>
                <a:cs typeface="Raleway"/>
                <a:sym typeface="Raleway"/>
              </a:rPr>
              <a:t>menseregte</a:t>
            </a:r>
            <a:r>
              <a:rPr lang="en-ZA" sz="2800" b="1" i="0" u="none" strike="noStrike" cap="none" dirty="0" smtClean="0">
                <a:solidFill>
                  <a:srgbClr val="FFFFFF"/>
                </a:solidFill>
                <a:highlight>
                  <a:srgbClr val="000000"/>
                </a:highlight>
                <a:latin typeface="Raleway"/>
                <a:ea typeface="Raleway"/>
                <a:cs typeface="Raleway"/>
                <a:sym typeface="Raleway"/>
              </a:rPr>
              <a:t>: </a:t>
            </a:r>
            <a:endParaRPr sz="2800" b="1" i="0" u="none" strike="noStrike" cap="none" dirty="0">
              <a:solidFill>
                <a:srgbClr val="FFFFFF"/>
              </a:solidFill>
              <a:highlight>
                <a:srgbClr val="000000"/>
              </a:highlight>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800"/>
              <a:buFont typeface="Arial"/>
              <a:buNone/>
            </a:pPr>
            <a:endParaRPr sz="2800" b="0" i="0" u="none" strike="noStrike" cap="none" dirty="0">
              <a:solidFill>
                <a:srgbClr val="FFFFFF"/>
              </a:solidFill>
              <a:highlight>
                <a:srgbClr val="000000"/>
              </a:highlight>
              <a:latin typeface="Raleway"/>
              <a:ea typeface="Raleway"/>
              <a:cs typeface="Raleway"/>
              <a:sym typeface="Raleway"/>
            </a:endParaRPr>
          </a:p>
          <a:p>
            <a:pPr lvl="0" algn="ctr">
              <a:lnSpc>
                <a:spcPct val="115000"/>
              </a:lnSpc>
              <a:buSzPts val="2800"/>
            </a:pPr>
            <a:r>
              <a:rPr lang="nl-NL" sz="2800" dirty="0" smtClean="0">
                <a:solidFill>
                  <a:srgbClr val="FFFFFF"/>
                </a:solidFill>
                <a:highlight>
                  <a:srgbClr val="000000"/>
                </a:highlight>
                <a:latin typeface="Raleway"/>
                <a:ea typeface="Raleway"/>
                <a:cs typeface="Raleway"/>
                <a:sym typeface="Raleway"/>
              </a:rPr>
              <a:t>Om </a:t>
            </a:r>
            <a:r>
              <a:rPr lang="nl-NL" sz="2800" dirty="0">
                <a:solidFill>
                  <a:srgbClr val="FFFFFF"/>
                </a:solidFill>
                <a:highlight>
                  <a:srgbClr val="000000"/>
                </a:highlight>
                <a:latin typeface="Raleway"/>
                <a:ea typeface="Raleway"/>
                <a:cs typeface="Raleway"/>
                <a:sym typeface="Raleway"/>
              </a:rPr>
              <a:t>menseregte te skend is om individue hul fundamentele regte te ontsê. </a:t>
            </a:r>
            <a:r>
              <a:rPr lang="nl-NL" sz="2800" dirty="0" smtClean="0">
                <a:solidFill>
                  <a:srgbClr val="FFFFFF"/>
                </a:solidFill>
                <a:highlight>
                  <a:srgbClr val="000000"/>
                </a:highlight>
                <a:latin typeface="Raleway"/>
                <a:ea typeface="Raleway"/>
                <a:cs typeface="Raleway"/>
                <a:sym typeface="Raleway"/>
              </a:rPr>
              <a:t>In ‘n sekere sin beteken dit om mense </a:t>
            </a:r>
            <a:r>
              <a:rPr lang="nl-NL" sz="2800" dirty="0">
                <a:solidFill>
                  <a:srgbClr val="FFFFFF"/>
                </a:solidFill>
                <a:highlight>
                  <a:srgbClr val="000000"/>
                </a:highlight>
                <a:latin typeface="Raleway"/>
                <a:ea typeface="Raleway"/>
                <a:cs typeface="Raleway"/>
                <a:sym typeface="Raleway"/>
              </a:rPr>
              <a:t>te behandel asof hulle </a:t>
            </a:r>
            <a:r>
              <a:rPr lang="nl-NL" sz="2800" dirty="0" smtClean="0">
                <a:solidFill>
                  <a:srgbClr val="FFFFFF"/>
                </a:solidFill>
                <a:highlight>
                  <a:srgbClr val="000000"/>
                </a:highlight>
                <a:latin typeface="Raleway"/>
                <a:ea typeface="Raleway"/>
                <a:cs typeface="Raleway"/>
                <a:sym typeface="Raleway"/>
              </a:rPr>
              <a:t>minder </a:t>
            </a:r>
            <a:r>
              <a:rPr lang="nl-NL" sz="2800" dirty="0">
                <a:solidFill>
                  <a:srgbClr val="FFFFFF"/>
                </a:solidFill>
                <a:highlight>
                  <a:srgbClr val="000000"/>
                </a:highlight>
                <a:latin typeface="Raleway"/>
                <a:ea typeface="Raleway"/>
                <a:cs typeface="Raleway"/>
                <a:sym typeface="Raleway"/>
              </a:rPr>
              <a:t>menslik is en nie respek en waardigheid verdien nie.</a:t>
            </a:r>
            <a:endParaRPr sz="2800" b="0" i="0" u="none" strike="noStrike" cap="none" dirty="0">
              <a:solidFill>
                <a:srgbClr val="FFFFFF"/>
              </a:solidFill>
              <a:highlight>
                <a:srgbClr val="000000"/>
              </a:highlight>
              <a:latin typeface="Raleway"/>
              <a:ea typeface="Raleway"/>
              <a:cs typeface="Raleway"/>
              <a:sym typeface="Raleway"/>
            </a:endParaRPr>
          </a:p>
        </p:txBody>
      </p:sp>
      <p:pic>
        <p:nvPicPr>
          <p:cNvPr id="106" name="Google Shape;106;gc1d6c17c5e_0_23"/>
          <p:cNvPicPr preferRelativeResize="0"/>
          <p:nvPr/>
        </p:nvPicPr>
        <p:blipFill rotWithShape="1">
          <a:blip r:embed="rId4">
            <a:alphaModFix/>
          </a:blip>
          <a:srcRect/>
          <a:stretch/>
        </p:blipFill>
        <p:spPr>
          <a:xfrm>
            <a:off x="6778825" y="308049"/>
            <a:ext cx="5413175" cy="6549951"/>
          </a:xfrm>
          <a:prstGeom prst="rect">
            <a:avLst/>
          </a:prstGeom>
          <a:noFill/>
          <a:ln>
            <a:noFill/>
          </a:ln>
        </p:spPr>
      </p:pic>
      <p:pic>
        <p:nvPicPr>
          <p:cNvPr id="5" name="image2.png">
            <a:extLst>
              <a:ext uri="{FF2B5EF4-FFF2-40B4-BE49-F238E27FC236}">
                <a16:creationId xmlns="" xmlns:a16="http://schemas.microsoft.com/office/drawing/2014/main" id="{A34F2A72-2304-434D-A18E-FB999D57260C}"/>
              </a:ext>
            </a:extLst>
          </p:cNvPr>
          <p:cNvPicPr/>
          <p:nvPr/>
        </p:nvPicPr>
        <p:blipFill>
          <a:blip r:embed="rId5"/>
          <a:srcRect/>
          <a:stretch>
            <a:fillRect/>
          </a:stretch>
        </p:blipFill>
        <p:spPr>
          <a:xfrm>
            <a:off x="11134725" y="0"/>
            <a:ext cx="1057275" cy="377190"/>
          </a:xfrm>
          <a:prstGeom prst="rect">
            <a:avLst/>
          </a:prstGeo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0"/>
        <p:cNvGrpSpPr/>
        <p:nvPr/>
      </p:nvGrpSpPr>
      <p:grpSpPr>
        <a:xfrm>
          <a:off x="0" y="0"/>
          <a:ext cx="0" cy="0"/>
          <a:chOff x="0" y="0"/>
          <a:chExt cx="0" cy="0"/>
        </a:xfrm>
      </p:grpSpPr>
      <p:graphicFrame>
        <p:nvGraphicFramePr>
          <p:cNvPr id="111" name="Google Shape;111;gcc98a1d650_0_0"/>
          <p:cNvGraphicFramePr/>
          <p:nvPr>
            <p:extLst>
              <p:ext uri="{D42A27DB-BD31-4B8C-83A1-F6EECF244321}">
                <p14:modId xmlns:p14="http://schemas.microsoft.com/office/powerpoint/2010/main" val="3004375443"/>
              </p:ext>
            </p:extLst>
          </p:nvPr>
        </p:nvGraphicFramePr>
        <p:xfrm>
          <a:off x="829187" y="2365931"/>
          <a:ext cx="10607125" cy="3554984"/>
        </p:xfrm>
        <a:graphic>
          <a:graphicData uri="http://schemas.openxmlformats.org/drawingml/2006/table">
            <a:tbl>
              <a:tblPr bandRow="1">
                <a:noFill/>
                <a:tableStyleId>{BCCF3CCF-D429-43C1-96AD-39481952030B}</a:tableStyleId>
              </a:tblPr>
              <a:tblGrid>
                <a:gridCol w="2649100">
                  <a:extLst>
                    <a:ext uri="{9D8B030D-6E8A-4147-A177-3AD203B41FA5}">
                      <a16:colId xmlns="" xmlns:a16="http://schemas.microsoft.com/office/drawing/2014/main" val="20000"/>
                    </a:ext>
                  </a:extLst>
                </a:gridCol>
                <a:gridCol w="7958025">
                  <a:extLst>
                    <a:ext uri="{9D8B030D-6E8A-4147-A177-3AD203B41FA5}">
                      <a16:colId xmlns="" xmlns:a16="http://schemas.microsoft.com/office/drawing/2014/main" val="20001"/>
                    </a:ext>
                  </a:extLst>
                </a:gridCol>
              </a:tblGrid>
              <a:tr h="580925">
                <a:tc>
                  <a:txBody>
                    <a:bodyPr/>
                    <a:lstStyle/>
                    <a:p>
                      <a:pPr marL="0" marR="0" lvl="0" indent="0" algn="l" rtl="0">
                        <a:lnSpc>
                          <a:spcPct val="107916"/>
                        </a:lnSpc>
                        <a:spcBef>
                          <a:spcPts val="0"/>
                        </a:spcBef>
                        <a:spcAft>
                          <a:spcPts val="0"/>
                        </a:spcAft>
                        <a:buClr>
                          <a:srgbClr val="000000"/>
                        </a:buClr>
                        <a:buSzPts val="2700"/>
                        <a:buFont typeface="Arial"/>
                        <a:buNone/>
                      </a:pPr>
                      <a:r>
                        <a:rPr lang="en-ZA" sz="2700" u="none" strike="noStrike" cap="none" dirty="0" err="1" smtClean="0">
                          <a:solidFill>
                            <a:srgbClr val="FFFFFF"/>
                          </a:solidFill>
                          <a:highlight>
                            <a:srgbClr val="000000"/>
                          </a:highlight>
                          <a:latin typeface="Raleway"/>
                          <a:ea typeface="Raleway"/>
                          <a:cs typeface="Raleway"/>
                          <a:sym typeface="Raleway"/>
                        </a:rPr>
                        <a:t>Vooroordeling</a:t>
                      </a:r>
                      <a:r>
                        <a:rPr lang="en-ZA" sz="2700" u="none" strike="noStrike" cap="none" dirty="0" smtClean="0">
                          <a:solidFill>
                            <a:srgbClr val="FFFFFF"/>
                          </a:solidFill>
                          <a:highlight>
                            <a:srgbClr val="000000"/>
                          </a:highlight>
                          <a:latin typeface="Raleway"/>
                          <a:ea typeface="Raleway"/>
                          <a:cs typeface="Raleway"/>
                          <a:sym typeface="Raleway"/>
                        </a:rPr>
                        <a:t>:</a:t>
                      </a:r>
                      <a:endParaRPr sz="2700" u="none" strike="noStrike" cap="none" dirty="0">
                        <a:solidFill>
                          <a:srgbClr val="FFFFFF"/>
                        </a:solidFill>
                        <a:highlight>
                          <a:srgbClr val="000000"/>
                        </a:highlight>
                        <a:latin typeface="Raleway"/>
                        <a:ea typeface="Raleway"/>
                        <a:cs typeface="Raleway"/>
                        <a:sym typeface="Raleway"/>
                      </a:endParaRPr>
                    </a:p>
                  </a:txBody>
                  <a:tcPr marL="73025" marR="73025" marT="0" marB="0"/>
                </a:tc>
                <a:tc>
                  <a:txBody>
                    <a:bodyPr/>
                    <a:lstStyle/>
                    <a:p>
                      <a:pPr marL="0" marR="0" lvl="0" indent="0" algn="l" rtl="0">
                        <a:lnSpc>
                          <a:spcPct val="107916"/>
                        </a:lnSpc>
                        <a:spcBef>
                          <a:spcPts val="0"/>
                        </a:spcBef>
                        <a:spcAft>
                          <a:spcPts val="0"/>
                        </a:spcAft>
                        <a:buClr>
                          <a:srgbClr val="000000"/>
                        </a:buClr>
                        <a:buSzPts val="2700"/>
                        <a:buFont typeface="Arial"/>
                        <a:buNone/>
                      </a:pPr>
                      <a:r>
                        <a:rPr lang="nl-NL" sz="2700" u="none" strike="noStrike" cap="none" dirty="0" smtClean="0">
                          <a:solidFill>
                            <a:srgbClr val="FFFFFF"/>
                          </a:solidFill>
                          <a:highlight>
                            <a:srgbClr val="000000"/>
                          </a:highlight>
                          <a:latin typeface="Raleway"/>
                          <a:ea typeface="Raleway"/>
                          <a:cs typeface="Raleway"/>
                          <a:sym typeface="Raleway"/>
                        </a:rPr>
                        <a:t>'n Vooropgestelde mening wat nie op feite of werklike ervaring gebaseer is nie.</a:t>
                      </a:r>
                    </a:p>
                    <a:p>
                      <a:pPr marL="0" marR="0" lvl="0" indent="0" algn="l" rtl="0">
                        <a:lnSpc>
                          <a:spcPct val="107916"/>
                        </a:lnSpc>
                        <a:spcBef>
                          <a:spcPts val="0"/>
                        </a:spcBef>
                        <a:spcAft>
                          <a:spcPts val="0"/>
                        </a:spcAft>
                        <a:buClr>
                          <a:srgbClr val="000000"/>
                        </a:buClr>
                        <a:buSzPts val="2700"/>
                        <a:buFont typeface="Arial"/>
                        <a:buNone/>
                      </a:pPr>
                      <a:endParaRPr sz="2700" u="none" strike="noStrike" cap="none" dirty="0">
                        <a:solidFill>
                          <a:srgbClr val="FFFFFF"/>
                        </a:solidFill>
                        <a:highlight>
                          <a:srgbClr val="000000"/>
                        </a:highlight>
                        <a:latin typeface="Raleway"/>
                        <a:ea typeface="Raleway"/>
                        <a:cs typeface="Raleway"/>
                        <a:sym typeface="Raleway"/>
                      </a:endParaRPr>
                    </a:p>
                  </a:txBody>
                  <a:tcPr marL="73025" marR="73025" marT="0" marB="0"/>
                </a:tc>
                <a:extLst>
                  <a:ext uri="{0D108BD9-81ED-4DB2-BD59-A6C34878D82A}">
                    <a16:rowId xmlns="" xmlns:a16="http://schemas.microsoft.com/office/drawing/2014/main" val="10000"/>
                  </a:ext>
                </a:extLst>
              </a:tr>
              <a:tr h="580925">
                <a:tc>
                  <a:txBody>
                    <a:bodyPr/>
                    <a:lstStyle/>
                    <a:p>
                      <a:pPr marL="0" marR="0" lvl="0" indent="0" algn="l" rtl="0">
                        <a:lnSpc>
                          <a:spcPct val="107916"/>
                        </a:lnSpc>
                        <a:spcBef>
                          <a:spcPts val="0"/>
                        </a:spcBef>
                        <a:spcAft>
                          <a:spcPts val="0"/>
                        </a:spcAft>
                        <a:buClr>
                          <a:srgbClr val="000000"/>
                        </a:buClr>
                        <a:buSzPts val="2700"/>
                        <a:buFont typeface="Arial"/>
                        <a:buNone/>
                      </a:pPr>
                      <a:r>
                        <a:rPr lang="en-ZA" sz="2700" u="none" strike="noStrike" cap="none" dirty="0" err="1" smtClean="0">
                          <a:solidFill>
                            <a:srgbClr val="FFFFFF"/>
                          </a:solidFill>
                          <a:latin typeface="Raleway"/>
                          <a:ea typeface="Raleway"/>
                          <a:cs typeface="Raleway"/>
                          <a:sym typeface="Raleway"/>
                        </a:rPr>
                        <a:t>Rassisme</a:t>
                      </a:r>
                      <a:r>
                        <a:rPr lang="en-ZA" sz="2700" u="none" strike="noStrike" cap="none" dirty="0" smtClean="0">
                          <a:solidFill>
                            <a:srgbClr val="FFFFFF"/>
                          </a:solidFill>
                          <a:latin typeface="Raleway"/>
                          <a:ea typeface="Raleway"/>
                          <a:cs typeface="Raleway"/>
                          <a:sym typeface="Raleway"/>
                        </a:rPr>
                        <a:t>:</a:t>
                      </a:r>
                      <a:endParaRPr sz="2700" u="none" strike="noStrike" cap="none" dirty="0">
                        <a:solidFill>
                          <a:srgbClr val="FFFFFF"/>
                        </a:solidFill>
                        <a:latin typeface="Raleway"/>
                        <a:ea typeface="Raleway"/>
                        <a:cs typeface="Raleway"/>
                        <a:sym typeface="Raleway"/>
                      </a:endParaRPr>
                    </a:p>
                  </a:txBody>
                  <a:tcPr marL="73025" marR="73025" marT="0" marB="0"/>
                </a:tc>
                <a:tc>
                  <a:txBody>
                    <a:bodyPr/>
                    <a:lstStyle/>
                    <a:p>
                      <a:pPr marL="0" marR="0" lvl="0" indent="0" algn="l" rtl="0">
                        <a:lnSpc>
                          <a:spcPct val="107916"/>
                        </a:lnSpc>
                        <a:spcBef>
                          <a:spcPts val="0"/>
                        </a:spcBef>
                        <a:spcAft>
                          <a:spcPts val="0"/>
                        </a:spcAft>
                        <a:buClr>
                          <a:srgbClr val="000000"/>
                        </a:buClr>
                        <a:buSzPts val="2700"/>
                        <a:buFont typeface="Arial"/>
                        <a:buNone/>
                      </a:pPr>
                      <a:r>
                        <a:rPr lang="nl-NL" sz="2700" u="none" strike="noStrike" cap="none" dirty="0" smtClean="0">
                          <a:solidFill>
                            <a:srgbClr val="FFFFFF"/>
                          </a:solidFill>
                          <a:latin typeface="Raleway"/>
                          <a:ea typeface="Raleway"/>
                          <a:cs typeface="Raleway"/>
                          <a:sym typeface="Raleway"/>
                        </a:rPr>
                        <a:t>Om teen iemand te diskrimineer weens hul ras.</a:t>
                      </a:r>
                    </a:p>
                    <a:p>
                      <a:pPr marL="0" marR="0" lvl="0" indent="0" algn="l" rtl="0">
                        <a:lnSpc>
                          <a:spcPct val="107916"/>
                        </a:lnSpc>
                        <a:spcBef>
                          <a:spcPts val="0"/>
                        </a:spcBef>
                        <a:spcAft>
                          <a:spcPts val="0"/>
                        </a:spcAft>
                        <a:buClr>
                          <a:srgbClr val="000000"/>
                        </a:buClr>
                        <a:buSzPts val="2700"/>
                        <a:buFont typeface="Arial"/>
                        <a:buNone/>
                      </a:pPr>
                      <a:endParaRPr sz="2700" u="none" strike="noStrike" cap="none" dirty="0">
                        <a:solidFill>
                          <a:srgbClr val="FFFFFF"/>
                        </a:solidFill>
                        <a:latin typeface="Raleway"/>
                        <a:ea typeface="Raleway"/>
                        <a:cs typeface="Raleway"/>
                        <a:sym typeface="Raleway"/>
                      </a:endParaRPr>
                    </a:p>
                  </a:txBody>
                  <a:tcPr marL="73025" marR="73025" marT="0" marB="0"/>
                </a:tc>
                <a:extLst>
                  <a:ext uri="{0D108BD9-81ED-4DB2-BD59-A6C34878D82A}">
                    <a16:rowId xmlns="" xmlns:a16="http://schemas.microsoft.com/office/drawing/2014/main" val="10001"/>
                  </a:ext>
                </a:extLst>
              </a:tr>
              <a:tr h="580925">
                <a:tc>
                  <a:txBody>
                    <a:bodyPr/>
                    <a:lstStyle/>
                    <a:p>
                      <a:pPr marL="0" marR="0" lvl="0" indent="0" algn="l" rtl="0">
                        <a:lnSpc>
                          <a:spcPct val="107916"/>
                        </a:lnSpc>
                        <a:spcBef>
                          <a:spcPts val="0"/>
                        </a:spcBef>
                        <a:spcAft>
                          <a:spcPts val="0"/>
                        </a:spcAft>
                        <a:buClr>
                          <a:srgbClr val="000000"/>
                        </a:buClr>
                        <a:buSzPts val="2700"/>
                        <a:buFont typeface="Arial"/>
                        <a:buNone/>
                      </a:pPr>
                      <a:r>
                        <a:rPr lang="en-ZA" sz="2700" u="none" strike="noStrike" cap="none" dirty="0" err="1" smtClean="0">
                          <a:solidFill>
                            <a:srgbClr val="FFFFFF"/>
                          </a:solidFill>
                          <a:latin typeface="Raleway"/>
                          <a:ea typeface="Raleway"/>
                          <a:cs typeface="Raleway"/>
                          <a:sym typeface="Raleway"/>
                        </a:rPr>
                        <a:t>Eensydigheid</a:t>
                      </a:r>
                      <a:r>
                        <a:rPr lang="en-ZA" sz="2700" u="none" strike="noStrike" cap="none" dirty="0" smtClean="0">
                          <a:solidFill>
                            <a:srgbClr val="FFFFFF"/>
                          </a:solidFill>
                          <a:latin typeface="Raleway"/>
                          <a:ea typeface="Raleway"/>
                          <a:cs typeface="Raleway"/>
                          <a:sym typeface="Raleway"/>
                        </a:rPr>
                        <a:t>:</a:t>
                      </a:r>
                      <a:endParaRPr sz="2700" u="none" strike="noStrike" cap="none" dirty="0">
                        <a:solidFill>
                          <a:srgbClr val="FFFFFF"/>
                        </a:solidFill>
                        <a:latin typeface="Raleway"/>
                        <a:ea typeface="Raleway"/>
                        <a:cs typeface="Raleway"/>
                        <a:sym typeface="Raleway"/>
                      </a:endParaRPr>
                    </a:p>
                  </a:txBody>
                  <a:tcPr marL="73025" marR="73025" marT="0" marB="0"/>
                </a:tc>
                <a:tc>
                  <a:txBody>
                    <a:bodyPr/>
                    <a:lstStyle/>
                    <a:p>
                      <a:pPr marL="0" marR="0" lvl="0" indent="0" algn="l" rtl="0">
                        <a:lnSpc>
                          <a:spcPct val="107916"/>
                        </a:lnSpc>
                        <a:spcBef>
                          <a:spcPts val="0"/>
                        </a:spcBef>
                        <a:spcAft>
                          <a:spcPts val="0"/>
                        </a:spcAft>
                        <a:buClr>
                          <a:srgbClr val="000000"/>
                        </a:buClr>
                        <a:buSzPts val="2700"/>
                        <a:buFont typeface="Arial"/>
                        <a:buNone/>
                      </a:pPr>
                      <a:r>
                        <a:rPr lang="nl-NL" sz="2700" u="none" strike="noStrike" cap="none" dirty="0" smtClean="0">
                          <a:solidFill>
                            <a:srgbClr val="FFFFFF"/>
                          </a:solidFill>
                          <a:latin typeface="Raleway"/>
                          <a:ea typeface="Raleway"/>
                          <a:cs typeface="Raleway"/>
                          <a:sym typeface="Raleway"/>
                        </a:rPr>
                        <a:t>Om iemand of 'n groep mense onregverdige voorkeur te gee of hulle onregverdig te bevoordeel.</a:t>
                      </a:r>
                      <a:endParaRPr sz="2700" u="none" strike="noStrike" cap="none" dirty="0">
                        <a:solidFill>
                          <a:srgbClr val="FFFFFF"/>
                        </a:solidFill>
                        <a:latin typeface="Raleway"/>
                        <a:ea typeface="Raleway"/>
                        <a:cs typeface="Raleway"/>
                        <a:sym typeface="Raleway"/>
                      </a:endParaRPr>
                    </a:p>
                  </a:txBody>
                  <a:tcPr marL="73025" marR="73025" marT="0" marB="0"/>
                </a:tc>
                <a:extLst>
                  <a:ext uri="{0D108BD9-81ED-4DB2-BD59-A6C34878D82A}">
                    <a16:rowId xmlns="" xmlns:a16="http://schemas.microsoft.com/office/drawing/2014/main" val="10002"/>
                  </a:ext>
                </a:extLst>
              </a:tr>
            </a:tbl>
          </a:graphicData>
        </a:graphic>
      </p:graphicFrame>
      <p:sp>
        <p:nvSpPr>
          <p:cNvPr id="112" name="Google Shape;112;gcc98a1d650_0_0"/>
          <p:cNvSpPr txBox="1"/>
          <p:nvPr/>
        </p:nvSpPr>
        <p:spPr>
          <a:xfrm>
            <a:off x="0" y="855024"/>
            <a:ext cx="12265500" cy="1033073"/>
          </a:xfrm>
          <a:prstGeom prst="rect">
            <a:avLst/>
          </a:prstGeom>
          <a:noFill/>
          <a:ln>
            <a:noFill/>
          </a:ln>
        </p:spPr>
        <p:txBody>
          <a:bodyPr spcFirstLastPara="1" wrap="square" lIns="91425" tIns="91425" rIns="91425" bIns="91425" anchor="t" anchorCtr="0">
            <a:spAutoFit/>
          </a:bodyPr>
          <a:lstStyle/>
          <a:p>
            <a:pPr marL="457200" marR="0" lvl="0" indent="0" algn="ctr" rtl="0">
              <a:lnSpc>
                <a:spcPct val="180000"/>
              </a:lnSpc>
              <a:spcBef>
                <a:spcPts val="1000"/>
              </a:spcBef>
              <a:spcAft>
                <a:spcPts val="0"/>
              </a:spcAft>
              <a:buClr>
                <a:srgbClr val="000000"/>
              </a:buClr>
              <a:buSzPts val="2600"/>
              <a:buFont typeface="Arial"/>
              <a:buNone/>
            </a:pPr>
            <a:r>
              <a:rPr lang="en-ZA" sz="2600" b="1" i="0" u="none" strike="noStrike" cap="none" dirty="0" smtClean="0">
                <a:solidFill>
                  <a:schemeClr val="lt1"/>
                </a:solidFill>
                <a:latin typeface="Raleway"/>
                <a:ea typeface="Raleway"/>
                <a:cs typeface="Raleway"/>
                <a:sym typeface="Raleway"/>
              </a:rPr>
              <a:t>ANDER BELANGRIKE KONSEPTE IN HIERDIE LESREEKS</a:t>
            </a:r>
            <a:endParaRPr sz="2600" b="1" i="0" u="none" strike="noStrike" cap="none" dirty="0">
              <a:solidFill>
                <a:schemeClr val="lt1"/>
              </a:solidFill>
              <a:latin typeface="Raleway"/>
              <a:ea typeface="Raleway"/>
              <a:cs typeface="Raleway"/>
              <a:sym typeface="Raleway"/>
            </a:endParaRPr>
          </a:p>
        </p:txBody>
      </p:sp>
      <p:pic>
        <p:nvPicPr>
          <p:cNvPr id="4" name="image2.png">
            <a:extLst>
              <a:ext uri="{FF2B5EF4-FFF2-40B4-BE49-F238E27FC236}">
                <a16:creationId xmlns="" xmlns:a16="http://schemas.microsoft.com/office/drawing/2014/main" id="{A3238E10-31E7-437C-BB26-C632F87C59EF}"/>
              </a:ext>
            </a:extLst>
          </p:cNvPr>
          <p:cNvPicPr/>
          <p:nvPr/>
        </p:nvPicPr>
        <p:blipFill>
          <a:blip r:embed="rId3"/>
          <a:srcRect/>
          <a:stretch>
            <a:fillRect/>
          </a:stretch>
        </p:blipFill>
        <p:spPr>
          <a:xfrm>
            <a:off x="11134725" y="0"/>
            <a:ext cx="1057275" cy="377190"/>
          </a:xfrm>
          <a:prstGeom prst="rect">
            <a:avLst/>
          </a:prstGeo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6"/>
        <p:cNvGrpSpPr/>
        <p:nvPr/>
      </p:nvGrpSpPr>
      <p:grpSpPr>
        <a:xfrm>
          <a:off x="0" y="0"/>
          <a:ext cx="0" cy="0"/>
          <a:chOff x="0" y="0"/>
          <a:chExt cx="0" cy="0"/>
        </a:xfrm>
      </p:grpSpPr>
      <p:pic>
        <p:nvPicPr>
          <p:cNvPr id="117" name="Google Shape;117;gc8c91dcd85_0_63"/>
          <p:cNvPicPr preferRelativeResize="0"/>
          <p:nvPr/>
        </p:nvPicPr>
        <p:blipFill rotWithShape="1">
          <a:blip r:embed="rId3">
            <a:alphaModFix/>
          </a:blip>
          <a:srcRect/>
          <a:stretch/>
        </p:blipFill>
        <p:spPr>
          <a:xfrm>
            <a:off x="504950" y="228113"/>
            <a:ext cx="11003050" cy="6401775"/>
          </a:xfrm>
          <a:prstGeom prst="rect">
            <a:avLst/>
          </a:prstGeom>
          <a:noFill/>
          <a:ln>
            <a:noFill/>
          </a:ln>
        </p:spPr>
      </p:pic>
      <p:sp>
        <p:nvSpPr>
          <p:cNvPr id="118" name="Google Shape;118;gc8c91dcd85_0_63"/>
          <p:cNvSpPr txBox="1"/>
          <p:nvPr/>
        </p:nvSpPr>
        <p:spPr>
          <a:xfrm>
            <a:off x="6822200" y="1575750"/>
            <a:ext cx="61956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200"/>
              <a:buFont typeface="Arial"/>
              <a:buNone/>
            </a:pPr>
            <a:r>
              <a:rPr lang="en-ZA" sz="4200" b="1" i="0" u="none" strike="noStrike" cap="none" dirty="0" smtClean="0">
                <a:solidFill>
                  <a:srgbClr val="FFFFFF"/>
                </a:solidFill>
                <a:latin typeface="Calibri"/>
                <a:ea typeface="Calibri"/>
                <a:cs typeface="Calibri"/>
                <a:sym typeface="Calibri"/>
              </a:rPr>
              <a:t>LGBTQI+</a:t>
            </a:r>
            <a:endParaRPr sz="4200" b="1" i="0" u="none" strike="noStrike" cap="none" dirty="0">
              <a:solidFill>
                <a:srgbClr val="FFFFFF"/>
              </a:solidFill>
              <a:latin typeface="Calibri"/>
              <a:ea typeface="Calibri"/>
              <a:cs typeface="Calibri"/>
              <a:sym typeface="Calibri"/>
            </a:endParaRPr>
          </a:p>
        </p:txBody>
      </p:sp>
      <p:pic>
        <p:nvPicPr>
          <p:cNvPr id="4" name="image2.png">
            <a:extLst>
              <a:ext uri="{FF2B5EF4-FFF2-40B4-BE49-F238E27FC236}">
                <a16:creationId xmlns="" xmlns:a16="http://schemas.microsoft.com/office/drawing/2014/main" id="{3803E7B6-DA47-49AE-8076-941E7DD2B55E}"/>
              </a:ext>
            </a:extLst>
          </p:cNvPr>
          <p:cNvPicPr/>
          <p:nvPr/>
        </p:nvPicPr>
        <p:blipFill>
          <a:blip r:embed="rId4"/>
          <a:srcRect/>
          <a:stretch>
            <a:fillRect/>
          </a:stretch>
        </p:blipFill>
        <p:spPr>
          <a:xfrm>
            <a:off x="11158412" y="0"/>
            <a:ext cx="1057275" cy="377190"/>
          </a:xfrm>
          <a:prstGeom prst="rect">
            <a:avLst/>
          </a:prstGeo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2"/>
        <p:cNvGrpSpPr/>
        <p:nvPr/>
      </p:nvGrpSpPr>
      <p:grpSpPr>
        <a:xfrm>
          <a:off x="0" y="0"/>
          <a:ext cx="0" cy="0"/>
          <a:chOff x="0" y="0"/>
          <a:chExt cx="0" cy="0"/>
        </a:xfrm>
      </p:grpSpPr>
      <p:sp>
        <p:nvSpPr>
          <p:cNvPr id="123" name="Google Shape;123;gcc98a1d650_0_12"/>
          <p:cNvSpPr txBox="1"/>
          <p:nvPr/>
        </p:nvSpPr>
        <p:spPr>
          <a:xfrm>
            <a:off x="0" y="1458686"/>
            <a:ext cx="12192000" cy="3936432"/>
          </a:xfrm>
          <a:prstGeom prst="rect">
            <a:avLst/>
          </a:prstGeom>
          <a:noFill/>
          <a:ln>
            <a:noFill/>
          </a:ln>
        </p:spPr>
        <p:txBody>
          <a:bodyPr spcFirstLastPara="1" wrap="square" lIns="91425" tIns="91425" rIns="91425" bIns="91425" anchor="t" anchorCtr="0">
            <a:spAutoFit/>
          </a:bodyPr>
          <a:lstStyle/>
          <a:p>
            <a:pPr lvl="0" algn="ctr">
              <a:lnSpc>
                <a:spcPct val="115000"/>
              </a:lnSpc>
              <a:buSzPts val="2300"/>
            </a:pPr>
            <a:r>
              <a:rPr lang="en-ZA" sz="2700" b="1" dirty="0">
                <a:solidFill>
                  <a:srgbClr val="FFFFFF"/>
                </a:solidFill>
                <a:latin typeface="Raleway" panose="020B0604020202020204" charset="0"/>
              </a:rPr>
              <a:t>LESBIES, GAY EN </a:t>
            </a:r>
            <a:r>
              <a:rPr lang="en-ZA" sz="2700" b="1" dirty="0" smtClean="0">
                <a:solidFill>
                  <a:srgbClr val="FFFFFF"/>
                </a:solidFill>
                <a:latin typeface="Raleway" panose="020B0604020202020204" charset="0"/>
              </a:rPr>
              <a:t>BISEKSUEEL</a:t>
            </a:r>
            <a:endParaRPr lang="en-ZA" sz="2700" b="1" dirty="0">
              <a:solidFill>
                <a:srgbClr val="FFFFFF"/>
              </a:solidFill>
              <a:latin typeface="Raleway" panose="020B0604020202020204" charset="0"/>
            </a:endParaRPr>
          </a:p>
          <a:p>
            <a:pPr lvl="0" algn="ctr">
              <a:lnSpc>
                <a:spcPct val="115000"/>
              </a:lnSpc>
              <a:buSzPts val="2300"/>
            </a:pPr>
            <a:endParaRPr lang="en-ZA" sz="2300" dirty="0">
              <a:solidFill>
                <a:srgbClr val="FFFFFF"/>
              </a:solidFill>
            </a:endParaRPr>
          </a:p>
          <a:p>
            <a:pPr lvl="0" algn="ctr">
              <a:lnSpc>
                <a:spcPct val="115000"/>
              </a:lnSpc>
              <a:buSzPts val="2300"/>
            </a:pPr>
            <a:r>
              <a:rPr lang="en-ZA" sz="2700" dirty="0">
                <a:solidFill>
                  <a:srgbClr val="FFFFFF"/>
                </a:solidFill>
                <a:latin typeface="Raleway" panose="020B0604020202020204" charset="0"/>
              </a:rPr>
              <a:t>Die L, G </a:t>
            </a:r>
            <a:r>
              <a:rPr lang="en-ZA" sz="2700" dirty="0" err="1">
                <a:solidFill>
                  <a:srgbClr val="FFFFFF"/>
                </a:solidFill>
                <a:latin typeface="Raleway" panose="020B0604020202020204" charset="0"/>
              </a:rPr>
              <a:t>en</a:t>
            </a:r>
            <a:r>
              <a:rPr lang="en-ZA" sz="2700" dirty="0">
                <a:solidFill>
                  <a:srgbClr val="FFFFFF"/>
                </a:solidFill>
                <a:latin typeface="Raleway" panose="020B0604020202020204" charset="0"/>
              </a:rPr>
              <a:t> </a:t>
            </a:r>
            <a:r>
              <a:rPr lang="en-ZA" sz="2700" dirty="0" smtClean="0">
                <a:solidFill>
                  <a:srgbClr val="FFFFFF"/>
                </a:solidFill>
                <a:latin typeface="Raleway" panose="020B0604020202020204" charset="0"/>
              </a:rPr>
              <a:t>B in LGBTQI+ </a:t>
            </a:r>
            <a:r>
              <a:rPr lang="en-ZA" sz="2700" dirty="0" err="1">
                <a:solidFill>
                  <a:srgbClr val="FFFFFF"/>
                </a:solidFill>
                <a:latin typeface="Raleway" panose="020B0604020202020204" charset="0"/>
              </a:rPr>
              <a:t>verwys</a:t>
            </a:r>
            <a:r>
              <a:rPr lang="en-ZA" sz="2700" dirty="0">
                <a:solidFill>
                  <a:srgbClr val="FFFFFF"/>
                </a:solidFill>
                <a:latin typeface="Raleway" panose="020B0604020202020204" charset="0"/>
              </a:rPr>
              <a:t> </a:t>
            </a:r>
            <a:r>
              <a:rPr lang="en-ZA" sz="2700" dirty="0" err="1">
                <a:solidFill>
                  <a:srgbClr val="FFFFFF"/>
                </a:solidFill>
                <a:latin typeface="Raleway" panose="020B0604020202020204" charset="0"/>
              </a:rPr>
              <a:t>na</a:t>
            </a:r>
            <a:r>
              <a:rPr lang="en-ZA" sz="2700" dirty="0">
                <a:solidFill>
                  <a:srgbClr val="FFFFFF"/>
                </a:solidFill>
                <a:latin typeface="Raleway" panose="020B0604020202020204" charset="0"/>
              </a:rPr>
              <a:t> </a:t>
            </a:r>
            <a:r>
              <a:rPr lang="en-ZA" sz="2700" dirty="0" err="1">
                <a:solidFill>
                  <a:srgbClr val="FFFFFF"/>
                </a:solidFill>
                <a:latin typeface="Raleway" panose="020B0604020202020204" charset="0"/>
              </a:rPr>
              <a:t>seksuele</a:t>
            </a:r>
            <a:r>
              <a:rPr lang="en-ZA" sz="2700" dirty="0">
                <a:solidFill>
                  <a:srgbClr val="FFFFFF"/>
                </a:solidFill>
                <a:latin typeface="Raleway" panose="020B0604020202020204" charset="0"/>
              </a:rPr>
              <a:t> </a:t>
            </a:r>
            <a:r>
              <a:rPr lang="en-ZA" sz="2700" dirty="0" err="1" smtClean="0">
                <a:solidFill>
                  <a:srgbClr val="FFFFFF"/>
                </a:solidFill>
                <a:latin typeface="Raleway" panose="020B0604020202020204" charset="0"/>
              </a:rPr>
              <a:t>oriëntasie</a:t>
            </a:r>
            <a:r>
              <a:rPr lang="en-ZA" sz="2700" dirty="0" smtClean="0">
                <a:solidFill>
                  <a:srgbClr val="FFFFFF"/>
                </a:solidFill>
                <a:latin typeface="Raleway" panose="020B0604020202020204" charset="0"/>
              </a:rPr>
              <a:t> – tot </a:t>
            </a:r>
            <a:r>
              <a:rPr lang="en-ZA" sz="2700" dirty="0" err="1" smtClean="0">
                <a:solidFill>
                  <a:srgbClr val="FFFFFF"/>
                </a:solidFill>
                <a:latin typeface="Raleway" panose="020B0604020202020204" charset="0"/>
              </a:rPr>
              <a:t>wie</a:t>
            </a:r>
            <a:r>
              <a:rPr lang="en-ZA" sz="2700" dirty="0" smtClean="0">
                <a:solidFill>
                  <a:srgbClr val="FFFFFF"/>
                </a:solidFill>
                <a:latin typeface="Raleway" panose="020B0604020202020204" charset="0"/>
              </a:rPr>
              <a:t> </a:t>
            </a:r>
            <a:r>
              <a:rPr lang="en-ZA" sz="2700" dirty="0">
                <a:solidFill>
                  <a:srgbClr val="FFFFFF"/>
                </a:solidFill>
                <a:latin typeface="Raleway" panose="020B0604020202020204" charset="0"/>
              </a:rPr>
              <a:t>'n </a:t>
            </a:r>
            <a:r>
              <a:rPr lang="en-ZA" sz="2700" dirty="0" err="1">
                <a:solidFill>
                  <a:srgbClr val="FFFFFF"/>
                </a:solidFill>
                <a:latin typeface="Raleway" panose="020B0604020202020204" charset="0"/>
              </a:rPr>
              <a:t>persoon</a:t>
            </a:r>
            <a:r>
              <a:rPr lang="en-ZA" sz="2700" dirty="0">
                <a:solidFill>
                  <a:srgbClr val="FFFFFF"/>
                </a:solidFill>
                <a:latin typeface="Raleway" panose="020B0604020202020204" charset="0"/>
              </a:rPr>
              <a:t> </a:t>
            </a:r>
            <a:r>
              <a:rPr lang="en-ZA" sz="2700" dirty="0" err="1">
                <a:solidFill>
                  <a:srgbClr val="FFFFFF"/>
                </a:solidFill>
                <a:latin typeface="Raleway" panose="020B0604020202020204" charset="0"/>
              </a:rPr>
              <a:t>romanties</a:t>
            </a:r>
            <a:r>
              <a:rPr lang="en-ZA" sz="2700" dirty="0">
                <a:solidFill>
                  <a:srgbClr val="FFFFFF"/>
                </a:solidFill>
                <a:latin typeface="Raleway" panose="020B0604020202020204" charset="0"/>
              </a:rPr>
              <a:t> </a:t>
            </a:r>
            <a:r>
              <a:rPr lang="en-ZA" sz="2700" dirty="0" err="1">
                <a:solidFill>
                  <a:srgbClr val="FFFFFF"/>
                </a:solidFill>
                <a:latin typeface="Raleway" panose="020B0604020202020204" charset="0"/>
              </a:rPr>
              <a:t>en</a:t>
            </a:r>
            <a:r>
              <a:rPr lang="en-ZA" sz="2700" dirty="0">
                <a:solidFill>
                  <a:srgbClr val="FFFFFF"/>
                </a:solidFill>
                <a:latin typeface="Raleway" panose="020B0604020202020204" charset="0"/>
              </a:rPr>
              <a:t>/of </a:t>
            </a:r>
            <a:r>
              <a:rPr lang="en-ZA" sz="2700" dirty="0" err="1">
                <a:solidFill>
                  <a:srgbClr val="FFFFFF"/>
                </a:solidFill>
                <a:latin typeface="Raleway" panose="020B0604020202020204" charset="0"/>
              </a:rPr>
              <a:t>seksueel</a:t>
            </a:r>
            <a:r>
              <a:rPr lang="en-ZA" sz="2700" dirty="0">
                <a:solidFill>
                  <a:srgbClr val="FFFFFF"/>
                </a:solidFill>
                <a:latin typeface="Raleway" panose="020B0604020202020204" charset="0"/>
              </a:rPr>
              <a:t> </a:t>
            </a:r>
            <a:r>
              <a:rPr lang="en-ZA" sz="2700" dirty="0" err="1">
                <a:solidFill>
                  <a:srgbClr val="FFFFFF"/>
                </a:solidFill>
                <a:latin typeface="Raleway" panose="020B0604020202020204" charset="0"/>
              </a:rPr>
              <a:t>aangetrokke</a:t>
            </a:r>
            <a:r>
              <a:rPr lang="en-ZA" sz="2700" dirty="0">
                <a:solidFill>
                  <a:srgbClr val="FFFFFF"/>
                </a:solidFill>
                <a:latin typeface="Raleway" panose="020B0604020202020204" charset="0"/>
              </a:rPr>
              <a:t> </a:t>
            </a:r>
            <a:r>
              <a:rPr lang="en-ZA" sz="2700" dirty="0" err="1">
                <a:solidFill>
                  <a:srgbClr val="FFFFFF"/>
                </a:solidFill>
                <a:latin typeface="Raleway" panose="020B0604020202020204" charset="0"/>
              </a:rPr>
              <a:t>voel</a:t>
            </a:r>
            <a:r>
              <a:rPr lang="en-ZA" sz="2700" dirty="0" smtClean="0">
                <a:solidFill>
                  <a:srgbClr val="FFFFFF"/>
                </a:solidFill>
                <a:latin typeface="Raleway" panose="020B0604020202020204" charset="0"/>
              </a:rPr>
              <a:t>.</a:t>
            </a:r>
          </a:p>
          <a:p>
            <a:pPr lvl="0" algn="ctr">
              <a:lnSpc>
                <a:spcPct val="115000"/>
              </a:lnSpc>
              <a:buSzPts val="2300"/>
            </a:pPr>
            <a:endParaRPr lang="en-ZA" sz="2700" dirty="0">
              <a:solidFill>
                <a:srgbClr val="FFFFFF"/>
              </a:solidFill>
              <a:latin typeface="Raleway" panose="020B0604020202020204" charset="0"/>
            </a:endParaRPr>
          </a:p>
          <a:p>
            <a:pPr lvl="0" algn="ctr">
              <a:lnSpc>
                <a:spcPct val="115000"/>
              </a:lnSpc>
              <a:buSzPts val="2300"/>
            </a:pPr>
            <a:r>
              <a:rPr lang="en-ZA" sz="2700" dirty="0" err="1">
                <a:solidFill>
                  <a:srgbClr val="FFFFFF"/>
                </a:solidFill>
                <a:latin typeface="Raleway" panose="020B0604020202020204" charset="0"/>
              </a:rPr>
              <a:t>Lesbies</a:t>
            </a:r>
            <a:r>
              <a:rPr lang="en-ZA" sz="2700" dirty="0">
                <a:solidFill>
                  <a:srgbClr val="FFFFFF"/>
                </a:solidFill>
                <a:latin typeface="Raleway" panose="020B0604020202020204" charset="0"/>
              </a:rPr>
              <a:t> = 'n </a:t>
            </a:r>
            <a:r>
              <a:rPr lang="en-ZA" sz="2700" dirty="0" err="1">
                <a:solidFill>
                  <a:srgbClr val="FFFFFF"/>
                </a:solidFill>
                <a:latin typeface="Raleway" panose="020B0604020202020204" charset="0"/>
              </a:rPr>
              <a:t>vrou</a:t>
            </a:r>
            <a:r>
              <a:rPr lang="en-ZA" sz="2700" dirty="0">
                <a:solidFill>
                  <a:srgbClr val="FFFFFF"/>
                </a:solidFill>
                <a:latin typeface="Raleway" panose="020B0604020202020204" charset="0"/>
              </a:rPr>
              <a:t> wat </a:t>
            </a:r>
            <a:r>
              <a:rPr lang="en-ZA" sz="2700" dirty="0" err="1">
                <a:solidFill>
                  <a:srgbClr val="FFFFFF"/>
                </a:solidFill>
                <a:latin typeface="Raleway" panose="020B0604020202020204" charset="0"/>
              </a:rPr>
              <a:t>seksueel</a:t>
            </a:r>
            <a:r>
              <a:rPr lang="en-ZA" sz="2700" dirty="0">
                <a:solidFill>
                  <a:srgbClr val="FFFFFF"/>
                </a:solidFill>
                <a:latin typeface="Raleway" panose="020B0604020202020204" charset="0"/>
              </a:rPr>
              <a:t> </a:t>
            </a:r>
            <a:r>
              <a:rPr lang="en-ZA" sz="2700" dirty="0" err="1">
                <a:solidFill>
                  <a:srgbClr val="FFFFFF"/>
                </a:solidFill>
                <a:latin typeface="Raleway" panose="020B0604020202020204" charset="0"/>
              </a:rPr>
              <a:t>aangetrokke</a:t>
            </a:r>
            <a:r>
              <a:rPr lang="en-ZA" sz="2700" dirty="0">
                <a:solidFill>
                  <a:srgbClr val="FFFFFF"/>
                </a:solidFill>
                <a:latin typeface="Raleway" panose="020B0604020202020204" charset="0"/>
              </a:rPr>
              <a:t> is tot </a:t>
            </a:r>
            <a:r>
              <a:rPr lang="en-ZA" sz="2700" dirty="0" err="1">
                <a:solidFill>
                  <a:srgbClr val="FFFFFF"/>
                </a:solidFill>
                <a:latin typeface="Raleway" panose="020B0604020202020204" charset="0"/>
              </a:rPr>
              <a:t>ander</a:t>
            </a:r>
            <a:r>
              <a:rPr lang="en-ZA" sz="2700" dirty="0">
                <a:solidFill>
                  <a:srgbClr val="FFFFFF"/>
                </a:solidFill>
                <a:latin typeface="Raleway" panose="020B0604020202020204" charset="0"/>
              </a:rPr>
              <a:t> </a:t>
            </a:r>
            <a:r>
              <a:rPr lang="en-ZA" sz="2700" dirty="0" err="1">
                <a:solidFill>
                  <a:srgbClr val="FFFFFF"/>
                </a:solidFill>
                <a:latin typeface="Raleway" panose="020B0604020202020204" charset="0"/>
              </a:rPr>
              <a:t>vroue</a:t>
            </a:r>
            <a:r>
              <a:rPr lang="en-ZA" sz="2700" dirty="0">
                <a:solidFill>
                  <a:srgbClr val="FFFFFF"/>
                </a:solidFill>
                <a:latin typeface="Raleway" panose="020B0604020202020204" charset="0"/>
              </a:rPr>
              <a:t>.</a:t>
            </a:r>
          </a:p>
          <a:p>
            <a:pPr lvl="0" algn="ctr">
              <a:lnSpc>
                <a:spcPct val="115000"/>
              </a:lnSpc>
              <a:buSzPts val="2300"/>
            </a:pPr>
            <a:r>
              <a:rPr lang="en-ZA" sz="2700" dirty="0">
                <a:solidFill>
                  <a:srgbClr val="FFFFFF"/>
                </a:solidFill>
                <a:latin typeface="Raleway" panose="020B0604020202020204" charset="0"/>
              </a:rPr>
              <a:t>Gay = 'n man wat </a:t>
            </a:r>
            <a:r>
              <a:rPr lang="en-ZA" sz="2700" dirty="0" err="1">
                <a:solidFill>
                  <a:srgbClr val="FFFFFF"/>
                </a:solidFill>
                <a:latin typeface="Raleway" panose="020B0604020202020204" charset="0"/>
              </a:rPr>
              <a:t>seksueel</a:t>
            </a:r>
            <a:r>
              <a:rPr lang="en-ZA" sz="2700" dirty="0">
                <a:solidFill>
                  <a:srgbClr val="FFFFFF"/>
                </a:solidFill>
                <a:latin typeface="Raleway" panose="020B0604020202020204" charset="0"/>
              </a:rPr>
              <a:t> </a:t>
            </a:r>
            <a:r>
              <a:rPr lang="en-ZA" sz="2700" dirty="0" err="1">
                <a:solidFill>
                  <a:srgbClr val="FFFFFF"/>
                </a:solidFill>
                <a:latin typeface="Raleway" panose="020B0604020202020204" charset="0"/>
              </a:rPr>
              <a:t>aangetrokke</a:t>
            </a:r>
            <a:r>
              <a:rPr lang="en-ZA" sz="2700" dirty="0">
                <a:solidFill>
                  <a:srgbClr val="FFFFFF"/>
                </a:solidFill>
                <a:latin typeface="Raleway" panose="020B0604020202020204" charset="0"/>
              </a:rPr>
              <a:t> is tot </a:t>
            </a:r>
            <a:r>
              <a:rPr lang="en-ZA" sz="2700" dirty="0" err="1">
                <a:solidFill>
                  <a:srgbClr val="FFFFFF"/>
                </a:solidFill>
                <a:latin typeface="Raleway" panose="020B0604020202020204" charset="0"/>
              </a:rPr>
              <a:t>ander</a:t>
            </a:r>
            <a:r>
              <a:rPr lang="en-ZA" sz="2700" dirty="0">
                <a:solidFill>
                  <a:srgbClr val="FFFFFF"/>
                </a:solidFill>
                <a:latin typeface="Raleway" panose="020B0604020202020204" charset="0"/>
              </a:rPr>
              <a:t> mans.</a:t>
            </a:r>
          </a:p>
          <a:p>
            <a:pPr lvl="0" algn="ctr">
              <a:lnSpc>
                <a:spcPct val="115000"/>
              </a:lnSpc>
              <a:buSzPts val="2300"/>
            </a:pPr>
            <a:r>
              <a:rPr lang="en-ZA" sz="2700" dirty="0" err="1">
                <a:solidFill>
                  <a:srgbClr val="FFFFFF"/>
                </a:solidFill>
                <a:latin typeface="Raleway" panose="020B0604020202020204" charset="0"/>
              </a:rPr>
              <a:t>Biseksueel</a:t>
            </a:r>
            <a:r>
              <a:rPr lang="en-ZA" sz="2700" dirty="0">
                <a:solidFill>
                  <a:srgbClr val="FFFFFF"/>
                </a:solidFill>
                <a:latin typeface="Raleway" panose="020B0604020202020204" charset="0"/>
              </a:rPr>
              <a:t> = 'n man/</a:t>
            </a:r>
            <a:r>
              <a:rPr lang="en-ZA" sz="2700" dirty="0" err="1">
                <a:solidFill>
                  <a:srgbClr val="FFFFFF"/>
                </a:solidFill>
                <a:latin typeface="Raleway" panose="020B0604020202020204" charset="0"/>
              </a:rPr>
              <a:t>vrou</a:t>
            </a:r>
            <a:r>
              <a:rPr lang="en-ZA" sz="2700" dirty="0">
                <a:solidFill>
                  <a:srgbClr val="FFFFFF"/>
                </a:solidFill>
                <a:latin typeface="Raleway" panose="020B0604020202020204" charset="0"/>
              </a:rPr>
              <a:t> wat </a:t>
            </a:r>
            <a:r>
              <a:rPr lang="en-ZA" sz="2700" dirty="0" err="1">
                <a:solidFill>
                  <a:srgbClr val="FFFFFF"/>
                </a:solidFill>
                <a:latin typeface="Raleway" panose="020B0604020202020204" charset="0"/>
              </a:rPr>
              <a:t>seksueel</a:t>
            </a:r>
            <a:r>
              <a:rPr lang="en-ZA" sz="2700" dirty="0">
                <a:solidFill>
                  <a:srgbClr val="FFFFFF"/>
                </a:solidFill>
                <a:latin typeface="Raleway" panose="020B0604020202020204" charset="0"/>
              </a:rPr>
              <a:t> </a:t>
            </a:r>
            <a:r>
              <a:rPr lang="en-ZA" sz="2700" dirty="0" err="1">
                <a:solidFill>
                  <a:srgbClr val="FFFFFF"/>
                </a:solidFill>
                <a:latin typeface="Raleway" panose="020B0604020202020204" charset="0"/>
              </a:rPr>
              <a:t>aangetrokke</a:t>
            </a:r>
            <a:r>
              <a:rPr lang="en-ZA" sz="2700" dirty="0">
                <a:solidFill>
                  <a:srgbClr val="FFFFFF"/>
                </a:solidFill>
                <a:latin typeface="Raleway" panose="020B0604020202020204" charset="0"/>
              </a:rPr>
              <a:t> is tot </a:t>
            </a:r>
            <a:r>
              <a:rPr lang="en-ZA" sz="2700" dirty="0" err="1">
                <a:solidFill>
                  <a:srgbClr val="FFFFFF"/>
                </a:solidFill>
                <a:latin typeface="Raleway" panose="020B0604020202020204" charset="0"/>
              </a:rPr>
              <a:t>beide</a:t>
            </a:r>
            <a:r>
              <a:rPr lang="en-ZA" sz="2700" dirty="0">
                <a:solidFill>
                  <a:srgbClr val="FFFFFF"/>
                </a:solidFill>
                <a:latin typeface="Raleway" panose="020B0604020202020204" charset="0"/>
              </a:rPr>
              <a:t> </a:t>
            </a:r>
            <a:r>
              <a:rPr lang="en-ZA" sz="2700" dirty="0" err="1">
                <a:solidFill>
                  <a:srgbClr val="FFFFFF"/>
                </a:solidFill>
                <a:latin typeface="Raleway" panose="020B0604020202020204" charset="0"/>
              </a:rPr>
              <a:t>geslagte</a:t>
            </a:r>
            <a:r>
              <a:rPr lang="en-ZA" sz="2700" dirty="0">
                <a:solidFill>
                  <a:srgbClr val="FFFFFF"/>
                </a:solidFill>
                <a:latin typeface="Raleway" panose="020B0604020202020204" charset="0"/>
              </a:rPr>
              <a:t>.</a:t>
            </a:r>
            <a:endParaRPr sz="2700" b="0" i="0" u="none" strike="noStrike" cap="none" dirty="0">
              <a:solidFill>
                <a:srgbClr val="FFFFFF"/>
              </a:solidFill>
              <a:latin typeface="Raleway" panose="020B0604020202020204" charset="0"/>
              <a:ea typeface="Raleway"/>
              <a:cs typeface="Raleway"/>
              <a:sym typeface="Raleway"/>
            </a:endParaRPr>
          </a:p>
        </p:txBody>
      </p:sp>
      <p:pic>
        <p:nvPicPr>
          <p:cNvPr id="3" name="image2.png">
            <a:extLst>
              <a:ext uri="{FF2B5EF4-FFF2-40B4-BE49-F238E27FC236}">
                <a16:creationId xmlns="" xmlns:a16="http://schemas.microsoft.com/office/drawing/2014/main" id="{5508271D-C64D-4948-8E88-AFB36D2CFC28}"/>
              </a:ext>
            </a:extLst>
          </p:cNvPr>
          <p:cNvPicPr/>
          <p:nvPr/>
        </p:nvPicPr>
        <p:blipFill>
          <a:blip r:embed="rId3"/>
          <a:srcRect/>
          <a:stretch>
            <a:fillRect/>
          </a:stretch>
        </p:blipFill>
        <p:spPr>
          <a:xfrm>
            <a:off x="11134725" y="-22538"/>
            <a:ext cx="1057275" cy="377190"/>
          </a:xfrm>
          <a:prstGeom prst="rect">
            <a:avLst/>
          </a:prstGeo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7"/>
        <p:cNvGrpSpPr/>
        <p:nvPr/>
      </p:nvGrpSpPr>
      <p:grpSpPr>
        <a:xfrm>
          <a:off x="0" y="0"/>
          <a:ext cx="0" cy="0"/>
          <a:chOff x="0" y="0"/>
          <a:chExt cx="0" cy="0"/>
        </a:xfrm>
      </p:grpSpPr>
      <p:sp>
        <p:nvSpPr>
          <p:cNvPr id="128" name="Google Shape;128;gc8c91dcd85_0_50"/>
          <p:cNvSpPr txBox="1"/>
          <p:nvPr/>
        </p:nvSpPr>
        <p:spPr>
          <a:xfrm>
            <a:off x="837729" y="683528"/>
            <a:ext cx="10636200" cy="5978529"/>
          </a:xfrm>
          <a:prstGeom prst="rect">
            <a:avLst/>
          </a:prstGeom>
          <a:noFill/>
          <a:ln>
            <a:noFill/>
          </a:ln>
        </p:spPr>
        <p:txBody>
          <a:bodyPr spcFirstLastPara="1" wrap="square" lIns="91425" tIns="91425" rIns="91425" bIns="91425" anchor="t" anchorCtr="0">
            <a:spAutoFit/>
          </a:bodyPr>
          <a:lstStyle/>
          <a:p>
            <a:pPr lvl="0" algn="ctr">
              <a:lnSpc>
                <a:spcPct val="115000"/>
              </a:lnSpc>
              <a:buSzPts val="2300"/>
            </a:pPr>
            <a:r>
              <a:rPr lang="nl-NL" sz="2400" b="1" dirty="0" smtClean="0">
                <a:solidFill>
                  <a:srgbClr val="FFFFFF"/>
                </a:solidFill>
                <a:latin typeface="Raleway"/>
                <a:ea typeface="Raleway"/>
                <a:cs typeface="Raleway"/>
                <a:sym typeface="Raleway"/>
              </a:rPr>
              <a:t>TRANS</a:t>
            </a:r>
          </a:p>
          <a:p>
            <a:pPr lvl="0" algn="ctr">
              <a:lnSpc>
                <a:spcPct val="115000"/>
              </a:lnSpc>
              <a:buSzPts val="2300"/>
            </a:pPr>
            <a:r>
              <a:rPr lang="nl-NL" sz="2400" dirty="0" smtClean="0">
                <a:solidFill>
                  <a:srgbClr val="FFFFFF"/>
                </a:solidFill>
                <a:latin typeface="Raleway"/>
                <a:ea typeface="Raleway"/>
                <a:cs typeface="Raleway"/>
                <a:sym typeface="Raleway"/>
              </a:rPr>
              <a:t> </a:t>
            </a:r>
            <a:r>
              <a:rPr lang="nl-NL" sz="2400" dirty="0">
                <a:solidFill>
                  <a:srgbClr val="FFFFFF"/>
                </a:solidFill>
                <a:latin typeface="Raleway"/>
                <a:ea typeface="Raleway"/>
                <a:cs typeface="Raleway"/>
                <a:sym typeface="Raleway"/>
              </a:rPr>
              <a:t>Die T verwys na geslagsidentiteit en uitdrukking.</a:t>
            </a:r>
          </a:p>
          <a:p>
            <a:pPr lvl="0" algn="ctr">
              <a:lnSpc>
                <a:spcPct val="115000"/>
              </a:lnSpc>
              <a:buSzPts val="2300"/>
            </a:pPr>
            <a:endParaRPr lang="nl-NL" sz="2400" dirty="0">
              <a:solidFill>
                <a:srgbClr val="FFFFFF"/>
              </a:solidFill>
              <a:latin typeface="Raleway"/>
              <a:ea typeface="Raleway"/>
              <a:cs typeface="Raleway"/>
              <a:sym typeface="Raleway"/>
            </a:endParaRPr>
          </a:p>
          <a:p>
            <a:pPr lvl="0" algn="ctr">
              <a:lnSpc>
                <a:spcPct val="115000"/>
              </a:lnSpc>
              <a:buSzPts val="2300"/>
            </a:pPr>
            <a:r>
              <a:rPr lang="nl-NL" sz="2400" b="1" dirty="0">
                <a:solidFill>
                  <a:srgbClr val="FFFFFF"/>
                </a:solidFill>
                <a:latin typeface="Raleway"/>
                <a:ea typeface="Raleway"/>
                <a:cs typeface="Raleway"/>
                <a:sym typeface="Raleway"/>
              </a:rPr>
              <a:t>QUEER</a:t>
            </a:r>
            <a:r>
              <a:rPr lang="nl-NL" sz="2400" dirty="0">
                <a:solidFill>
                  <a:srgbClr val="FFFFFF"/>
                </a:solidFill>
                <a:latin typeface="Raleway"/>
                <a:ea typeface="Raleway"/>
                <a:cs typeface="Raleway"/>
                <a:sym typeface="Raleway"/>
              </a:rPr>
              <a:t> </a:t>
            </a:r>
            <a:endParaRPr lang="nl-NL" sz="2400" dirty="0" smtClean="0">
              <a:solidFill>
                <a:srgbClr val="FFFFFF"/>
              </a:solidFill>
              <a:latin typeface="Raleway"/>
              <a:ea typeface="Raleway"/>
              <a:cs typeface="Raleway"/>
              <a:sym typeface="Raleway"/>
            </a:endParaRPr>
          </a:p>
          <a:p>
            <a:pPr lvl="0" algn="ctr">
              <a:lnSpc>
                <a:spcPct val="115000"/>
              </a:lnSpc>
              <a:buSzPts val="2300"/>
            </a:pPr>
            <a:r>
              <a:rPr lang="nl-NL" sz="2400" i="1" dirty="0" smtClean="0">
                <a:solidFill>
                  <a:srgbClr val="FFFFFF"/>
                </a:solidFill>
                <a:latin typeface="Raleway"/>
                <a:ea typeface="Raleway"/>
                <a:cs typeface="Raleway"/>
                <a:sym typeface="Raleway"/>
              </a:rPr>
              <a:t>Queer</a:t>
            </a:r>
            <a:r>
              <a:rPr lang="nl-NL" sz="2400" dirty="0" smtClean="0">
                <a:solidFill>
                  <a:srgbClr val="FFFFFF"/>
                </a:solidFill>
                <a:latin typeface="Raleway"/>
                <a:ea typeface="Raleway"/>
                <a:cs typeface="Raleway"/>
                <a:sym typeface="Raleway"/>
              </a:rPr>
              <a:t> </a:t>
            </a:r>
            <a:r>
              <a:rPr lang="nl-NL" sz="2400" dirty="0">
                <a:solidFill>
                  <a:srgbClr val="FFFFFF"/>
                </a:solidFill>
                <a:latin typeface="Raleway"/>
                <a:ea typeface="Raleway"/>
                <a:cs typeface="Raleway"/>
                <a:sym typeface="Raleway"/>
              </a:rPr>
              <a:t>is 'n veelsydige woord wat op verskillende maniere gebruik word en vir verskillende mense verskillende </a:t>
            </a:r>
            <a:r>
              <a:rPr lang="nl-NL" sz="2400" dirty="0" smtClean="0">
                <a:solidFill>
                  <a:srgbClr val="FFFFFF"/>
                </a:solidFill>
                <a:latin typeface="Raleway"/>
                <a:ea typeface="Raleway"/>
                <a:cs typeface="Raleway"/>
                <a:sym typeface="Raleway"/>
              </a:rPr>
              <a:t>betekenisse dra:</a:t>
            </a:r>
            <a:endParaRPr lang="nl-NL" sz="2400" dirty="0">
              <a:solidFill>
                <a:srgbClr val="FFFFFF"/>
              </a:solidFill>
              <a:latin typeface="Raleway"/>
              <a:ea typeface="Raleway"/>
              <a:cs typeface="Raleway"/>
              <a:sym typeface="Raleway"/>
            </a:endParaRPr>
          </a:p>
          <a:p>
            <a:pPr lvl="0" algn="ctr">
              <a:lnSpc>
                <a:spcPct val="115000"/>
              </a:lnSpc>
              <a:buSzPts val="2300"/>
            </a:pPr>
            <a:r>
              <a:rPr lang="nl-NL" sz="2400" dirty="0">
                <a:solidFill>
                  <a:srgbClr val="FFFFFF"/>
                </a:solidFill>
                <a:latin typeface="Raleway"/>
                <a:ea typeface="Raleway"/>
                <a:cs typeface="Raleway"/>
                <a:sym typeface="Raleway"/>
              </a:rPr>
              <a:t>1) Aantrekking tot mense van baie geslagte.</a:t>
            </a:r>
          </a:p>
          <a:p>
            <a:pPr lvl="0" algn="ctr">
              <a:lnSpc>
                <a:spcPct val="115000"/>
              </a:lnSpc>
              <a:buSzPts val="2300"/>
            </a:pPr>
            <a:r>
              <a:rPr lang="nl-NL" sz="2400" dirty="0">
                <a:solidFill>
                  <a:srgbClr val="FFFFFF"/>
                </a:solidFill>
                <a:latin typeface="Raleway"/>
                <a:ea typeface="Raleway"/>
                <a:cs typeface="Raleway"/>
                <a:sym typeface="Raleway"/>
              </a:rPr>
              <a:t>2) </a:t>
            </a:r>
            <a:r>
              <a:rPr lang="nl-NL" sz="2400" dirty="0" smtClean="0">
                <a:solidFill>
                  <a:srgbClr val="FFFFFF"/>
                </a:solidFill>
                <a:latin typeface="Raleway"/>
                <a:ea typeface="Raleway"/>
                <a:cs typeface="Raleway"/>
                <a:sym typeface="Raleway"/>
              </a:rPr>
              <a:t>Om nie</a:t>
            </a:r>
            <a:r>
              <a:rPr lang="nl-NL" sz="2400" dirty="0" smtClean="0">
                <a:solidFill>
                  <a:srgbClr val="FFFFFF"/>
                </a:solidFill>
                <a:latin typeface="Raleway"/>
                <a:ea typeface="Raleway"/>
                <a:cs typeface="Raleway"/>
                <a:sym typeface="Raleway"/>
              </a:rPr>
              <a:t> </a:t>
            </a:r>
            <a:r>
              <a:rPr lang="nl-NL" sz="2400" dirty="0">
                <a:solidFill>
                  <a:srgbClr val="FFFFFF"/>
                </a:solidFill>
                <a:latin typeface="Raleway"/>
                <a:ea typeface="Raleway"/>
                <a:cs typeface="Raleway"/>
                <a:sym typeface="Raleway"/>
              </a:rPr>
              <a:t>aan kulturele norme rondom geslag en/of </a:t>
            </a:r>
            <a:r>
              <a:rPr lang="nl-NL" sz="2400" dirty="0" smtClean="0">
                <a:solidFill>
                  <a:srgbClr val="FFFFFF"/>
                </a:solidFill>
                <a:latin typeface="Raleway"/>
                <a:ea typeface="Raleway"/>
                <a:cs typeface="Raleway"/>
                <a:sym typeface="Raleway"/>
              </a:rPr>
              <a:t>seksualiteit te voldoen </a:t>
            </a:r>
            <a:r>
              <a:rPr lang="nl-NL" sz="2400" dirty="0">
                <a:solidFill>
                  <a:srgbClr val="FFFFFF"/>
                </a:solidFill>
                <a:latin typeface="Raleway"/>
                <a:ea typeface="Raleway"/>
                <a:cs typeface="Raleway"/>
                <a:sym typeface="Raleway"/>
              </a:rPr>
              <a:t>nie.</a:t>
            </a:r>
          </a:p>
          <a:p>
            <a:pPr lvl="0" algn="ctr">
              <a:lnSpc>
                <a:spcPct val="115000"/>
              </a:lnSpc>
              <a:buSzPts val="2300"/>
            </a:pPr>
            <a:r>
              <a:rPr lang="nl-NL" sz="2400" dirty="0">
                <a:solidFill>
                  <a:srgbClr val="FFFFFF"/>
                </a:solidFill>
                <a:latin typeface="Raleway"/>
                <a:ea typeface="Raleway"/>
                <a:cs typeface="Raleway"/>
                <a:sym typeface="Raleway"/>
              </a:rPr>
              <a:t>3) 'n Algemene term wat verwys na alle nie-heteroseksuele mense. Sommige binne die gemeenskap mag egter voel dat die woord te lank haatlik teen hulle gebruik is en is huiwerig om dit te </a:t>
            </a:r>
            <a:r>
              <a:rPr lang="nl-NL" sz="2400" dirty="0" smtClean="0">
                <a:solidFill>
                  <a:srgbClr val="FFFFFF"/>
                </a:solidFill>
                <a:latin typeface="Raleway"/>
                <a:ea typeface="Raleway"/>
                <a:cs typeface="Raleway"/>
                <a:sym typeface="Raleway"/>
              </a:rPr>
              <a:t>aanvaar.</a:t>
            </a:r>
            <a:endParaRPr sz="2400" b="0" i="0" u="none" strike="noStrike" cap="none" dirty="0">
              <a:solidFill>
                <a:srgbClr val="FFFFFF"/>
              </a:solidFill>
              <a:latin typeface="Raleway"/>
              <a:ea typeface="Raleway"/>
              <a:cs typeface="Raleway"/>
              <a:sym typeface="Raleway"/>
            </a:endParaRPr>
          </a:p>
          <a:p>
            <a:pPr marL="0" marR="0" lvl="0" indent="0" algn="ctr" rtl="0">
              <a:lnSpc>
                <a:spcPct val="115000"/>
              </a:lnSpc>
              <a:spcBef>
                <a:spcPts val="1200"/>
              </a:spcBef>
              <a:spcAft>
                <a:spcPts val="1200"/>
              </a:spcAft>
              <a:buClr>
                <a:srgbClr val="000000"/>
              </a:buClr>
              <a:buSzPts val="2200"/>
              <a:buFont typeface="Arial"/>
              <a:buNone/>
            </a:pPr>
            <a:endParaRPr sz="2200" b="0" i="0" u="none" strike="noStrike" cap="none" dirty="0">
              <a:solidFill>
                <a:srgbClr val="FFFFFF"/>
              </a:solidFill>
              <a:latin typeface="Raleway"/>
              <a:ea typeface="Raleway"/>
              <a:cs typeface="Raleway"/>
              <a:sym typeface="Raleway"/>
            </a:endParaRPr>
          </a:p>
        </p:txBody>
      </p:sp>
      <p:pic>
        <p:nvPicPr>
          <p:cNvPr id="3" name="image2.png">
            <a:extLst>
              <a:ext uri="{FF2B5EF4-FFF2-40B4-BE49-F238E27FC236}">
                <a16:creationId xmlns="" xmlns:a16="http://schemas.microsoft.com/office/drawing/2014/main" id="{AA5A8987-C1C2-49BA-8B84-7AEC0DAFEB88}"/>
              </a:ext>
            </a:extLst>
          </p:cNvPr>
          <p:cNvPicPr/>
          <p:nvPr/>
        </p:nvPicPr>
        <p:blipFill>
          <a:blip r:embed="rId3"/>
          <a:srcRect/>
          <a:stretch>
            <a:fillRect/>
          </a:stretch>
        </p:blipFill>
        <p:spPr>
          <a:xfrm>
            <a:off x="11134725" y="0"/>
            <a:ext cx="1057275" cy="377190"/>
          </a:xfrm>
          <a:prstGeom prst="rect">
            <a:avLst/>
          </a:prstGeo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2"/>
        <p:cNvGrpSpPr/>
        <p:nvPr/>
      </p:nvGrpSpPr>
      <p:grpSpPr>
        <a:xfrm>
          <a:off x="0" y="0"/>
          <a:ext cx="0" cy="0"/>
          <a:chOff x="0" y="0"/>
          <a:chExt cx="0" cy="0"/>
        </a:xfrm>
      </p:grpSpPr>
      <p:sp>
        <p:nvSpPr>
          <p:cNvPr id="133" name="Google Shape;133;gcc98a1d650_0_16"/>
          <p:cNvSpPr txBox="1"/>
          <p:nvPr/>
        </p:nvSpPr>
        <p:spPr>
          <a:xfrm>
            <a:off x="1567541" y="1957636"/>
            <a:ext cx="9122229" cy="2677626"/>
          </a:xfrm>
          <a:prstGeom prst="rect">
            <a:avLst/>
          </a:prstGeom>
          <a:noFill/>
          <a:ln>
            <a:noFill/>
          </a:ln>
        </p:spPr>
        <p:txBody>
          <a:bodyPr spcFirstLastPara="1" wrap="square" lIns="91425" tIns="91425" rIns="91425" bIns="91425" anchor="t" anchorCtr="0">
            <a:spAutoFit/>
          </a:bodyPr>
          <a:lstStyle/>
          <a:p>
            <a:pPr lvl="0" algn="ctr">
              <a:buSzPts val="2500"/>
            </a:pPr>
            <a:r>
              <a:rPr lang="en-ZA" sz="2700" b="1" dirty="0" smtClean="0">
                <a:solidFill>
                  <a:srgbClr val="FFFFFF"/>
                </a:solidFill>
                <a:highlight>
                  <a:srgbClr val="000000"/>
                </a:highlight>
                <a:latin typeface="Raleway"/>
                <a:ea typeface="Raleway"/>
                <a:cs typeface="Raleway"/>
                <a:sym typeface="Raleway"/>
              </a:rPr>
              <a:t>INTERSEKSUEEL </a:t>
            </a:r>
          </a:p>
          <a:p>
            <a:pPr lvl="0" algn="ctr">
              <a:buSzPts val="2500"/>
            </a:pPr>
            <a:r>
              <a:rPr lang="en-ZA" sz="2700" dirty="0" err="1" smtClean="0">
                <a:solidFill>
                  <a:srgbClr val="FFFFFF"/>
                </a:solidFill>
                <a:highlight>
                  <a:srgbClr val="000000"/>
                </a:highlight>
                <a:latin typeface="Raleway"/>
                <a:ea typeface="Raleway"/>
                <a:cs typeface="Raleway"/>
                <a:sym typeface="Raleway"/>
              </a:rPr>
              <a:t>Interseksuele</a:t>
            </a:r>
            <a:r>
              <a:rPr lang="en-ZA" sz="2700" dirty="0" smtClean="0">
                <a:solidFill>
                  <a:srgbClr val="FFFFFF"/>
                </a:solidFill>
                <a:highlight>
                  <a:srgbClr val="000000"/>
                </a:highlight>
                <a:latin typeface="Raleway"/>
                <a:ea typeface="Raleway"/>
                <a:cs typeface="Raleway"/>
                <a:sym typeface="Raleway"/>
              </a:rPr>
              <a:t> </a:t>
            </a:r>
            <a:r>
              <a:rPr lang="en-ZA" sz="2700" dirty="0" err="1">
                <a:solidFill>
                  <a:srgbClr val="FFFFFF"/>
                </a:solidFill>
                <a:highlight>
                  <a:srgbClr val="000000"/>
                </a:highlight>
                <a:latin typeface="Raleway"/>
                <a:ea typeface="Raleway"/>
                <a:cs typeface="Raleway"/>
                <a:sym typeface="Raleway"/>
              </a:rPr>
              <a:t>mense</a:t>
            </a:r>
            <a:r>
              <a:rPr lang="en-ZA" sz="2700" dirty="0">
                <a:solidFill>
                  <a:srgbClr val="FFFFFF"/>
                </a:solidFill>
                <a:highlight>
                  <a:srgbClr val="000000"/>
                </a:highlight>
                <a:latin typeface="Raleway"/>
                <a:ea typeface="Raleway"/>
                <a:cs typeface="Raleway"/>
                <a:sym typeface="Raleway"/>
              </a:rPr>
              <a:t> is </a:t>
            </a:r>
            <a:r>
              <a:rPr lang="en-ZA" sz="2700" dirty="0" err="1">
                <a:solidFill>
                  <a:srgbClr val="FFFFFF"/>
                </a:solidFill>
                <a:highlight>
                  <a:srgbClr val="000000"/>
                </a:highlight>
                <a:latin typeface="Raleway"/>
                <a:ea typeface="Raleway"/>
                <a:cs typeface="Raleway"/>
                <a:sym typeface="Raleway"/>
              </a:rPr>
              <a:t>individue</a:t>
            </a:r>
            <a:r>
              <a:rPr lang="en-ZA" sz="2700" dirty="0">
                <a:solidFill>
                  <a:srgbClr val="FFFFFF"/>
                </a:solidFill>
                <a:highlight>
                  <a:srgbClr val="000000"/>
                </a:highlight>
                <a:latin typeface="Raleway"/>
                <a:ea typeface="Raleway"/>
                <a:cs typeface="Raleway"/>
                <a:sym typeface="Raleway"/>
              </a:rPr>
              <a:t> wat </a:t>
            </a:r>
            <a:r>
              <a:rPr lang="en-ZA" sz="2700" dirty="0" err="1">
                <a:solidFill>
                  <a:srgbClr val="FFFFFF"/>
                </a:solidFill>
                <a:highlight>
                  <a:srgbClr val="000000"/>
                </a:highlight>
                <a:latin typeface="Raleway"/>
                <a:ea typeface="Raleway"/>
                <a:cs typeface="Raleway"/>
                <a:sym typeface="Raleway"/>
              </a:rPr>
              <a:t>gebore</a:t>
            </a:r>
            <a:r>
              <a:rPr lang="en-ZA" sz="2700" dirty="0">
                <a:solidFill>
                  <a:srgbClr val="FFFFFF"/>
                </a:solidFill>
                <a:highlight>
                  <a:srgbClr val="000000"/>
                </a:highlight>
                <a:latin typeface="Raleway"/>
                <a:ea typeface="Raleway"/>
                <a:cs typeface="Raleway"/>
                <a:sym typeface="Raleway"/>
              </a:rPr>
              <a:t> is </a:t>
            </a:r>
            <a:r>
              <a:rPr lang="en-ZA" sz="2700" dirty="0" smtClean="0">
                <a:solidFill>
                  <a:srgbClr val="FFFFFF"/>
                </a:solidFill>
                <a:highlight>
                  <a:srgbClr val="000000"/>
                </a:highlight>
                <a:latin typeface="Raleway"/>
                <a:ea typeface="Raleway"/>
                <a:cs typeface="Raleway"/>
                <a:sym typeface="Raleway"/>
              </a:rPr>
              <a:t>met </a:t>
            </a:r>
            <a:r>
              <a:rPr lang="en-ZA" sz="2700" dirty="0" err="1">
                <a:solidFill>
                  <a:srgbClr val="FFFFFF"/>
                </a:solidFill>
                <a:highlight>
                  <a:srgbClr val="000000"/>
                </a:highlight>
                <a:latin typeface="Raleway"/>
                <a:ea typeface="Raleway"/>
                <a:cs typeface="Raleway"/>
                <a:sym typeface="Raleway"/>
              </a:rPr>
              <a:t>verskeie</a:t>
            </a:r>
            <a:r>
              <a:rPr lang="en-ZA" sz="2700" dirty="0">
                <a:solidFill>
                  <a:srgbClr val="FFFFFF"/>
                </a:solidFill>
                <a:highlight>
                  <a:srgbClr val="000000"/>
                </a:highlight>
                <a:latin typeface="Raleway"/>
                <a:ea typeface="Raleway"/>
                <a:cs typeface="Raleway"/>
                <a:sym typeface="Raleway"/>
              </a:rPr>
              <a:t> </a:t>
            </a:r>
            <a:r>
              <a:rPr lang="en-ZA" sz="2700" dirty="0" err="1">
                <a:solidFill>
                  <a:srgbClr val="FFFFFF"/>
                </a:solidFill>
                <a:highlight>
                  <a:srgbClr val="000000"/>
                </a:highlight>
                <a:latin typeface="Raleway"/>
                <a:ea typeface="Raleway"/>
                <a:cs typeface="Raleway"/>
                <a:sym typeface="Raleway"/>
              </a:rPr>
              <a:t>variasies</a:t>
            </a:r>
            <a:r>
              <a:rPr lang="en-ZA" sz="2700" dirty="0">
                <a:solidFill>
                  <a:srgbClr val="FFFFFF"/>
                </a:solidFill>
                <a:highlight>
                  <a:srgbClr val="000000"/>
                </a:highlight>
                <a:latin typeface="Raleway"/>
                <a:ea typeface="Raleway"/>
                <a:cs typeface="Raleway"/>
                <a:sym typeface="Raleway"/>
              </a:rPr>
              <a:t> in </a:t>
            </a:r>
            <a:r>
              <a:rPr lang="en-ZA" sz="2700" dirty="0" err="1" smtClean="0">
                <a:solidFill>
                  <a:srgbClr val="FFFFFF"/>
                </a:solidFill>
                <a:highlight>
                  <a:srgbClr val="000000"/>
                </a:highlight>
                <a:latin typeface="Raleway"/>
                <a:ea typeface="Raleway"/>
                <a:cs typeface="Raleway"/>
                <a:sym typeface="Raleway"/>
              </a:rPr>
              <a:t>geslagskenmerke</a:t>
            </a:r>
            <a:r>
              <a:rPr lang="en-ZA" sz="2700" dirty="0" smtClean="0">
                <a:solidFill>
                  <a:srgbClr val="FFFFFF"/>
                </a:solidFill>
                <a:highlight>
                  <a:srgbClr val="000000"/>
                </a:highlight>
                <a:latin typeface="Raleway"/>
                <a:ea typeface="Raleway"/>
                <a:cs typeface="Raleway"/>
                <a:sym typeface="Raleway"/>
              </a:rPr>
              <a:t>. </a:t>
            </a:r>
            <a:r>
              <a:rPr lang="en-ZA" sz="2700" dirty="0" err="1" smtClean="0">
                <a:solidFill>
                  <a:srgbClr val="FFFFFF"/>
                </a:solidFill>
                <a:highlight>
                  <a:srgbClr val="000000"/>
                </a:highlight>
                <a:latin typeface="Raleway"/>
                <a:ea typeface="Raleway"/>
                <a:cs typeface="Raleway"/>
                <a:sym typeface="Raleway"/>
              </a:rPr>
              <a:t>Dit</a:t>
            </a:r>
            <a:r>
              <a:rPr lang="en-ZA" sz="2700" dirty="0" smtClean="0">
                <a:solidFill>
                  <a:srgbClr val="FFFFFF"/>
                </a:solidFill>
                <a:highlight>
                  <a:srgbClr val="000000"/>
                </a:highlight>
                <a:latin typeface="Raleway"/>
                <a:ea typeface="Raleway"/>
                <a:cs typeface="Raleway"/>
                <a:sym typeface="Raleway"/>
              </a:rPr>
              <a:t> </a:t>
            </a:r>
            <a:r>
              <a:rPr lang="en-ZA" sz="2700" dirty="0" err="1" smtClean="0">
                <a:solidFill>
                  <a:srgbClr val="FFFFFF"/>
                </a:solidFill>
                <a:highlight>
                  <a:srgbClr val="000000"/>
                </a:highlight>
                <a:latin typeface="Raleway"/>
                <a:ea typeface="Raleway"/>
                <a:cs typeface="Raleway"/>
                <a:sym typeface="Raleway"/>
              </a:rPr>
              <a:t>sluit</a:t>
            </a:r>
            <a:r>
              <a:rPr lang="en-ZA" sz="2700" dirty="0" smtClean="0">
                <a:solidFill>
                  <a:srgbClr val="FFFFFF"/>
                </a:solidFill>
                <a:highlight>
                  <a:srgbClr val="000000"/>
                </a:highlight>
                <a:latin typeface="Raleway"/>
                <a:ea typeface="Raleway"/>
                <a:cs typeface="Raleway"/>
                <a:sym typeface="Raleway"/>
              </a:rPr>
              <a:t> in: </a:t>
            </a:r>
            <a:r>
              <a:rPr lang="en-ZA" sz="2700" dirty="0">
                <a:solidFill>
                  <a:srgbClr val="FFFFFF"/>
                </a:solidFill>
                <a:highlight>
                  <a:srgbClr val="000000"/>
                </a:highlight>
                <a:latin typeface="Raleway"/>
                <a:ea typeface="Raleway"/>
                <a:cs typeface="Raleway"/>
                <a:sym typeface="Raleway"/>
              </a:rPr>
              <a:t>chromosome, </a:t>
            </a:r>
            <a:r>
              <a:rPr lang="en-ZA" sz="2700" dirty="0" err="1">
                <a:solidFill>
                  <a:srgbClr val="FFFFFF"/>
                </a:solidFill>
                <a:highlight>
                  <a:srgbClr val="000000"/>
                </a:highlight>
                <a:latin typeface="Raleway"/>
                <a:ea typeface="Raleway"/>
                <a:cs typeface="Raleway"/>
                <a:sym typeface="Raleway"/>
              </a:rPr>
              <a:t>gonades</a:t>
            </a:r>
            <a:r>
              <a:rPr lang="en-ZA" sz="2700" dirty="0">
                <a:solidFill>
                  <a:srgbClr val="FFFFFF"/>
                </a:solidFill>
                <a:highlight>
                  <a:srgbClr val="000000"/>
                </a:highlight>
                <a:latin typeface="Raleway"/>
                <a:ea typeface="Raleway"/>
                <a:cs typeface="Raleway"/>
                <a:sym typeface="Raleway"/>
              </a:rPr>
              <a:t>, </a:t>
            </a:r>
            <a:r>
              <a:rPr lang="en-ZA" sz="2700" dirty="0" err="1">
                <a:solidFill>
                  <a:srgbClr val="FFFFFF"/>
                </a:solidFill>
                <a:highlight>
                  <a:srgbClr val="000000"/>
                </a:highlight>
                <a:latin typeface="Raleway"/>
                <a:ea typeface="Raleway"/>
                <a:cs typeface="Raleway"/>
                <a:sym typeface="Raleway"/>
              </a:rPr>
              <a:t>geslagshormone</a:t>
            </a:r>
            <a:r>
              <a:rPr lang="en-ZA" sz="2700" dirty="0">
                <a:solidFill>
                  <a:srgbClr val="FFFFFF"/>
                </a:solidFill>
                <a:highlight>
                  <a:srgbClr val="000000"/>
                </a:highlight>
                <a:latin typeface="Raleway"/>
                <a:ea typeface="Raleway"/>
                <a:cs typeface="Raleway"/>
                <a:sym typeface="Raleway"/>
              </a:rPr>
              <a:t> of </a:t>
            </a:r>
            <a:r>
              <a:rPr lang="en-ZA" sz="2700" dirty="0" err="1">
                <a:solidFill>
                  <a:srgbClr val="FFFFFF"/>
                </a:solidFill>
                <a:highlight>
                  <a:srgbClr val="000000"/>
                </a:highlight>
                <a:latin typeface="Raleway"/>
                <a:ea typeface="Raleway"/>
                <a:cs typeface="Raleway"/>
                <a:sym typeface="Raleway"/>
              </a:rPr>
              <a:t>geslagsdele</a:t>
            </a:r>
            <a:r>
              <a:rPr lang="en-ZA" sz="2700" dirty="0">
                <a:solidFill>
                  <a:srgbClr val="FFFFFF"/>
                </a:solidFill>
                <a:highlight>
                  <a:srgbClr val="000000"/>
                </a:highlight>
                <a:latin typeface="Raleway"/>
                <a:ea typeface="Raleway"/>
                <a:cs typeface="Raleway"/>
                <a:sym typeface="Raleway"/>
              </a:rPr>
              <a:t> wat </a:t>
            </a:r>
            <a:r>
              <a:rPr lang="en-ZA" sz="2700" dirty="0" err="1" smtClean="0">
                <a:solidFill>
                  <a:srgbClr val="FFFFFF"/>
                </a:solidFill>
                <a:highlight>
                  <a:srgbClr val="000000"/>
                </a:highlight>
                <a:latin typeface="Raleway"/>
                <a:ea typeface="Raleway"/>
                <a:cs typeface="Raleway"/>
                <a:sym typeface="Raleway"/>
              </a:rPr>
              <a:t>nie</a:t>
            </a:r>
            <a:r>
              <a:rPr lang="en-ZA" sz="2700" dirty="0" smtClean="0">
                <a:solidFill>
                  <a:srgbClr val="FFFFFF"/>
                </a:solidFill>
                <a:highlight>
                  <a:srgbClr val="000000"/>
                </a:highlight>
                <a:latin typeface="Raleway"/>
                <a:ea typeface="Raleway"/>
                <a:cs typeface="Raleway"/>
                <a:sym typeface="Raleway"/>
              </a:rPr>
              <a:t> </a:t>
            </a:r>
            <a:r>
              <a:rPr lang="en-ZA" sz="2700" dirty="0">
                <a:solidFill>
                  <a:srgbClr val="FFFFFF"/>
                </a:solidFill>
                <a:highlight>
                  <a:srgbClr val="000000"/>
                </a:highlight>
                <a:latin typeface="Raleway"/>
                <a:ea typeface="Raleway"/>
                <a:cs typeface="Raleway"/>
                <a:sym typeface="Raleway"/>
              </a:rPr>
              <a:t>by die </a:t>
            </a:r>
            <a:r>
              <a:rPr lang="en-ZA" sz="2700" dirty="0" err="1">
                <a:solidFill>
                  <a:srgbClr val="FFFFFF"/>
                </a:solidFill>
                <a:highlight>
                  <a:srgbClr val="000000"/>
                </a:highlight>
                <a:latin typeface="Raleway"/>
                <a:ea typeface="Raleway"/>
                <a:cs typeface="Raleway"/>
                <a:sym typeface="Raleway"/>
              </a:rPr>
              <a:t>tipiese</a:t>
            </a:r>
            <a:r>
              <a:rPr lang="en-ZA" sz="2700" dirty="0">
                <a:solidFill>
                  <a:srgbClr val="FFFFFF"/>
                </a:solidFill>
                <a:highlight>
                  <a:srgbClr val="000000"/>
                </a:highlight>
                <a:latin typeface="Raleway"/>
                <a:ea typeface="Raleway"/>
                <a:cs typeface="Raleway"/>
                <a:sym typeface="Raleway"/>
              </a:rPr>
              <a:t> </a:t>
            </a:r>
            <a:r>
              <a:rPr lang="en-ZA" sz="2700" dirty="0" err="1">
                <a:solidFill>
                  <a:srgbClr val="FFFFFF"/>
                </a:solidFill>
                <a:highlight>
                  <a:srgbClr val="000000"/>
                </a:highlight>
                <a:latin typeface="Raleway"/>
                <a:ea typeface="Raleway"/>
                <a:cs typeface="Raleway"/>
                <a:sym typeface="Raleway"/>
              </a:rPr>
              <a:t>definisies</a:t>
            </a:r>
            <a:r>
              <a:rPr lang="en-ZA" sz="2700" dirty="0">
                <a:solidFill>
                  <a:srgbClr val="FFFFFF"/>
                </a:solidFill>
                <a:highlight>
                  <a:srgbClr val="000000"/>
                </a:highlight>
                <a:latin typeface="Raleway"/>
                <a:ea typeface="Raleway"/>
                <a:cs typeface="Raleway"/>
                <a:sym typeface="Raleway"/>
              </a:rPr>
              <a:t> </a:t>
            </a:r>
            <a:r>
              <a:rPr lang="en-ZA" sz="2700" dirty="0" err="1">
                <a:solidFill>
                  <a:srgbClr val="FFFFFF"/>
                </a:solidFill>
                <a:highlight>
                  <a:srgbClr val="000000"/>
                </a:highlight>
                <a:latin typeface="Raleway"/>
                <a:ea typeface="Raleway"/>
                <a:cs typeface="Raleway"/>
                <a:sym typeface="Raleway"/>
              </a:rPr>
              <a:t>vir</a:t>
            </a:r>
            <a:r>
              <a:rPr lang="en-ZA" sz="2700" dirty="0">
                <a:solidFill>
                  <a:srgbClr val="FFFFFF"/>
                </a:solidFill>
                <a:highlight>
                  <a:srgbClr val="000000"/>
                </a:highlight>
                <a:latin typeface="Raleway"/>
                <a:ea typeface="Raleway"/>
                <a:cs typeface="Raleway"/>
                <a:sym typeface="Raleway"/>
              </a:rPr>
              <a:t> manlike of </a:t>
            </a:r>
            <a:r>
              <a:rPr lang="en-ZA" sz="2700" dirty="0" err="1">
                <a:solidFill>
                  <a:srgbClr val="FFFFFF"/>
                </a:solidFill>
                <a:highlight>
                  <a:srgbClr val="000000"/>
                </a:highlight>
                <a:latin typeface="Raleway"/>
                <a:ea typeface="Raleway"/>
                <a:cs typeface="Raleway"/>
                <a:sym typeface="Raleway"/>
              </a:rPr>
              <a:t>vroulike</a:t>
            </a:r>
            <a:r>
              <a:rPr lang="en-ZA" sz="2700" dirty="0">
                <a:solidFill>
                  <a:srgbClr val="FFFFFF"/>
                </a:solidFill>
                <a:highlight>
                  <a:srgbClr val="000000"/>
                </a:highlight>
                <a:latin typeface="Raleway"/>
                <a:ea typeface="Raleway"/>
                <a:cs typeface="Raleway"/>
                <a:sym typeface="Raleway"/>
              </a:rPr>
              <a:t> </a:t>
            </a:r>
            <a:r>
              <a:rPr lang="en-ZA" sz="2700" dirty="0" err="1" smtClean="0">
                <a:solidFill>
                  <a:srgbClr val="FFFFFF"/>
                </a:solidFill>
                <a:highlight>
                  <a:srgbClr val="000000"/>
                </a:highlight>
                <a:latin typeface="Raleway"/>
                <a:ea typeface="Raleway"/>
                <a:cs typeface="Raleway"/>
                <a:sym typeface="Raleway"/>
              </a:rPr>
              <a:t>liggame</a:t>
            </a:r>
            <a:r>
              <a:rPr lang="en-ZA" sz="2700" dirty="0" smtClean="0">
                <a:solidFill>
                  <a:srgbClr val="FFFFFF"/>
                </a:solidFill>
                <a:highlight>
                  <a:srgbClr val="000000"/>
                </a:highlight>
                <a:latin typeface="Raleway"/>
                <a:ea typeface="Raleway"/>
                <a:cs typeface="Raleway"/>
                <a:sym typeface="Raleway"/>
              </a:rPr>
              <a:t> pas </a:t>
            </a:r>
            <a:r>
              <a:rPr lang="en-ZA" sz="2700" dirty="0" err="1">
                <a:solidFill>
                  <a:srgbClr val="FFFFFF"/>
                </a:solidFill>
                <a:highlight>
                  <a:srgbClr val="000000"/>
                </a:highlight>
                <a:latin typeface="Raleway"/>
                <a:ea typeface="Raleway"/>
                <a:cs typeface="Raleway"/>
                <a:sym typeface="Raleway"/>
              </a:rPr>
              <a:t>nie</a:t>
            </a:r>
            <a:r>
              <a:rPr lang="en-ZA" sz="2700" dirty="0">
                <a:solidFill>
                  <a:srgbClr val="FFFFFF"/>
                </a:solidFill>
                <a:highlight>
                  <a:srgbClr val="000000"/>
                </a:highlight>
                <a:latin typeface="Raleway"/>
                <a:ea typeface="Raleway"/>
                <a:cs typeface="Raleway"/>
                <a:sym typeface="Raleway"/>
              </a:rPr>
              <a:t>.</a:t>
            </a:r>
            <a:endParaRPr sz="2700" b="0" i="0" u="none" strike="noStrike" cap="none" dirty="0">
              <a:solidFill>
                <a:srgbClr val="FFFFFF"/>
              </a:solidFill>
              <a:highlight>
                <a:srgbClr val="000000"/>
              </a:highlight>
              <a:latin typeface="Raleway"/>
              <a:ea typeface="Raleway"/>
              <a:cs typeface="Raleway"/>
              <a:sym typeface="Raleway"/>
            </a:endParaRPr>
          </a:p>
        </p:txBody>
      </p:sp>
      <p:pic>
        <p:nvPicPr>
          <p:cNvPr id="3" name="image2.png">
            <a:extLst>
              <a:ext uri="{FF2B5EF4-FFF2-40B4-BE49-F238E27FC236}">
                <a16:creationId xmlns="" xmlns:a16="http://schemas.microsoft.com/office/drawing/2014/main" id="{CD6AEA78-0964-4D91-85F5-C7C6B61F8B8D}"/>
              </a:ext>
            </a:extLst>
          </p:cNvPr>
          <p:cNvPicPr/>
          <p:nvPr/>
        </p:nvPicPr>
        <p:blipFill>
          <a:blip r:embed="rId3"/>
          <a:srcRect/>
          <a:stretch>
            <a:fillRect/>
          </a:stretch>
        </p:blipFill>
        <p:spPr>
          <a:xfrm>
            <a:off x="11134725" y="0"/>
            <a:ext cx="1057275" cy="377190"/>
          </a:xfrm>
          <a:prstGeom prst="rect">
            <a:avLst/>
          </a:prstGeo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1147</Words>
  <Application>Microsoft Office PowerPoint</Application>
  <PresentationFormat>Widescreen</PresentationFormat>
  <Paragraphs>119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Raleway</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Brown</dc:creator>
  <cp:lastModifiedBy>Jandre Botes</cp:lastModifiedBy>
  <cp:revision>31</cp:revision>
  <dcterms:created xsi:type="dcterms:W3CDTF">2021-02-21T09:01:14Z</dcterms:created>
  <dcterms:modified xsi:type="dcterms:W3CDTF">2021-12-01T05:25:39Z</dcterms:modified>
</cp:coreProperties>
</file>