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3" r:id="rId7"/>
  </p:sldIdLst>
  <p:sldSz cx="12192000" cy="6858000"/>
  <p:notesSz cx="6858000" cy="9144000"/>
  <p:embeddedFontLst>
    <p:embeddedFont>
      <p:font typeface="Bahnschrift Light Condensed" panose="020B0502040204020203" pitchFamily="34" charset="0"/>
      <p:regular r:id="rId9"/>
    </p:embeddedFont>
    <p:embeddedFont>
      <p:font typeface="Calibri" panose="020F0502020204030204" pitchFamily="34" charset="0"/>
      <p:regular r:id="rId10"/>
      <p:bold r:id="rId11"/>
      <p:italic r:id="rId12"/>
      <p:boldItalic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ju+A246P3tjUf8b8Tan5uWmEKDO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768" autoAdjust="0"/>
  </p:normalViewPr>
  <p:slideViewPr>
    <p:cSldViewPr snapToGrid="0">
      <p:cViewPr varScale="1">
        <p:scale>
          <a:sx n="68" d="100"/>
          <a:sy n="68" d="100"/>
        </p:scale>
        <p:origin x="21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commentAuthors" Target="commentAuthor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0" Type="http://schemas.openxmlformats.org/officeDocument/2006/relationships/font" Target="fonts/font2.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ZA" dirty="0">
              <a:latin typeface="Calibri" panose="020F0502020204030204" pitchFamily="34" charset="0"/>
              <a:cs typeface="Calibri" panose="020F0502020204030204" pitchFamily="34" charset="0"/>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i="1" u="none" dirty="0">
              <a:latin typeface="Calibri" panose="020F0502020204030204" pitchFamily="34" charset="0"/>
              <a:cs typeface="Calibri" panose="020F0502020204030204" pitchFamily="34" charset="0"/>
            </a:endParaRPr>
          </a:p>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08" name="Google Shape;10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ZA"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p:txBody>
      </p:sp>
      <p:sp>
        <p:nvSpPr>
          <p:cNvPr id="118" name="Google Shape;1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af-ZA" dirty="0">
              <a:effectLst/>
              <a:latin typeface="Segoe UI Web (West European)"/>
            </a:endParaRPr>
          </a:p>
        </p:txBody>
      </p:sp>
      <p:sp>
        <p:nvSpPr>
          <p:cNvPr id="123" name="Google Shape;12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9174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bloomberg.com/series/quicktak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news24.com/"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8C323F62-CD1C-47EE-8105-6AA02EC5A22C}"/>
              </a:ext>
            </a:extLst>
          </p:cNvPr>
          <p:cNvPicPr>
            <a:picLocks noChangeAspect="1"/>
          </p:cNvPicPr>
          <p:nvPr/>
        </p:nvPicPr>
        <p:blipFill rotWithShape="1">
          <a:blip r:embed="rId3"/>
          <a:srcRect t="27083" b="16667"/>
          <a:stretch/>
        </p:blipFill>
        <p:spPr>
          <a:xfrm>
            <a:off x="0" y="0"/>
            <a:ext cx="12192000" cy="6858000"/>
          </a:xfrm>
          <a:prstGeom prst="rect">
            <a:avLst/>
          </a:prstGeom>
        </p:spPr>
      </p:pic>
      <p:pic>
        <p:nvPicPr>
          <p:cNvPr id="3" name="Picture 2">
            <a:extLst>
              <a:ext uri="{FF2B5EF4-FFF2-40B4-BE49-F238E27FC236}">
                <a16:creationId xmlns:a16="http://schemas.microsoft.com/office/drawing/2014/main" id="{4021DDD5-9545-8FD5-7076-86CCE4A0F9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cxnSp>
        <p:nvCxnSpPr>
          <p:cNvPr id="94" name="Google Shape;94;p2"/>
          <p:cNvCxnSpPr/>
          <p:nvPr/>
        </p:nvCxnSpPr>
        <p:spPr>
          <a:xfrm>
            <a:off x="4065689" y="477749"/>
            <a:ext cx="0" cy="3657600"/>
          </a:xfrm>
          <a:prstGeom prst="straightConnector1">
            <a:avLst/>
          </a:prstGeom>
          <a:noFill/>
          <a:ln w="101600" cap="flat" cmpd="dbl">
            <a:solidFill>
              <a:srgbClr val="595959"/>
            </a:solidFill>
            <a:prstDash val="solid"/>
            <a:miter lim="800000"/>
            <a:headEnd type="none" w="sm" len="sm"/>
            <a:tailEnd type="none" w="sm" len="sm"/>
          </a:ln>
        </p:spPr>
      </p:cxnSp>
      <p:sp>
        <p:nvSpPr>
          <p:cNvPr id="95" name="Google Shape;95;p2"/>
          <p:cNvSpPr/>
          <p:nvPr/>
        </p:nvSpPr>
        <p:spPr>
          <a:xfrm>
            <a:off x="378068" y="4633546"/>
            <a:ext cx="11438793" cy="1844256"/>
          </a:xfrm>
          <a:prstGeom prst="rect">
            <a:avLst/>
          </a:prstGeom>
          <a:solidFill>
            <a:srgbClr val="404040"/>
          </a:solidFill>
          <a:ln w="127000" cap="sq" cmpd="thinThick">
            <a:solidFill>
              <a:srgbClr val="40404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2"/>
          <p:cNvSpPr txBox="1">
            <a:spLocks noGrp="1"/>
          </p:cNvSpPr>
          <p:nvPr>
            <p:ph type="title"/>
          </p:nvPr>
        </p:nvSpPr>
        <p:spPr>
          <a:xfrm>
            <a:off x="527538" y="4756638"/>
            <a:ext cx="11139854" cy="930447"/>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FF"/>
              </a:buClr>
              <a:buSzPts val="3400"/>
              <a:buFont typeface="Calibri"/>
              <a:buNone/>
            </a:pPr>
            <a:r>
              <a:rPr lang="en-ZA" sz="2400" dirty="0" err="1">
                <a:solidFill>
                  <a:srgbClr val="FFFFFF"/>
                </a:solidFill>
              </a:rPr>
              <a:t>Watter</a:t>
            </a:r>
            <a:r>
              <a:rPr lang="en-ZA" sz="2400" dirty="0">
                <a:solidFill>
                  <a:srgbClr val="FFFFFF"/>
                </a:solidFill>
              </a:rPr>
              <a:t> </a:t>
            </a:r>
            <a:r>
              <a:rPr lang="en-ZA" sz="2400" dirty="0" err="1">
                <a:solidFill>
                  <a:srgbClr val="FFFFFF"/>
                </a:solidFill>
              </a:rPr>
              <a:t>vorm</a:t>
            </a:r>
            <a:r>
              <a:rPr lang="en-ZA" sz="2400" dirty="0">
                <a:solidFill>
                  <a:srgbClr val="FFFFFF"/>
                </a:solidFill>
              </a:rPr>
              <a:t> van </a:t>
            </a:r>
            <a:r>
              <a:rPr lang="en-ZA" sz="2400" dirty="0" err="1">
                <a:solidFill>
                  <a:srgbClr val="FFFFFF"/>
                </a:solidFill>
              </a:rPr>
              <a:t>geslagsgebaseerde</a:t>
            </a:r>
            <a:r>
              <a:rPr lang="en-ZA" sz="2400" dirty="0">
                <a:solidFill>
                  <a:srgbClr val="FFFFFF"/>
                </a:solidFill>
              </a:rPr>
              <a:t> </a:t>
            </a:r>
            <a:r>
              <a:rPr lang="en-ZA" sz="2400" dirty="0" err="1">
                <a:solidFill>
                  <a:srgbClr val="FFFFFF"/>
                </a:solidFill>
              </a:rPr>
              <a:t>geweld</a:t>
            </a:r>
            <a:r>
              <a:rPr lang="en-ZA" sz="2400" dirty="0">
                <a:solidFill>
                  <a:srgbClr val="FFFFFF"/>
                </a:solidFill>
              </a:rPr>
              <a:t> word in die </a:t>
            </a:r>
            <a:r>
              <a:rPr lang="en-ZA" sz="2400" dirty="0" err="1">
                <a:solidFill>
                  <a:srgbClr val="FFFFFF"/>
                </a:solidFill>
              </a:rPr>
              <a:t>prentjies</a:t>
            </a:r>
            <a:r>
              <a:rPr lang="en-ZA" sz="2400" dirty="0">
                <a:solidFill>
                  <a:srgbClr val="FFFFFF"/>
                </a:solidFill>
              </a:rPr>
              <a:t> </a:t>
            </a:r>
            <a:r>
              <a:rPr lang="en-ZA" sz="2400" dirty="0" err="1">
                <a:solidFill>
                  <a:srgbClr val="FFFFFF"/>
                </a:solidFill>
              </a:rPr>
              <a:t>ge</a:t>
            </a:r>
            <a:r>
              <a:rPr lang="en-ZA" sz="2400" dirty="0" err="1">
                <a:solidFill>
                  <a:srgbClr val="FFFFFF"/>
                </a:solidFill>
                <a:latin typeface="Calibri" panose="020F0502020204030204" pitchFamily="34" charset="0"/>
                <a:cs typeface="Calibri" panose="020F0502020204030204" pitchFamily="34" charset="0"/>
              </a:rPr>
              <a:t>ïlustreer</a:t>
            </a:r>
            <a:r>
              <a:rPr lang="en-ZA" sz="2400" dirty="0">
                <a:solidFill>
                  <a:srgbClr val="FFFFFF"/>
                </a:solidFill>
              </a:rPr>
              <a:t>?</a:t>
            </a:r>
            <a:endParaRPr sz="3200" dirty="0"/>
          </a:p>
        </p:txBody>
      </p:sp>
      <p:pic>
        <p:nvPicPr>
          <p:cNvPr id="97" name="Google Shape;97;p2" descr="Sexual"/>
          <p:cNvPicPr preferRelativeResize="0"/>
          <p:nvPr/>
        </p:nvPicPr>
        <p:blipFill rotWithShape="1">
          <a:blip r:embed="rId3">
            <a:alphaModFix/>
          </a:blip>
          <a:srcRect/>
          <a:stretch/>
        </p:blipFill>
        <p:spPr>
          <a:xfrm>
            <a:off x="320040" y="593745"/>
            <a:ext cx="3425609" cy="3425609"/>
          </a:xfrm>
          <a:prstGeom prst="rect">
            <a:avLst/>
          </a:prstGeom>
          <a:noFill/>
          <a:ln>
            <a:noFill/>
          </a:ln>
        </p:spPr>
      </p:pic>
      <p:pic>
        <p:nvPicPr>
          <p:cNvPr id="98" name="Google Shape;98;p2" descr="Physical"/>
          <p:cNvPicPr preferRelativeResize="0"/>
          <p:nvPr/>
        </p:nvPicPr>
        <p:blipFill rotWithShape="1">
          <a:blip r:embed="rId4">
            <a:alphaModFix/>
          </a:blip>
          <a:srcRect/>
          <a:stretch/>
        </p:blipFill>
        <p:spPr>
          <a:xfrm>
            <a:off x="4385729" y="589887"/>
            <a:ext cx="3433324" cy="3433324"/>
          </a:xfrm>
          <a:prstGeom prst="rect">
            <a:avLst/>
          </a:prstGeom>
          <a:noFill/>
          <a:ln>
            <a:noFill/>
          </a:ln>
        </p:spPr>
      </p:pic>
      <p:cxnSp>
        <p:nvCxnSpPr>
          <p:cNvPr id="99" name="Google Shape;99;p2"/>
          <p:cNvCxnSpPr/>
          <p:nvPr/>
        </p:nvCxnSpPr>
        <p:spPr>
          <a:xfrm>
            <a:off x="8153400" y="477749"/>
            <a:ext cx="0" cy="3657600"/>
          </a:xfrm>
          <a:prstGeom prst="straightConnector1">
            <a:avLst/>
          </a:prstGeom>
          <a:noFill/>
          <a:ln w="101600" cap="flat" cmpd="dbl">
            <a:solidFill>
              <a:srgbClr val="595959"/>
            </a:solidFill>
            <a:prstDash val="solid"/>
            <a:miter lim="800000"/>
            <a:headEnd type="none" w="sm" len="sm"/>
            <a:tailEnd type="none" w="sm" len="sm"/>
          </a:ln>
        </p:spPr>
      </p:cxnSp>
      <p:pic>
        <p:nvPicPr>
          <p:cNvPr id="100" name="Google Shape;100;p2" descr="Psychological"/>
          <p:cNvPicPr preferRelativeResize="0"/>
          <p:nvPr/>
        </p:nvPicPr>
        <p:blipFill rotWithShape="1">
          <a:blip r:embed="rId5">
            <a:alphaModFix/>
          </a:blip>
          <a:srcRect/>
          <a:stretch/>
        </p:blipFill>
        <p:spPr>
          <a:xfrm>
            <a:off x="8449725" y="616905"/>
            <a:ext cx="3423916" cy="3423916"/>
          </a:xfrm>
          <a:prstGeom prst="rect">
            <a:avLst/>
          </a:prstGeom>
          <a:noFill/>
          <a:ln>
            <a:noFill/>
          </a:ln>
        </p:spPr>
      </p:pic>
      <p:cxnSp>
        <p:nvCxnSpPr>
          <p:cNvPr id="101" name="Google Shape;101;p2"/>
          <p:cNvCxnSpPr/>
          <p:nvPr/>
        </p:nvCxnSpPr>
        <p:spPr>
          <a:xfrm>
            <a:off x="2209800" y="5738691"/>
            <a:ext cx="7772400" cy="0"/>
          </a:xfrm>
          <a:prstGeom prst="straightConnector1">
            <a:avLst/>
          </a:prstGeom>
          <a:noFill/>
          <a:ln w="22225" cap="flat" cmpd="sng">
            <a:solidFill>
              <a:srgbClr val="D9D9D9"/>
            </a:solidFill>
            <a:prstDash val="solid"/>
            <a:miter lim="800000"/>
            <a:headEnd type="none" w="sm" len="sm"/>
            <a:tailEnd type="none" w="sm" len="sm"/>
          </a:ln>
        </p:spPr>
      </p:cxnSp>
      <p:sp>
        <p:nvSpPr>
          <p:cNvPr id="102" name="Google Shape;102;p2"/>
          <p:cNvSpPr txBox="1"/>
          <p:nvPr/>
        </p:nvSpPr>
        <p:spPr>
          <a:xfrm>
            <a:off x="1766876" y="4070960"/>
            <a:ext cx="531936" cy="4770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500" b="0" i="0" u="none" strike="noStrike" cap="none">
                <a:solidFill>
                  <a:schemeClr val="dk1"/>
                </a:solidFill>
                <a:latin typeface="Calibri"/>
                <a:ea typeface="Calibri"/>
                <a:cs typeface="Calibri"/>
                <a:sym typeface="Calibri"/>
              </a:rPr>
              <a:t>A</a:t>
            </a:r>
            <a:endParaRPr/>
          </a:p>
        </p:txBody>
      </p:sp>
      <p:sp>
        <p:nvSpPr>
          <p:cNvPr id="103" name="Google Shape;103;p2"/>
          <p:cNvSpPr txBox="1"/>
          <p:nvPr/>
        </p:nvSpPr>
        <p:spPr>
          <a:xfrm>
            <a:off x="6096000" y="4087923"/>
            <a:ext cx="531936" cy="4770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500">
                <a:solidFill>
                  <a:schemeClr val="dk1"/>
                </a:solidFill>
                <a:latin typeface="Calibri"/>
                <a:ea typeface="Calibri"/>
                <a:cs typeface="Calibri"/>
                <a:sym typeface="Calibri"/>
              </a:rPr>
              <a:t>B</a:t>
            </a:r>
            <a:endParaRPr/>
          </a:p>
        </p:txBody>
      </p:sp>
      <p:sp>
        <p:nvSpPr>
          <p:cNvPr id="104" name="Google Shape;104;p2"/>
          <p:cNvSpPr txBox="1"/>
          <p:nvPr/>
        </p:nvSpPr>
        <p:spPr>
          <a:xfrm>
            <a:off x="10230173" y="4066814"/>
            <a:ext cx="531936" cy="4770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2500">
                <a:solidFill>
                  <a:schemeClr val="dk1"/>
                </a:solidFill>
                <a:latin typeface="Calibri"/>
                <a:ea typeface="Calibri"/>
                <a:cs typeface="Calibri"/>
                <a:sym typeface="Calibri"/>
              </a:rPr>
              <a:t>C</a:t>
            </a:r>
            <a:endParaRPr/>
          </a:p>
        </p:txBody>
      </p:sp>
      <p:pic>
        <p:nvPicPr>
          <p:cNvPr id="2" name="Picture 1">
            <a:extLst>
              <a:ext uri="{FF2B5EF4-FFF2-40B4-BE49-F238E27FC236}">
                <a16:creationId xmlns:a16="http://schemas.microsoft.com/office/drawing/2014/main" id="{7BFC33E0-3E09-F35C-3C52-62F23255C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CE9A370E-3D97-423D-AD48-64C4AE31D384}"/>
              </a:ext>
            </a:extLst>
          </p:cNvPr>
          <p:cNvPicPr>
            <a:picLocks noChangeAspect="1"/>
          </p:cNvPicPr>
          <p:nvPr/>
        </p:nvPicPr>
        <p:blipFill>
          <a:blip r:embed="rId3"/>
          <a:stretch>
            <a:fillRect/>
          </a:stretch>
        </p:blipFill>
        <p:spPr>
          <a:xfrm>
            <a:off x="0" y="0"/>
            <a:ext cx="12192000" cy="6858000"/>
          </a:xfrm>
          <a:prstGeom prst="rect">
            <a:avLst/>
          </a:prstGeom>
        </p:spPr>
      </p:pic>
      <p:sp>
        <p:nvSpPr>
          <p:cNvPr id="113" name="Google Shape;113;p3"/>
          <p:cNvSpPr txBox="1"/>
          <p:nvPr/>
        </p:nvSpPr>
        <p:spPr>
          <a:xfrm>
            <a:off x="539074" y="5438319"/>
            <a:ext cx="11113851" cy="1200288"/>
          </a:xfrm>
          <a:prstGeom prst="rect">
            <a:avLst/>
          </a:prstGeom>
          <a:noFill/>
          <a:ln>
            <a:noFill/>
          </a:ln>
        </p:spPr>
        <p:txBody>
          <a:bodyPr spcFirstLastPara="1" wrap="square" lIns="91425" tIns="45700" rIns="91425" bIns="45700" anchor="t" anchorCtr="0">
            <a:spAutoFit/>
          </a:bodyPr>
          <a:lstStyle/>
          <a:p>
            <a:pPr algn="just"/>
            <a:r>
              <a:rPr lang="af-ZA" sz="1800" b="1" dirty="0">
                <a:solidFill>
                  <a:schemeClr val="bg1"/>
                </a:solidFill>
                <a:effectLst/>
                <a:latin typeface="Calibri" panose="020F0502020204030204" pitchFamily="34" charset="0"/>
                <a:cs typeface="Calibri" panose="020F0502020204030204" pitchFamily="34" charset="0"/>
              </a:rPr>
              <a:t>Suid-Afrika se president het in Junie 2021 'n "toename in moorde op vroue en kinders" betreur toe die staat van inperking verslap is en dit ’n ”tweede pandemie” genoem. Amnesty International se Suid-Afrikaanse direkteur verduidelik waarom geslagsgebaseerde geweld so deurdringend is en hoe om dit te beëindig. (Bron: QuickTake)</a:t>
            </a: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sp>
        <p:nvSpPr>
          <p:cNvPr id="114" name="Google Shape;114;p3"/>
          <p:cNvSpPr txBox="1"/>
          <p:nvPr/>
        </p:nvSpPr>
        <p:spPr>
          <a:xfrm>
            <a:off x="539074" y="147427"/>
            <a:ext cx="1066070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1800" b="1" i="0" dirty="0">
                <a:solidFill>
                  <a:srgbClr val="FFFFFF"/>
                </a:solidFill>
                <a:latin typeface="Arial"/>
                <a:ea typeface="Arial"/>
                <a:cs typeface="Arial"/>
                <a:sym typeface="Arial"/>
              </a:rPr>
              <a:t>Why Gender-Based Violence Is So Prevalent in South Africa</a:t>
            </a:r>
            <a:endParaRPr dirty="0"/>
          </a:p>
          <a:p>
            <a:pPr marR="0" lvl="0" algn="ctr" rtl="0">
              <a:spcBef>
                <a:spcPts val="0"/>
              </a:spcBef>
              <a:spcAft>
                <a:spcPts val="0"/>
              </a:spcAft>
              <a:buClr>
                <a:srgbClr val="CCCCCC"/>
              </a:buClr>
              <a:buSzPts val="1800"/>
            </a:pPr>
            <a:r>
              <a:rPr lang="en-ZA" sz="1800" b="1" i="0" u="sng" dirty="0">
                <a:solidFill>
                  <a:srgbClr val="CCCCCC"/>
                </a:solidFill>
                <a:latin typeface="Arial"/>
                <a:ea typeface="Arial"/>
                <a:cs typeface="Arial"/>
                <a:sym typeface="Arial"/>
                <a:hlinkClick r:id="rId4">
                  <a:extLst>
                    <a:ext uri="{A12FA001-AC4F-418D-AE19-62706E023703}">
                      <ahyp:hlinkClr xmlns:ahyp="http://schemas.microsoft.com/office/drawing/2018/hyperlinkcolor" val="tx"/>
                    </a:ext>
                  </a:extLst>
                </a:hlinkClick>
              </a:rPr>
              <a:t>QuickTake by Bloomberg</a:t>
            </a:r>
            <a:endParaRPr sz="1800" b="1" i="0" dirty="0">
              <a:solidFill>
                <a:srgbClr val="CCCCCC"/>
              </a:solidFill>
              <a:latin typeface="Arial"/>
              <a:ea typeface="Arial"/>
              <a:cs typeface="Arial"/>
              <a:sym typeface="Arial"/>
            </a:endParaRPr>
          </a:p>
          <a:p>
            <a:pPr marL="0" marR="0" lvl="0" indent="0" algn="ctr" rtl="0">
              <a:spcBef>
                <a:spcPts val="0"/>
              </a:spcBef>
              <a:spcAft>
                <a:spcPts val="0"/>
              </a:spcAft>
              <a:buNone/>
            </a:pPr>
            <a:r>
              <a:rPr lang="en-ZA" sz="1800" b="0" i="0" dirty="0">
                <a:solidFill>
                  <a:srgbClr val="CCCCCC"/>
                </a:solidFill>
                <a:latin typeface="Arial"/>
                <a:ea typeface="Arial"/>
                <a:cs typeface="Arial"/>
                <a:sym typeface="Arial"/>
              </a:rPr>
              <a:t>1 Julie 2020</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2" name="Rectangle 1">
            <a:extLst>
              <a:ext uri="{FF2B5EF4-FFF2-40B4-BE49-F238E27FC236}">
                <a16:creationId xmlns:a16="http://schemas.microsoft.com/office/drawing/2014/main" id="{FB3A528E-024C-485A-B219-DD1F9041D861}"/>
              </a:ext>
            </a:extLst>
          </p:cNvPr>
          <p:cNvSpPr/>
          <p:nvPr/>
        </p:nvSpPr>
        <p:spPr>
          <a:xfrm>
            <a:off x="633680" y="4767943"/>
            <a:ext cx="10828977" cy="1754326"/>
          </a:xfrm>
          <a:prstGeom prst="rect">
            <a:avLst/>
          </a:prstGeom>
          <a:noFill/>
        </p:spPr>
        <p:txBody>
          <a:bodyPr wrap="square" lIns="91440" tIns="45720" rIns="91440" bIns="45720">
            <a:spAutoFit/>
          </a:bodyPr>
          <a:lstStyle/>
          <a:p>
            <a:pPr algn="ctr"/>
            <a:r>
              <a:rPr lang="en-US" sz="54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Informele</a:t>
            </a: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400" b="1" cap="none" spc="0" dirty="0" err="1">
                <a:ln w="9525">
                  <a:solidFill>
                    <a:schemeClr val="bg1"/>
                  </a:solidFill>
                  <a:prstDash val="solid"/>
                </a:ln>
                <a:solidFill>
                  <a:schemeClr val="tx1"/>
                </a:solidFill>
                <a:effectLst>
                  <a:outerShdw blurRad="12700" dist="38100" dir="2700000" algn="tl" rotWithShape="0">
                    <a:schemeClr val="bg1">
                      <a:lumMod val="50000"/>
                    </a:schemeClr>
                  </a:outerShdw>
                </a:effectLst>
              </a:rPr>
              <a:t>Assesseringsaktiwiteit</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4" name="Picture 3">
            <a:extLst>
              <a:ext uri="{FF2B5EF4-FFF2-40B4-BE49-F238E27FC236}">
                <a16:creationId xmlns:a16="http://schemas.microsoft.com/office/drawing/2014/main" id="{AC9C8FB1-5275-8445-D482-124607D40F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4"/>
        <p:cNvGrpSpPr/>
        <p:nvPr/>
      </p:nvGrpSpPr>
      <p:grpSpPr>
        <a:xfrm>
          <a:off x="0" y="0"/>
          <a:ext cx="0" cy="0"/>
          <a:chOff x="0" y="0"/>
          <a:chExt cx="0" cy="0"/>
        </a:xfrm>
      </p:grpSpPr>
      <p:pic>
        <p:nvPicPr>
          <p:cNvPr id="125" name="Google Shape;125;p5"/>
          <p:cNvPicPr preferRelativeResize="0">
            <a:picLocks noGrp="1"/>
          </p:cNvPicPr>
          <p:nvPr>
            <p:ph type="body" idx="1"/>
          </p:nvPr>
        </p:nvPicPr>
        <p:blipFill rotWithShape="1">
          <a:blip r:embed="rId4">
            <a:alphaModFix/>
          </a:blip>
          <a:srcRect/>
          <a:stretch/>
        </p:blipFill>
        <p:spPr>
          <a:xfrm>
            <a:off x="378460" y="1968965"/>
            <a:ext cx="5717540" cy="3811693"/>
          </a:xfrm>
          <a:prstGeom prst="rect">
            <a:avLst/>
          </a:prstGeom>
          <a:noFill/>
          <a:ln>
            <a:noFill/>
          </a:ln>
        </p:spPr>
      </p:pic>
      <p:sp>
        <p:nvSpPr>
          <p:cNvPr id="126" name="Google Shape;126;p5"/>
          <p:cNvSpPr/>
          <p:nvPr/>
        </p:nvSpPr>
        <p:spPr>
          <a:xfrm>
            <a:off x="378459" y="231059"/>
            <a:ext cx="6090857" cy="1672535"/>
          </a:xfrm>
          <a:prstGeom prst="rect">
            <a:avLst/>
          </a:prstGeom>
          <a:noFill/>
          <a:ln>
            <a:noFill/>
          </a:ln>
        </p:spPr>
        <p:txBody>
          <a:bodyPr spcFirstLastPara="1" wrap="square" lIns="0" tIns="0" rIns="0" bIns="71400" anchor="ctr" anchorCtr="0">
            <a:spAutoFit/>
          </a:bodyPr>
          <a:lstStyle/>
          <a:p>
            <a:pPr marL="0" marR="0" lvl="0" indent="0" algn="l" rtl="0">
              <a:lnSpc>
                <a:spcPct val="100000"/>
              </a:lnSpc>
              <a:spcBef>
                <a:spcPts val="0"/>
              </a:spcBef>
              <a:spcAft>
                <a:spcPts val="0"/>
              </a:spcAft>
              <a:buClr>
                <a:srgbClr val="212121"/>
              </a:buClr>
              <a:buSzPts val="2400"/>
              <a:buFont typeface="Arial"/>
              <a:buNone/>
            </a:pPr>
            <a:r>
              <a:rPr lang="en-ZA" sz="2400" b="1" dirty="0" err="1">
                <a:solidFill>
                  <a:srgbClr val="212121"/>
                </a:solidFill>
              </a:rPr>
              <a:t>Geweld</a:t>
            </a:r>
            <a:r>
              <a:rPr lang="en-ZA" sz="2400" b="1" i="0" u="none" strike="noStrike" cap="none" dirty="0">
                <a:solidFill>
                  <a:srgbClr val="212121"/>
                </a:solidFill>
                <a:latin typeface="Arial"/>
                <a:ea typeface="Arial"/>
                <a:cs typeface="Arial"/>
                <a:sym typeface="Arial"/>
              </a:rPr>
              <a:t> in </a:t>
            </a:r>
            <a:r>
              <a:rPr lang="en-ZA" sz="2400" b="1" i="0" u="none" strike="noStrike" cap="none" dirty="0" err="1">
                <a:solidFill>
                  <a:srgbClr val="212121"/>
                </a:solidFill>
                <a:latin typeface="Arial"/>
                <a:ea typeface="Arial"/>
                <a:cs typeface="Arial"/>
                <a:sym typeface="Arial"/>
              </a:rPr>
              <a:t>skole</a:t>
            </a:r>
            <a:r>
              <a:rPr lang="en-ZA" sz="2400" b="1" i="0" u="none" strike="noStrike" cap="none" dirty="0">
                <a:solidFill>
                  <a:srgbClr val="212121"/>
                </a:solidFill>
                <a:latin typeface="Arial"/>
                <a:ea typeface="Arial"/>
                <a:cs typeface="Arial"/>
                <a:sym typeface="Arial"/>
              </a:rPr>
              <a:t>, </a:t>
            </a:r>
            <a:r>
              <a:rPr lang="en-ZA" sz="2400" b="1" dirty="0">
                <a:solidFill>
                  <a:srgbClr val="212121"/>
                </a:solidFill>
              </a:rPr>
              <a:t>bring</a:t>
            </a:r>
            <a:r>
              <a:rPr lang="en-ZA" sz="2400" b="1" i="0" u="none" strike="noStrike" cap="none" dirty="0">
                <a:solidFill>
                  <a:srgbClr val="212121"/>
                </a:solidFill>
                <a:latin typeface="Arial"/>
                <a:ea typeface="Arial"/>
                <a:cs typeface="Arial"/>
                <a:sym typeface="Arial"/>
              </a:rPr>
              <a:t> </a:t>
            </a:r>
            <a:r>
              <a:rPr lang="en-ZA" sz="2400" b="1" i="0" u="none" strike="noStrike" cap="none" dirty="0" err="1">
                <a:solidFill>
                  <a:srgbClr val="212121"/>
                </a:solidFill>
                <a:latin typeface="Arial"/>
                <a:ea typeface="Arial"/>
                <a:cs typeface="Arial"/>
                <a:sym typeface="Arial"/>
              </a:rPr>
              <a:t>geweld</a:t>
            </a:r>
            <a:r>
              <a:rPr lang="en-ZA" sz="2400" b="1" i="0" u="none" strike="noStrike" cap="none" dirty="0">
                <a:solidFill>
                  <a:srgbClr val="212121"/>
                </a:solidFill>
                <a:latin typeface="Arial"/>
                <a:ea typeface="Arial"/>
                <a:cs typeface="Arial"/>
                <a:sym typeface="Arial"/>
              </a:rPr>
              <a:t> in die </a:t>
            </a:r>
            <a:r>
              <a:rPr lang="en-ZA" sz="2400" b="1" i="0" u="none" strike="noStrike" cap="none" dirty="0" err="1">
                <a:solidFill>
                  <a:srgbClr val="212121"/>
                </a:solidFill>
                <a:latin typeface="Arial"/>
                <a:ea typeface="Arial"/>
                <a:cs typeface="Arial"/>
                <a:sym typeface="Arial"/>
              </a:rPr>
              <a:t>sameleweing</a:t>
            </a:r>
            <a:r>
              <a:rPr lang="en-ZA" sz="2400" b="1" i="0" u="none" strike="noStrike" cap="none" dirty="0">
                <a:solidFill>
                  <a:srgbClr val="212121"/>
                </a:solidFill>
                <a:latin typeface="Arial"/>
                <a:ea typeface="Arial"/>
                <a:cs typeface="Arial"/>
                <a:sym typeface="Arial"/>
              </a:rPr>
              <a:t> </a:t>
            </a:r>
            <a:r>
              <a:rPr lang="en-ZA" sz="2400" b="1" i="0" u="none" strike="noStrike" cap="none" dirty="0" err="1">
                <a:solidFill>
                  <a:srgbClr val="212121"/>
                </a:solidFill>
                <a:latin typeface="Arial"/>
                <a:ea typeface="Arial"/>
                <a:cs typeface="Arial"/>
                <a:sym typeface="Arial"/>
              </a:rPr>
              <a:t>voort</a:t>
            </a:r>
            <a:r>
              <a:rPr lang="en-ZA" sz="2400" b="1" i="0" u="none" strike="noStrike" cap="none" dirty="0">
                <a:solidFill>
                  <a:srgbClr val="212121"/>
                </a:solidFill>
                <a:latin typeface="Arial"/>
                <a:ea typeface="Arial"/>
                <a:cs typeface="Arial"/>
                <a:sym typeface="Arial"/>
              </a:rPr>
              <a:t> – </a:t>
            </a:r>
            <a:r>
              <a:rPr lang="en-ZA" sz="2400" b="1" i="0" u="none" strike="noStrike" cap="none" dirty="0" err="1">
                <a:solidFill>
                  <a:srgbClr val="212121"/>
                </a:solidFill>
                <a:latin typeface="Arial"/>
                <a:ea typeface="Arial"/>
                <a:cs typeface="Arial"/>
                <a:sym typeface="Arial"/>
              </a:rPr>
              <a:t>hoor</a:t>
            </a:r>
            <a:r>
              <a:rPr lang="en-ZA" sz="2400" b="1" i="0" u="none" strike="noStrike" cap="none" dirty="0">
                <a:solidFill>
                  <a:srgbClr val="212121"/>
                </a:solidFill>
                <a:latin typeface="Arial"/>
                <a:ea typeface="Arial"/>
                <a:cs typeface="Arial"/>
                <a:sym typeface="Arial"/>
              </a:rPr>
              <a:t> GGG</a:t>
            </a:r>
            <a:r>
              <a:rPr lang="en-ZA" sz="2400" b="1" dirty="0">
                <a:solidFill>
                  <a:srgbClr val="212121"/>
                </a:solidFill>
              </a:rPr>
              <a:t>-</a:t>
            </a:r>
            <a:r>
              <a:rPr lang="en-ZA" sz="2400" b="1" dirty="0" err="1">
                <a:solidFill>
                  <a:srgbClr val="212121"/>
                </a:solidFill>
              </a:rPr>
              <a:t>konferensie</a:t>
            </a:r>
            <a:r>
              <a:rPr lang="en-ZA" sz="2400" b="1" i="0" u="none" strike="noStrike" cap="none" dirty="0">
                <a:solidFill>
                  <a:srgbClr val="212121"/>
                </a:solidFill>
                <a:latin typeface="Arial"/>
                <a:ea typeface="Arial"/>
                <a:cs typeface="Arial"/>
                <a:sym typeface="Arial"/>
              </a:rPr>
              <a:t> </a:t>
            </a:r>
            <a:r>
              <a:rPr lang="en-ZA" sz="2400" b="1" i="0" u="none" strike="noStrike" cap="none" dirty="0" err="1">
                <a:solidFill>
                  <a:srgbClr val="212121"/>
                </a:solidFill>
                <a:latin typeface="Arial"/>
                <a:ea typeface="Arial"/>
                <a:cs typeface="Arial"/>
                <a:sym typeface="Arial"/>
              </a:rPr>
              <a:t>aan</a:t>
            </a:r>
            <a:endParaRPr dirty="0"/>
          </a:p>
          <a:p>
            <a:pPr marL="0" marR="0" lvl="0" indent="0" algn="l" rtl="0">
              <a:lnSpc>
                <a:spcPct val="100000"/>
              </a:lnSpc>
              <a:spcBef>
                <a:spcPts val="0"/>
              </a:spcBef>
              <a:spcAft>
                <a:spcPts val="0"/>
              </a:spcAft>
              <a:buClr>
                <a:srgbClr val="212121"/>
              </a:buClr>
              <a:buSzPts val="1000"/>
              <a:buFont typeface="Arial"/>
              <a:buNone/>
            </a:pPr>
            <a:r>
              <a:rPr lang="en-ZA" sz="1000" b="0" i="0" u="none" strike="noStrike" cap="none" dirty="0">
                <a:solidFill>
                  <a:srgbClr val="212121"/>
                </a:solidFill>
                <a:latin typeface="Arial"/>
                <a:ea typeface="Arial"/>
                <a:cs typeface="Arial"/>
                <a:sym typeface="Arial"/>
              </a:rPr>
              <a:t>  </a:t>
            </a:r>
            <a:r>
              <a:rPr lang="en-ZA" sz="2200" b="0" i="0" u="none" strike="noStrike" cap="none" dirty="0">
                <a:solidFill>
                  <a:srgbClr val="212121"/>
                </a:solidFill>
                <a:latin typeface="Arial"/>
                <a:ea typeface="Arial"/>
                <a:cs typeface="Arial"/>
                <a:sym typeface="Arial"/>
              </a:rPr>
              <a:t>                    </a:t>
            </a:r>
            <a:endParaRPr sz="1200" b="0" i="0" u="none" strike="noStrike" cap="none" dirty="0">
              <a:solidFill>
                <a:srgbClr val="212121"/>
              </a:solidFill>
              <a:latin typeface="Arial"/>
              <a:ea typeface="Arial"/>
              <a:cs typeface="Arial"/>
              <a:sym typeface="Arial"/>
            </a:endParaRPr>
          </a:p>
          <a:p>
            <a:pPr marL="0" marR="0" lvl="0" indent="0" algn="l" rtl="0">
              <a:lnSpc>
                <a:spcPct val="100000"/>
              </a:lnSpc>
              <a:spcBef>
                <a:spcPts val="0"/>
              </a:spcBef>
              <a:spcAft>
                <a:spcPts val="0"/>
              </a:spcAft>
              <a:buClr>
                <a:srgbClr val="212121"/>
              </a:buClr>
              <a:buSzPts val="1000"/>
              <a:buFont typeface="Arial"/>
              <a:buNone/>
            </a:pPr>
            <a:r>
              <a:rPr lang="en-ZA" sz="1000" b="0" i="0" u="none" strike="noStrike" cap="none" dirty="0">
                <a:solidFill>
                  <a:srgbClr val="212121"/>
                </a:solidFill>
                <a:latin typeface="Arial"/>
                <a:ea typeface="Arial"/>
                <a:cs typeface="Arial"/>
                <a:sym typeface="Arial"/>
              </a:rPr>
              <a:t>Canny </a:t>
            </a:r>
            <a:r>
              <a:rPr lang="en-ZA" sz="1000" b="0" i="0" u="none" strike="noStrike" cap="none" dirty="0" err="1">
                <a:solidFill>
                  <a:srgbClr val="212121"/>
                </a:solidFill>
                <a:latin typeface="Arial"/>
                <a:ea typeface="Arial"/>
                <a:cs typeface="Arial"/>
                <a:sym typeface="Arial"/>
              </a:rPr>
              <a:t>Maphanga</a:t>
            </a:r>
            <a:endParaRPr sz="1800" b="0" i="0" u="none" strike="noStrike" cap="none" dirty="0">
              <a:solidFill>
                <a:schemeClr val="dk1"/>
              </a:solidFill>
              <a:latin typeface="Arial"/>
              <a:ea typeface="Arial"/>
              <a:cs typeface="Arial"/>
              <a:sym typeface="Arial"/>
            </a:endParaRPr>
          </a:p>
        </p:txBody>
      </p:sp>
      <p:pic>
        <p:nvPicPr>
          <p:cNvPr id="127" name="Google Shape;127;p5">
            <a:hlinkClick r:id="rId5"/>
          </p:cNvPr>
          <p:cNvPicPr preferRelativeResize="0"/>
          <p:nvPr/>
        </p:nvPicPr>
        <p:blipFill rotWithShape="1">
          <a:blip r:embed="rId6">
            <a:alphaModFix/>
          </a:blip>
          <a:srcRect/>
          <a:stretch/>
        </p:blipFill>
        <p:spPr>
          <a:xfrm>
            <a:off x="4945316" y="5780658"/>
            <a:ext cx="1524000" cy="352426"/>
          </a:xfrm>
          <a:prstGeom prst="rect">
            <a:avLst/>
          </a:prstGeom>
          <a:noFill/>
          <a:ln>
            <a:noFill/>
          </a:ln>
        </p:spPr>
      </p:pic>
      <p:sp>
        <p:nvSpPr>
          <p:cNvPr id="128" name="Google Shape;128;p5"/>
          <p:cNvSpPr txBox="1"/>
          <p:nvPr/>
        </p:nvSpPr>
        <p:spPr>
          <a:xfrm>
            <a:off x="6469316" y="1626289"/>
            <a:ext cx="5344224" cy="861774"/>
          </a:xfrm>
          <a:prstGeom prst="rect">
            <a:avLst/>
          </a:prstGeom>
          <a:solidFill>
            <a:srgbClr val="BBD6EE"/>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2400" dirty="0">
                <a:effectLst/>
                <a:latin typeface="Segoe UI Web (West European)"/>
              </a:rPr>
              <a:t>"As 'n kind verwaarloos word, word dit by die skool opgetel." </a:t>
            </a:r>
          </a:p>
        </p:txBody>
      </p:sp>
      <p:sp>
        <p:nvSpPr>
          <p:cNvPr id="129" name="Google Shape;129;p5"/>
          <p:cNvSpPr txBox="1"/>
          <p:nvPr/>
        </p:nvSpPr>
        <p:spPr>
          <a:xfrm>
            <a:off x="6469316" y="3016852"/>
            <a:ext cx="5344224" cy="2308284"/>
          </a:xfrm>
          <a:prstGeom prst="rect">
            <a:avLst/>
          </a:prstGeom>
          <a:solidFill>
            <a:srgbClr val="BBD6EE"/>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af-ZA" sz="2400" dirty="0">
                <a:effectLst/>
                <a:latin typeface="Segoe UI Web (West European)"/>
              </a:rPr>
              <a:t>"Meisies is geneig om die slagoffers van GGG in die skool te wees, byvoorbeeld verkragting, teistering en seksuele aanranding, terwyl seuns geneig is om slagoffers van fisiese geweld en afknouery te wees."   </a:t>
            </a:r>
          </a:p>
        </p:txBody>
      </p:sp>
      <p:sp>
        <p:nvSpPr>
          <p:cNvPr id="2" name="Rectangle 1">
            <a:extLst>
              <a:ext uri="{FF2B5EF4-FFF2-40B4-BE49-F238E27FC236}">
                <a16:creationId xmlns:a16="http://schemas.microsoft.com/office/drawing/2014/main" id="{FBE9687F-EC04-4590-9165-EEAECB07C462}"/>
              </a:ext>
            </a:extLst>
          </p:cNvPr>
          <p:cNvSpPr/>
          <p:nvPr/>
        </p:nvSpPr>
        <p:spPr>
          <a:xfrm>
            <a:off x="3947160" y="5790140"/>
            <a:ext cx="3916680" cy="940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97F6A0-0979-4E4C-9125-2120158CC81B}"/>
              </a:ext>
            </a:extLst>
          </p:cNvPr>
          <p:cNvSpPr txBox="1"/>
          <p:nvPr/>
        </p:nvSpPr>
        <p:spPr>
          <a:xfrm>
            <a:off x="3237230" y="6133084"/>
            <a:ext cx="5344224" cy="523220"/>
          </a:xfrm>
          <a:prstGeom prst="rect">
            <a:avLst/>
          </a:prstGeom>
          <a:noFill/>
        </p:spPr>
        <p:txBody>
          <a:bodyPr wrap="square" rtlCol="0">
            <a:spAutoFit/>
          </a:bodyPr>
          <a:lstStyle/>
          <a:p>
            <a:pPr algn="ctr"/>
            <a:r>
              <a:rPr lang="en-GB" sz="2800" dirty="0">
                <a:latin typeface="Bahnschrift Light Condensed" panose="020B0502040204020203" pitchFamily="34" charset="0"/>
              </a:rPr>
              <a:t>STOP </a:t>
            </a:r>
            <a:r>
              <a:rPr lang="en-GB" sz="2800" dirty="0" err="1">
                <a:latin typeface="Bahnschrift Light Condensed" panose="020B0502040204020203" pitchFamily="34" charset="0"/>
              </a:rPr>
              <a:t>Gendergeweld</a:t>
            </a:r>
            <a:r>
              <a:rPr lang="en-GB" sz="2800" dirty="0">
                <a:latin typeface="Bahnschrift Light Condensed" panose="020B0502040204020203" pitchFamily="34" charset="0"/>
              </a:rPr>
              <a:t>!</a:t>
            </a:r>
            <a:endParaRPr lang="en-US" sz="2800" dirty="0">
              <a:latin typeface="Bahnschrift Light Condensed" panose="020B0502040204020203" pitchFamily="34" charset="0"/>
            </a:endParaRPr>
          </a:p>
        </p:txBody>
      </p:sp>
      <p:pic>
        <p:nvPicPr>
          <p:cNvPr id="3" name="Picture 2">
            <a:extLst>
              <a:ext uri="{FF2B5EF4-FFF2-40B4-BE49-F238E27FC236}">
                <a16:creationId xmlns:a16="http://schemas.microsoft.com/office/drawing/2014/main" id="{BD09AE9A-FC6C-45D7-A3B0-AC371FC72FA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with his hand on his chin&#10;&#10;Description automatically generated with low confidence">
            <a:extLst>
              <a:ext uri="{FF2B5EF4-FFF2-40B4-BE49-F238E27FC236}">
                <a16:creationId xmlns:a16="http://schemas.microsoft.com/office/drawing/2014/main" id="{249AD31F-CE6C-4F86-B2FA-6D968958AE93}"/>
              </a:ext>
            </a:extLst>
          </p:cNvPr>
          <p:cNvPicPr>
            <a:picLocks noChangeAspect="1"/>
          </p:cNvPicPr>
          <p:nvPr/>
        </p:nvPicPr>
        <p:blipFill rotWithShape="1">
          <a:blip r:embed="rId3"/>
          <a:srcRect l="18138" r="22514" b="-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Text Placeholder 2">
            <a:extLst>
              <a:ext uri="{FF2B5EF4-FFF2-40B4-BE49-F238E27FC236}">
                <a16:creationId xmlns:a16="http://schemas.microsoft.com/office/drawing/2014/main" id="{75CAE71A-3BD7-4318-BEA7-B4EB3E9E0784}"/>
              </a:ext>
            </a:extLst>
          </p:cNvPr>
          <p:cNvSpPr>
            <a:spLocks noGrp="1"/>
          </p:cNvSpPr>
          <p:nvPr>
            <p:ph type="body" idx="1"/>
          </p:nvPr>
        </p:nvSpPr>
        <p:spPr>
          <a:xfrm>
            <a:off x="6418263" y="2314429"/>
            <a:ext cx="5291663" cy="4502468"/>
          </a:xfrm>
        </p:spPr>
        <p:txBody>
          <a:bodyPr>
            <a:normAutofit/>
          </a:bodyPr>
          <a:lstStyle/>
          <a:p>
            <a:pPr marL="342900" lvl="0" indent="-342900">
              <a:lnSpc>
                <a:spcPct val="120000"/>
              </a:lnSpc>
              <a:spcAft>
                <a:spcPts val="800"/>
              </a:spcAft>
              <a:buFont typeface="Symbol" panose="05050102010706020507" pitchFamily="18" charset="2"/>
              <a:buChar char=""/>
            </a:pPr>
            <a:r>
              <a:rPr lang="af-ZA" sz="2400" dirty="0">
                <a:effectLst/>
                <a:latin typeface="Calibri" panose="020F0502020204030204" pitchFamily="34" charset="0"/>
                <a:ea typeface="Calibri" panose="020F0502020204030204" pitchFamily="34" charset="0"/>
                <a:cs typeface="Calibri" panose="020F0502020204030204" pitchFamily="34" charset="0"/>
              </a:rPr>
              <a:t>Watter raad sal jy aan 'n vriend gee wat vir jou gesê het dat hy deur familielid misbruik word?</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20000"/>
              </a:lnSpc>
              <a:buFont typeface="Symbol" panose="05050102010706020507" pitchFamily="18" charset="2"/>
              <a:buChar char=""/>
            </a:pPr>
            <a:r>
              <a:rPr lang="af-ZA" sz="2400" dirty="0">
                <a:effectLst/>
                <a:latin typeface="Calibri" panose="020F0502020204030204" pitchFamily="34" charset="0"/>
                <a:ea typeface="Calibri" panose="020F0502020204030204" pitchFamily="34" charset="0"/>
                <a:cs typeface="Calibri" panose="020F0502020204030204" pitchFamily="34" charset="0"/>
              </a:rPr>
              <a:t>Hoe sal jy die verskillende vorme van geslagsgebaseerde geweld aan jou 12-jarige suster verduidelik?</a:t>
            </a:r>
            <a:endParaRPr lang="en-US" sz="2400" dirty="0">
              <a:latin typeface="Calibri" panose="020F0502020204030204" pitchFamily="34" charset="0"/>
              <a:cs typeface="Calibri" panose="020F0502020204030204" pitchFamily="34" charset="0"/>
            </a:endParaRPr>
          </a:p>
          <a:p>
            <a:pPr marL="342900" lvl="0" indent="-342900">
              <a:lnSpc>
                <a:spcPct val="120000"/>
              </a:lnSpc>
              <a:buFont typeface="Symbol" panose="05050102010706020507" pitchFamily="18" charset="2"/>
              <a:buChar char=""/>
            </a:pPr>
            <a:r>
              <a:rPr lang="af-ZA" sz="2400" dirty="0">
                <a:effectLst/>
                <a:latin typeface="Calibri" panose="020F0502020204030204" pitchFamily="34" charset="0"/>
                <a:ea typeface="Calibri" panose="020F0502020204030204" pitchFamily="34" charset="0"/>
                <a:cs typeface="Calibri" panose="020F0502020204030204" pitchFamily="34" charset="0"/>
              </a:rPr>
              <a:t>Hoe kan jy bydra tot geslagsgelykheid in jou klaskamer?</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en-ZA" sz="1800" dirty="0"/>
          </a:p>
        </p:txBody>
      </p:sp>
      <p:sp>
        <p:nvSpPr>
          <p:cNvPr id="6" name="Google Shape;136;p6">
            <a:extLst>
              <a:ext uri="{FF2B5EF4-FFF2-40B4-BE49-F238E27FC236}">
                <a16:creationId xmlns:a16="http://schemas.microsoft.com/office/drawing/2014/main" id="{DC6D897E-8C41-47F7-A269-7C81BB041B4F}"/>
              </a:ext>
            </a:extLst>
          </p:cNvPr>
          <p:cNvSpPr txBox="1">
            <a:spLocks noGrp="1"/>
          </p:cNvSpPr>
          <p:nvPr>
            <p:ph type="title"/>
          </p:nvPr>
        </p:nvSpPr>
        <p:spPr>
          <a:xfrm>
            <a:off x="6418263" y="490538"/>
            <a:ext cx="5291137" cy="1628775"/>
          </a:xfrm>
          <a:prstGeom prst="rect">
            <a:avLst/>
          </a:prstGeom>
          <a:solidFill>
            <a:srgbClr val="D8D8D8"/>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ZA" dirty="0"/>
              <a:t>         </a:t>
            </a:r>
            <a:br>
              <a:rPr lang="en-ZA" dirty="0"/>
            </a:br>
            <a:r>
              <a:rPr lang="en-ZA" sz="6600" dirty="0" err="1"/>
              <a:t>BESINNING</a:t>
            </a:r>
            <a:endParaRPr dirty="0"/>
          </a:p>
        </p:txBody>
      </p:sp>
      <p:pic>
        <p:nvPicPr>
          <p:cNvPr id="7" name="Google Shape;137;p6" descr="Anemone and clownfish with solid fill">
            <a:extLst>
              <a:ext uri="{FF2B5EF4-FFF2-40B4-BE49-F238E27FC236}">
                <a16:creationId xmlns:a16="http://schemas.microsoft.com/office/drawing/2014/main" id="{B0573D7E-9ED3-4F2B-8736-71EBA3AFD1B6}"/>
              </a:ext>
            </a:extLst>
          </p:cNvPr>
          <p:cNvPicPr preferRelativeResize="0">
            <a:picLocks/>
          </p:cNvPicPr>
          <p:nvPr/>
        </p:nvPicPr>
        <p:blipFill rotWithShape="1">
          <a:blip r:embed="rId4">
            <a:alphaModFix/>
          </a:blip>
          <a:srcRect/>
          <a:stretch/>
        </p:blipFill>
        <p:spPr>
          <a:xfrm>
            <a:off x="6553262" y="295422"/>
            <a:ext cx="914400" cy="837992"/>
          </a:xfrm>
          <a:prstGeom prst="rect">
            <a:avLst/>
          </a:prstGeom>
          <a:noFill/>
          <a:ln>
            <a:noFill/>
          </a:ln>
        </p:spPr>
      </p:pic>
      <p:pic>
        <p:nvPicPr>
          <p:cNvPr id="2" name="Picture 1">
            <a:extLst>
              <a:ext uri="{FF2B5EF4-FFF2-40B4-BE49-F238E27FC236}">
                <a16:creationId xmlns:a16="http://schemas.microsoft.com/office/drawing/2014/main" id="{64D5B1EA-9588-380C-7907-DF4F798116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664149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649</TotalTime>
  <Words>214</Words>
  <Application>Microsoft Office PowerPoint</Application>
  <PresentationFormat>Widescreen</PresentationFormat>
  <Paragraphs>25</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Bahnschrift Light Condensed</vt:lpstr>
      <vt:lpstr>Symbol</vt:lpstr>
      <vt:lpstr>Arial</vt:lpstr>
      <vt:lpstr>Segoe UI Web (West European)</vt:lpstr>
      <vt:lpstr>Calibri</vt:lpstr>
      <vt:lpstr>Office Theme</vt:lpstr>
      <vt:lpstr>PowerPoint Presentation</vt:lpstr>
      <vt:lpstr>Watter vorm van geslagsgebaseerde geweld word in die prentjies geïlustreer?</vt:lpstr>
      <vt:lpstr>PowerPoint Presentation</vt:lpstr>
      <vt:lpstr>PowerPoint Presentation</vt:lpstr>
      <vt:lpstr>PowerPoint Presentation</vt:lpstr>
      <vt:lpstr>          BESINNING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28</cp:revision>
  <dcterms:created xsi:type="dcterms:W3CDTF">2021-03-27T09:55:29Z</dcterms:created>
  <dcterms:modified xsi:type="dcterms:W3CDTF">2023-04-04T21:21:36Z</dcterms:modified>
</cp:coreProperties>
</file>