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7" r:id="rId12"/>
  </p:sldIdLst>
  <p:sldSz cx="12192000" cy="6858000"/>
  <p:notesSz cx="6858000" cy="9144000"/>
  <p:embeddedFontLst>
    <p:embeddedFont>
      <p:font typeface="Arial Narrow" panose="020B0606020202030204" pitchFamily="34" charset="0"/>
      <p:regular r:id="rId14"/>
      <p:bold r:id="rId15"/>
      <p:italic r:id="rId16"/>
      <p:boldItalic r:id="rId17"/>
    </p:embeddedFont>
    <p:embeddedFont>
      <p:font typeface="Bahnschrift Light Condensed" panose="020B0502040204020203" pitchFamily="34" charset="0"/>
      <p:regular r:id="rId18"/>
    </p:embeddedFont>
    <p:embeddedFont>
      <p:font typeface="Calibri" panose="020F050202020403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fKH/+1hyzs3pu6RPdW9nhPkPqo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258" autoAdjust="0"/>
  </p:normalViewPr>
  <p:slideViewPr>
    <p:cSldViewPr snapToGrid="0">
      <p:cViewPr varScale="1">
        <p:scale>
          <a:sx n="68" d="100"/>
          <a:sy n="68" d="100"/>
        </p:scale>
        <p:origin x="21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800"/>
              </a:spcBef>
              <a:spcAft>
                <a:spcPts val="0"/>
              </a:spcAft>
              <a:buNone/>
            </a:pPr>
            <a:endParaRPr dirty="0"/>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buFont typeface="Wingdings" panose="05000000000000000000" pitchFamily="2" charset="2"/>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5" name="Google Shape;15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endParaRPr lang="en-US" dirty="0"/>
          </a:p>
          <a:p>
            <a:endParaRPr lang="en-ZA"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ZA" sz="1200" b="0" i="0" u="none" strike="noStrike" cap="none" smtClean="0">
                <a:solidFill>
                  <a:schemeClr val="dk1"/>
                </a:solidFill>
                <a:latin typeface="Calibri"/>
                <a:ea typeface="Calibri"/>
                <a:cs typeface="Calibri"/>
                <a:sym typeface="Calibri"/>
              </a:rPr>
              <a:t>11</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9188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highlight>
                <a:srgbClr val="00FFFF"/>
              </a:highlight>
            </a:endParaRPr>
          </a:p>
        </p:txBody>
      </p:sp>
      <p:sp>
        <p:nvSpPr>
          <p:cNvPr id="99" name="Google Shape;9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 name="Google Shape;1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7" name="Google Shape;11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a:buNone/>
            </a:pPr>
            <a:endParaRPr lang="af-ZA" sz="1800" dirty="0"/>
          </a:p>
          <a:p>
            <a:pPr marL="0" marR="0" lvl="0" indent="0" algn="l" rtl="0">
              <a:lnSpc>
                <a:spcPct val="100000"/>
              </a:lnSpc>
              <a:spcBef>
                <a:spcPts val="0"/>
              </a:spcBef>
              <a:spcAft>
                <a:spcPts val="0"/>
              </a:spcAft>
              <a:buClr>
                <a:schemeClr val="dk1"/>
              </a:buClr>
              <a:buSzPts val="1200"/>
              <a:buFont typeface="Calibri"/>
              <a:buNone/>
            </a:pPr>
            <a:endParaRPr lang="en-ZA" sz="1200" dirty="0">
              <a:solidFill>
                <a:schemeClr val="dk1"/>
              </a:solidFill>
              <a:effectLst/>
              <a:highlight>
                <a:srgbClr val="FFFFFF"/>
              </a:highlight>
              <a:latin typeface="Calibri"/>
              <a:ea typeface="Arial" panose="020B0604020202020204" pitchFamily="34" charset="0"/>
            </a:endParaRPr>
          </a:p>
        </p:txBody>
      </p:sp>
      <p:sp>
        <p:nvSpPr>
          <p:cNvPr id="124" name="Google Shape;12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4D5156"/>
              </a:buClr>
              <a:buSzPts val="1200"/>
              <a:buFont typeface="arial"/>
              <a:buNone/>
            </a:pPr>
            <a:endParaRPr lang="en-ZA" sz="1800" b="1" i="1" u="sng" dirty="0">
              <a:solidFill>
                <a:srgbClr val="595959"/>
              </a:solidFill>
              <a:effectLst/>
              <a:latin typeface="Arial" panose="020B0604020202020204" pitchFamily="34" charset="0"/>
              <a:ea typeface="Arial" panose="020B0604020202020204" pitchFamily="34" charset="0"/>
            </a:endParaRPr>
          </a:p>
          <a:p>
            <a:pPr marL="0" lvl="0" indent="0" algn="l" rtl="0">
              <a:spcBef>
                <a:spcPts val="0"/>
              </a:spcBef>
              <a:spcAft>
                <a:spcPts val="0"/>
              </a:spcAft>
              <a:buClr>
                <a:srgbClr val="4D5156"/>
              </a:buClr>
              <a:buSzPts val="1200"/>
              <a:buFont typeface="arial"/>
              <a:buNone/>
            </a:pPr>
            <a:endParaRPr lang="en-ZA" sz="1800" b="1" i="1" u="sng" dirty="0">
              <a:solidFill>
                <a:srgbClr val="595959"/>
              </a:solidFill>
              <a:effectLst/>
              <a:latin typeface="Arial" panose="020B0604020202020204" pitchFamily="34" charset="0"/>
            </a:endParaRPr>
          </a:p>
          <a:p>
            <a:pPr marL="0" lvl="0" indent="0" algn="l" rtl="0">
              <a:spcBef>
                <a:spcPts val="0"/>
              </a:spcBef>
              <a:spcAft>
                <a:spcPts val="0"/>
              </a:spcAft>
              <a:buClr>
                <a:srgbClr val="4D5156"/>
              </a:buClr>
              <a:buSzPts val="1200"/>
              <a:buFont typeface="arial"/>
              <a:buNone/>
            </a:pPr>
            <a:endParaRPr lang="en-US" dirty="0"/>
          </a:p>
        </p:txBody>
      </p:sp>
      <p:sp>
        <p:nvSpPr>
          <p:cNvPr id="131" name="Google Shape;13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4D5156"/>
              </a:buClr>
              <a:buSzPts val="1200"/>
              <a:buFont typeface="arial"/>
              <a:buNone/>
            </a:pPr>
            <a:endParaRPr dirty="0"/>
          </a:p>
        </p:txBody>
      </p:sp>
      <p:sp>
        <p:nvSpPr>
          <p:cNvPr id="139" name="Google Shape;13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4D5156"/>
              </a:buClr>
              <a:buSzPts val="1200"/>
              <a:buFont typeface="arial"/>
              <a:buNone/>
              <a:tabLst/>
              <a:defRPr/>
            </a:pPr>
            <a:endParaRPr lang="af-ZA" dirty="0">
              <a:effectLst/>
              <a:latin typeface="Segoe UI Web (West European)"/>
            </a:endParaRPr>
          </a:p>
        </p:txBody>
      </p:sp>
      <p:sp>
        <p:nvSpPr>
          <p:cNvPr id="147" name="Google Shape;14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ZA"/>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1"/>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88"/>
        <p:cNvGrpSpPr/>
        <p:nvPr/>
      </p:nvGrpSpPr>
      <p:grpSpPr>
        <a:xfrm>
          <a:off x="0" y="0"/>
          <a:ext cx="0" cy="0"/>
          <a:chOff x="0" y="0"/>
          <a:chExt cx="0" cy="0"/>
        </a:xfrm>
      </p:grpSpPr>
      <p:pic>
        <p:nvPicPr>
          <p:cNvPr id="4" name="Picture 3" descr="A picture containing graphical user interface&#10;&#10;Description automatically generated">
            <a:extLst>
              <a:ext uri="{FF2B5EF4-FFF2-40B4-BE49-F238E27FC236}">
                <a16:creationId xmlns:a16="http://schemas.microsoft.com/office/drawing/2014/main" id="{2A060A97-FE19-40AB-8B27-AF2C59F0B059}"/>
              </a:ext>
            </a:extLst>
          </p:cNvPr>
          <p:cNvPicPr>
            <a:picLocks noChangeAspect="1"/>
          </p:cNvPicPr>
          <p:nvPr/>
        </p:nvPicPr>
        <p:blipFill rotWithShape="1">
          <a:blip r:embed="rId3"/>
          <a:srcRect t="26218" b="17531"/>
          <a:stretch/>
        </p:blipFill>
        <p:spPr>
          <a:xfrm>
            <a:off x="0" y="0"/>
            <a:ext cx="12192000" cy="6858001"/>
          </a:xfrm>
          <a:prstGeom prst="rect">
            <a:avLst/>
          </a:prstGeom>
        </p:spPr>
      </p:pic>
      <p:pic>
        <p:nvPicPr>
          <p:cNvPr id="3" name="Picture 2">
            <a:extLst>
              <a:ext uri="{FF2B5EF4-FFF2-40B4-BE49-F238E27FC236}">
                <a16:creationId xmlns:a16="http://schemas.microsoft.com/office/drawing/2014/main" id="{F4DDBCE9-3AE7-74BE-65DF-E4F0F419DC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endParaRPr/>
          </a:p>
        </p:txBody>
      </p:sp>
      <p:sp>
        <p:nvSpPr>
          <p:cNvPr id="158" name="Google Shape;158;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59" name="Google Shape;159;p10" descr="For LGBTQ Youth, Human Rights Day Has Special Meaning"/>
          <p:cNvPicPr preferRelativeResize="0"/>
          <p:nvPr/>
        </p:nvPicPr>
        <p:blipFill rotWithShape="1">
          <a:blip r:embed="rId4">
            <a:alphaModFix/>
          </a:blip>
          <a:srcRect/>
          <a:stretch/>
        </p:blipFill>
        <p:spPr>
          <a:xfrm>
            <a:off x="0" y="0"/>
            <a:ext cx="12192000" cy="6858000"/>
          </a:xfrm>
          <a:prstGeom prst="rect">
            <a:avLst/>
          </a:prstGeom>
          <a:noFill/>
          <a:ln>
            <a:noFill/>
          </a:ln>
        </p:spPr>
      </p:pic>
      <p:sp>
        <p:nvSpPr>
          <p:cNvPr id="160" name="Google Shape;160;p10"/>
          <p:cNvSpPr txBox="1"/>
          <p:nvPr/>
        </p:nvSpPr>
        <p:spPr>
          <a:xfrm>
            <a:off x="460322" y="676707"/>
            <a:ext cx="11271355" cy="9386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ZA" sz="5500" b="0" i="0" u="none" strike="noStrike" cap="none" dirty="0" err="1">
                <a:solidFill>
                  <a:schemeClr val="dk1"/>
                </a:solidFill>
                <a:highlight>
                  <a:srgbClr val="FFFF00"/>
                </a:highlight>
                <a:latin typeface="Calibri"/>
                <a:ea typeface="Calibri"/>
                <a:cs typeface="Calibri"/>
                <a:sym typeface="Calibri"/>
              </a:rPr>
              <a:t>Waarvoor</a:t>
            </a:r>
            <a:r>
              <a:rPr lang="en-ZA" sz="5500" b="0" i="0" u="none" strike="noStrike" cap="none" dirty="0">
                <a:solidFill>
                  <a:schemeClr val="dk1"/>
                </a:solidFill>
                <a:highlight>
                  <a:srgbClr val="FFFF00"/>
                </a:highlight>
                <a:latin typeface="Calibri"/>
                <a:ea typeface="Calibri"/>
                <a:cs typeface="Calibri"/>
                <a:sym typeface="Calibri"/>
              </a:rPr>
              <a:t> </a:t>
            </a:r>
            <a:r>
              <a:rPr lang="en-ZA" sz="5500" b="0" i="0" u="none" strike="noStrike" cap="none" dirty="0" err="1">
                <a:solidFill>
                  <a:schemeClr val="dk1"/>
                </a:solidFill>
                <a:highlight>
                  <a:srgbClr val="FFFF00"/>
                </a:highlight>
                <a:latin typeface="Calibri"/>
                <a:ea typeface="Calibri"/>
                <a:cs typeface="Calibri"/>
                <a:sym typeface="Calibri"/>
              </a:rPr>
              <a:t>staan</a:t>
            </a:r>
            <a:r>
              <a:rPr lang="en-ZA" sz="5500" dirty="0">
                <a:solidFill>
                  <a:schemeClr val="dk1"/>
                </a:solidFill>
                <a:highlight>
                  <a:srgbClr val="FFFF00"/>
                </a:highlight>
                <a:latin typeface="Calibri"/>
                <a:ea typeface="Calibri"/>
                <a:cs typeface="Calibri"/>
                <a:sym typeface="Calibri"/>
              </a:rPr>
              <a:t> </a:t>
            </a:r>
            <a:r>
              <a:rPr lang="en-ZA" sz="5500" b="0" i="0" u="none" strike="noStrike" cap="none" dirty="0">
                <a:solidFill>
                  <a:schemeClr val="dk1"/>
                </a:solidFill>
                <a:highlight>
                  <a:srgbClr val="FFFF00"/>
                </a:highlight>
                <a:latin typeface="Calibri"/>
                <a:ea typeface="Calibri"/>
                <a:cs typeface="Calibri"/>
                <a:sym typeface="Calibri"/>
              </a:rPr>
              <a:t>die term  </a:t>
            </a:r>
            <a:r>
              <a:rPr lang="en-ZA" sz="5500" b="0" i="0" u="none" strike="noStrike" cap="none" dirty="0">
                <a:solidFill>
                  <a:srgbClr val="000000"/>
                </a:solidFill>
                <a:highlight>
                  <a:srgbClr val="FF00FF"/>
                </a:highlight>
                <a:latin typeface="Arial Narrow"/>
                <a:ea typeface="Arial Narrow"/>
                <a:cs typeface="Arial Narrow"/>
                <a:sym typeface="Arial Narrow"/>
              </a:rPr>
              <a:t>LGBTQI </a:t>
            </a:r>
            <a:r>
              <a:rPr lang="en-ZA" sz="5500" b="0" i="0" u="none" strike="noStrike" cap="none" dirty="0">
                <a:solidFill>
                  <a:srgbClr val="000000"/>
                </a:solidFill>
                <a:highlight>
                  <a:srgbClr val="FFFF00"/>
                </a:highlight>
                <a:latin typeface="Arial Narrow"/>
                <a:ea typeface="Arial Narrow"/>
                <a:cs typeface="Arial Narrow"/>
                <a:sym typeface="Arial Narrow"/>
              </a:rPr>
              <a:t> ?</a:t>
            </a:r>
            <a:endParaRPr sz="5500" dirty="0">
              <a:solidFill>
                <a:schemeClr val="dk1"/>
              </a:solidFill>
              <a:highlight>
                <a:srgbClr val="FFFF00"/>
              </a:highlight>
              <a:latin typeface="Calibri"/>
              <a:ea typeface="Calibri"/>
              <a:cs typeface="Calibri"/>
              <a:sym typeface="Calibri"/>
            </a:endParaRPr>
          </a:p>
        </p:txBody>
      </p:sp>
      <p:sp>
        <p:nvSpPr>
          <p:cNvPr id="161" name="Google Shape;161;p10"/>
          <p:cNvSpPr txBox="1"/>
          <p:nvPr/>
        </p:nvSpPr>
        <p:spPr>
          <a:xfrm>
            <a:off x="0" y="2685549"/>
            <a:ext cx="11531431" cy="17850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5500" dirty="0">
                <a:solidFill>
                  <a:schemeClr val="dk1"/>
                </a:solidFill>
                <a:highlight>
                  <a:srgbClr val="FFFF00"/>
                </a:highlight>
                <a:latin typeface="Calibri"/>
                <a:ea typeface="Calibri"/>
                <a:cs typeface="Calibri"/>
                <a:sym typeface="Calibri"/>
              </a:rPr>
              <a:t>Wat </a:t>
            </a:r>
            <a:r>
              <a:rPr lang="en-ZA" sz="5500" dirty="0" err="1">
                <a:solidFill>
                  <a:schemeClr val="dk1"/>
                </a:solidFill>
                <a:highlight>
                  <a:srgbClr val="FFFF00"/>
                </a:highlight>
                <a:latin typeface="Calibri"/>
                <a:ea typeface="Calibri"/>
                <a:cs typeface="Calibri"/>
                <a:sym typeface="Calibri"/>
              </a:rPr>
              <a:t>beteken</a:t>
            </a:r>
            <a:r>
              <a:rPr lang="en-ZA" sz="5500" dirty="0">
                <a:solidFill>
                  <a:schemeClr val="dk1"/>
                </a:solidFill>
                <a:highlight>
                  <a:srgbClr val="FFFF00"/>
                </a:highlight>
                <a:latin typeface="Calibri"/>
                <a:ea typeface="Calibri"/>
                <a:cs typeface="Calibri"/>
                <a:sym typeface="Calibri"/>
              </a:rPr>
              <a:t> die term</a:t>
            </a:r>
            <a:endParaRPr dirty="0"/>
          </a:p>
          <a:p>
            <a:pPr marL="0" marR="0" lvl="0" indent="0" algn="ctr" rtl="0">
              <a:spcBef>
                <a:spcPts val="0"/>
              </a:spcBef>
              <a:spcAft>
                <a:spcPts val="0"/>
              </a:spcAft>
              <a:buNone/>
            </a:pPr>
            <a:r>
              <a:rPr lang="en-ZA" sz="5500" dirty="0" err="1">
                <a:solidFill>
                  <a:srgbClr val="000000"/>
                </a:solidFill>
                <a:highlight>
                  <a:srgbClr val="FF00FF"/>
                </a:highlight>
                <a:latin typeface="Arial Narrow"/>
                <a:ea typeface="Arial Narrow"/>
                <a:cs typeface="Arial Narrow"/>
                <a:sym typeface="Arial Narrow"/>
              </a:rPr>
              <a:t>SEKSUELE</a:t>
            </a:r>
            <a:r>
              <a:rPr lang="en-ZA" sz="5500" dirty="0">
                <a:solidFill>
                  <a:srgbClr val="000000"/>
                </a:solidFill>
                <a:highlight>
                  <a:srgbClr val="FF00FF"/>
                </a:highlight>
                <a:latin typeface="Arial Narrow"/>
                <a:ea typeface="Arial Narrow"/>
                <a:cs typeface="Arial Narrow"/>
                <a:sym typeface="Arial Narrow"/>
              </a:rPr>
              <a:t> </a:t>
            </a:r>
            <a:r>
              <a:rPr lang="en-ZA" sz="5500" dirty="0" err="1">
                <a:solidFill>
                  <a:srgbClr val="000000"/>
                </a:solidFill>
                <a:highlight>
                  <a:srgbClr val="FF00FF"/>
                </a:highlight>
                <a:latin typeface="Arial Narrow"/>
                <a:ea typeface="Arial Narrow"/>
                <a:cs typeface="Arial Narrow"/>
                <a:sym typeface="Arial Narrow"/>
              </a:rPr>
              <a:t>ORIËNTASIE</a:t>
            </a:r>
            <a:r>
              <a:rPr lang="en-ZA" sz="5500" dirty="0">
                <a:solidFill>
                  <a:srgbClr val="000000"/>
                </a:solidFill>
                <a:highlight>
                  <a:srgbClr val="FFFF00"/>
                </a:highlight>
                <a:latin typeface="Arial Narrow"/>
                <a:ea typeface="Arial Narrow"/>
                <a:cs typeface="Arial Narrow"/>
                <a:sym typeface="Arial Narrow"/>
              </a:rPr>
              <a:t>?</a:t>
            </a:r>
            <a:endParaRPr sz="5500" dirty="0">
              <a:solidFill>
                <a:schemeClr val="dk1"/>
              </a:solidFill>
              <a:highlight>
                <a:srgbClr val="FFFF00"/>
              </a:highlight>
              <a:latin typeface="Calibri"/>
              <a:ea typeface="Calibri"/>
              <a:cs typeface="Calibri"/>
              <a:sym typeface="Calibri"/>
            </a:endParaRPr>
          </a:p>
        </p:txBody>
      </p:sp>
      <p:pic>
        <p:nvPicPr>
          <p:cNvPr id="2" name="Picture 1">
            <a:extLst>
              <a:ext uri="{FF2B5EF4-FFF2-40B4-BE49-F238E27FC236}">
                <a16:creationId xmlns:a16="http://schemas.microsoft.com/office/drawing/2014/main" id="{28061184-3FA9-1A0E-601B-B8AAE635F6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writing on a piece of paper&#10;&#10;Description automatically generated with medium confidence">
            <a:extLst>
              <a:ext uri="{FF2B5EF4-FFF2-40B4-BE49-F238E27FC236}">
                <a16:creationId xmlns:a16="http://schemas.microsoft.com/office/drawing/2014/main" id="{AE8E6AD3-087C-4B54-8DCF-F82043B6F2C5}"/>
              </a:ext>
            </a:extLst>
          </p:cNvPr>
          <p:cNvPicPr>
            <a:picLocks noChangeAspect="1"/>
          </p:cNvPicPr>
          <p:nvPr/>
        </p:nvPicPr>
        <p:blipFill rotWithShape="1">
          <a:blip r:embed="rId3"/>
          <a:srcRect l="9091" t="9440" b="13951"/>
          <a:stretch/>
        </p:blipFill>
        <p:spPr>
          <a:xfrm>
            <a:off x="1" y="0"/>
            <a:ext cx="12192000" cy="6858000"/>
          </a:xfrm>
          <a:prstGeom prst="rect">
            <a:avLst/>
          </a:prstGeom>
        </p:spPr>
      </p:pic>
      <p:sp>
        <p:nvSpPr>
          <p:cNvPr id="10" name="Rectangle 9">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31EDEA6-0CC1-42EE-A17E-5B033CA698D8}"/>
              </a:ext>
            </a:extLst>
          </p:cNvPr>
          <p:cNvSpPr>
            <a:spLocks noGrp="1"/>
          </p:cNvSpPr>
          <p:nvPr>
            <p:ph type="body" idx="1"/>
          </p:nvPr>
        </p:nvSpPr>
        <p:spPr>
          <a:xfrm>
            <a:off x="7492064" y="1982336"/>
            <a:ext cx="4332308" cy="4373878"/>
          </a:xfrm>
        </p:spPr>
        <p:txBody>
          <a:bodyPr>
            <a:normAutofit/>
          </a:bodyPr>
          <a:lstStyle/>
          <a:p>
            <a:pPr marL="342900" lvl="0" indent="-342900">
              <a:buFont typeface="Symbol" panose="05050102010706020507" pitchFamily="18" charset="2"/>
              <a:buChar char=""/>
            </a:pPr>
            <a:r>
              <a:rPr lang="af-ZA" dirty="0">
                <a:effectLst/>
                <a:latin typeface="Calibri" panose="020F0502020204030204" pitchFamily="34" charset="0"/>
                <a:ea typeface="Calibri" panose="020F0502020204030204" pitchFamily="34" charset="0"/>
                <a:cs typeface="Times New Roman" panose="02020603050405020304" pitchFamily="18" charset="0"/>
              </a:rPr>
              <a:t>Wat het jy oor jouself en jou menings oor geslagsgelykheid geleer?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0" indent="-298450" algn="l" rtl="0">
              <a:spcBef>
                <a:spcPts val="0"/>
              </a:spcBef>
              <a:spcAft>
                <a:spcPts val="0"/>
              </a:spcAft>
              <a:buClr>
                <a:schemeClr val="dk1"/>
              </a:buClr>
              <a:buSzPts val="2500"/>
              <a:buFont typeface="Arial"/>
              <a:buNone/>
            </a:pPr>
            <a:endParaRPr lang="en-US" sz="2400" dirty="0">
              <a:solidFill>
                <a:schemeClr val="dk1"/>
              </a:solidFill>
              <a:latin typeface="Calibri"/>
              <a:ea typeface="Calibri"/>
              <a:cs typeface="Calibri"/>
              <a:sym typeface="Calibri"/>
            </a:endParaRPr>
          </a:p>
          <a:p>
            <a:pPr marL="342900" lvl="0" indent="-342900">
              <a:buFont typeface="Symbol" panose="05050102010706020507" pitchFamily="18" charset="2"/>
              <a:buChar char=""/>
            </a:pPr>
            <a:r>
              <a:rPr lang="af-ZA" dirty="0">
                <a:effectLst/>
                <a:latin typeface="Calibri" panose="020F0502020204030204" pitchFamily="34" charset="0"/>
                <a:ea typeface="Calibri" panose="020F0502020204030204" pitchFamily="34" charset="0"/>
                <a:cs typeface="Times New Roman" panose="02020603050405020304" pitchFamily="18" charset="0"/>
              </a:rPr>
              <a:t>Ons het 'n toename in afknouery rondom seksuele oriëntasie gesien. Watter raad sal jy aan 'n vriend gee wat op skool geboelie </a:t>
            </a:r>
            <a:r>
              <a:rPr lang="af-ZA" dirty="0">
                <a:latin typeface="Calibri" panose="020F0502020204030204" pitchFamily="34" charset="0"/>
                <a:ea typeface="Calibri" panose="020F0502020204030204" pitchFamily="34" charset="0"/>
                <a:cs typeface="Times New Roman" panose="02020603050405020304" pitchFamily="18" charset="0"/>
              </a:rPr>
              <a:t>word</a:t>
            </a:r>
            <a:r>
              <a:rPr lang="af-ZA"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14300" indent="0">
              <a:buNone/>
            </a:pPr>
            <a:endParaRPr lang="en-ZA" sz="1800" dirty="0"/>
          </a:p>
        </p:txBody>
      </p:sp>
      <p:sp>
        <p:nvSpPr>
          <p:cNvPr id="7" name="Google Shape;168;p11">
            <a:extLst>
              <a:ext uri="{FF2B5EF4-FFF2-40B4-BE49-F238E27FC236}">
                <a16:creationId xmlns:a16="http://schemas.microsoft.com/office/drawing/2014/main" id="{99C074FE-F1B1-470A-B477-CCD313003452}"/>
              </a:ext>
            </a:extLst>
          </p:cNvPr>
          <p:cNvSpPr txBox="1">
            <a:spLocks noGrp="1"/>
          </p:cNvSpPr>
          <p:nvPr>
            <p:ph type="title"/>
          </p:nvPr>
        </p:nvSpPr>
        <p:spPr>
          <a:xfrm>
            <a:off x="7649561" y="321176"/>
            <a:ext cx="4017311" cy="1631610"/>
          </a:xfrm>
          <a:prstGeom prst="rect">
            <a:avLst/>
          </a:prstGeom>
          <a:solidFill>
            <a:srgbClr val="D8D8D8"/>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ZA" dirty="0"/>
              <a:t>         </a:t>
            </a:r>
            <a:r>
              <a:rPr lang="en-ZA" sz="6600" dirty="0" err="1"/>
              <a:t>BESINNING</a:t>
            </a:r>
            <a:endParaRPr lang="en-ZA" dirty="0"/>
          </a:p>
        </p:txBody>
      </p:sp>
      <p:pic>
        <p:nvPicPr>
          <p:cNvPr id="11" name="Google Shape;169;p11" descr="Anemone and clownfish with solid fill">
            <a:extLst>
              <a:ext uri="{FF2B5EF4-FFF2-40B4-BE49-F238E27FC236}">
                <a16:creationId xmlns:a16="http://schemas.microsoft.com/office/drawing/2014/main" id="{29D705AF-65BA-4A52-AF70-6036C2EEF5B7}"/>
              </a:ext>
            </a:extLst>
          </p:cNvPr>
          <p:cNvPicPr preferRelativeResize="0">
            <a:picLocks/>
          </p:cNvPicPr>
          <p:nvPr/>
        </p:nvPicPr>
        <p:blipFill rotWithShape="1">
          <a:blip r:embed="rId4">
            <a:alphaModFix/>
          </a:blip>
          <a:srcRect/>
          <a:stretch/>
        </p:blipFill>
        <p:spPr>
          <a:xfrm>
            <a:off x="7649560" y="182881"/>
            <a:ext cx="914400" cy="914400"/>
          </a:xfrm>
          <a:prstGeom prst="rect">
            <a:avLst/>
          </a:prstGeom>
          <a:noFill/>
          <a:ln>
            <a:noFill/>
          </a:ln>
        </p:spPr>
      </p:pic>
      <p:pic>
        <p:nvPicPr>
          <p:cNvPr id="2" name="Picture 1">
            <a:extLst>
              <a:ext uri="{FF2B5EF4-FFF2-40B4-BE49-F238E27FC236}">
                <a16:creationId xmlns:a16="http://schemas.microsoft.com/office/drawing/2014/main" id="{65A6ED58-F4E4-D96E-E690-298D6A7DF1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6637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
        <p:cNvGrpSpPr/>
        <p:nvPr/>
      </p:nvGrpSpPr>
      <p:grpSpPr>
        <a:xfrm>
          <a:off x="0" y="0"/>
          <a:ext cx="0" cy="0"/>
          <a:chOff x="0" y="0"/>
          <a:chExt cx="0" cy="0"/>
        </a:xfrm>
      </p:grpSpPr>
      <p:sp>
        <p:nvSpPr>
          <p:cNvPr id="94" name="Google Shape;94;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fontScale="90000"/>
          </a:bodyPr>
          <a:lstStyle/>
          <a:p>
            <a:r>
              <a:rPr lang="af-ZA" dirty="0">
                <a:effectLst/>
                <a:latin typeface="Segoe UI Web (West European)"/>
              </a:rPr>
              <a:t>Dui aan watter van die </a:t>
            </a:r>
            <a:r>
              <a:rPr lang="af-ZA" dirty="0">
                <a:latin typeface="Segoe UI Web (West European)"/>
              </a:rPr>
              <a:t>onderstaande is van toepassing op die artikel wat jy voorlees.</a:t>
            </a:r>
            <a:endParaRPr lang="af-ZA" dirty="0">
              <a:effectLst/>
              <a:latin typeface="Segoe UI Web (West European)"/>
            </a:endParaRPr>
          </a:p>
        </p:txBody>
      </p:sp>
      <p:sp>
        <p:nvSpPr>
          <p:cNvPr id="95" name="Google Shape;95;p2"/>
          <p:cNvSpPr txBox="1">
            <a:spLocks noGrp="1"/>
          </p:cNvSpPr>
          <p:nvPr>
            <p:ph type="body" idx="1"/>
          </p:nvPr>
        </p:nvSpPr>
        <p:spPr>
          <a:xfrm>
            <a:off x="838200" y="1491916"/>
            <a:ext cx="10515600" cy="468504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dirty="0" err="1"/>
              <a:t>Hoeveelheid</a:t>
            </a:r>
            <a:r>
              <a:rPr lang="en-GB" dirty="0"/>
              <a:t>  </a:t>
            </a:r>
            <a:r>
              <a:rPr lang="en-GB" dirty="0" err="1"/>
              <a:t>mishandelde</a:t>
            </a:r>
            <a:r>
              <a:rPr lang="en-GB" dirty="0"/>
              <a:t> </a:t>
            </a:r>
            <a:r>
              <a:rPr lang="en-GB" dirty="0" err="1"/>
              <a:t>vrroue</a:t>
            </a:r>
            <a:endParaRPr dirty="0"/>
          </a:p>
          <a:p>
            <a:pPr marL="228600" lvl="0" indent="-228600" algn="l" rtl="0">
              <a:lnSpc>
                <a:spcPct val="90000"/>
              </a:lnSpc>
              <a:spcBef>
                <a:spcPts val="1000"/>
              </a:spcBef>
              <a:spcAft>
                <a:spcPts val="0"/>
              </a:spcAft>
              <a:buClr>
                <a:schemeClr val="dk1"/>
              </a:buClr>
              <a:buSzPts val="2800"/>
              <a:buChar char="•"/>
            </a:pPr>
            <a:r>
              <a:rPr lang="en-ZA" dirty="0" err="1"/>
              <a:t>Hoeveelheid</a:t>
            </a:r>
            <a:r>
              <a:rPr lang="en-ZA" dirty="0"/>
              <a:t> </a:t>
            </a:r>
            <a:r>
              <a:rPr lang="en-ZA" dirty="0" err="1"/>
              <a:t>mishandelde</a:t>
            </a:r>
            <a:r>
              <a:rPr lang="en-ZA" dirty="0"/>
              <a:t> kinders</a:t>
            </a:r>
          </a:p>
          <a:p>
            <a:pPr marL="0" lvl="0" indent="0">
              <a:lnSpc>
                <a:spcPct val="107000"/>
              </a:lnSpc>
              <a:buNone/>
            </a:pPr>
            <a:r>
              <a:rPr lang="en-ZA" dirty="0"/>
              <a:t>* </a:t>
            </a:r>
            <a:r>
              <a:rPr lang="en-ZA" dirty="0" err="1"/>
              <a:t>Tipe</a:t>
            </a:r>
            <a:r>
              <a:rPr lang="en-ZA" dirty="0"/>
              <a:t> </a:t>
            </a:r>
            <a:r>
              <a:rPr lang="en-ZA" dirty="0" err="1"/>
              <a:t>mishandeling</a:t>
            </a:r>
            <a:r>
              <a:rPr lang="en-ZA" dirty="0"/>
              <a:t> – </a:t>
            </a:r>
            <a:r>
              <a:rPr lang="af-ZA"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Huishoudelike, Seksuele, Verkragting, Fisiese</a:t>
            </a:r>
            <a:r>
              <a:rPr lang="en-US" sz="2400" dirty="0">
                <a:latin typeface="Calibri" panose="020F0502020204030204" pitchFamily="34" charset="0"/>
                <a:ea typeface="Calibri" panose="020F0502020204030204" pitchFamily="34" charset="0"/>
                <a:cs typeface="Times New Roman" panose="02020603050405020304" pitchFamily="18" charset="0"/>
              </a:rPr>
              <a:t>,                                       </a:t>
            </a:r>
            <a:r>
              <a:rPr lang="af-ZA" sz="2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ct val="107000"/>
              </a:lnSpc>
              <a:buNone/>
            </a:pPr>
            <a:r>
              <a:rPr lang="af-ZA"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Emosionele /  geestelike, Femicide (moord op vroue), Seksuele teistering</a:t>
            </a:r>
          </a:p>
          <a:p>
            <a:pPr marL="228600" lvl="0" indent="-228600" algn="l" rtl="0">
              <a:lnSpc>
                <a:spcPct val="90000"/>
              </a:lnSpc>
              <a:spcBef>
                <a:spcPts val="1000"/>
              </a:spcBef>
              <a:spcAft>
                <a:spcPts val="0"/>
              </a:spcAft>
              <a:buClr>
                <a:schemeClr val="dk1"/>
              </a:buClr>
              <a:buSzPts val="2800"/>
              <a:buChar char="•"/>
            </a:pPr>
            <a:r>
              <a:rPr lang="en-GB" dirty="0"/>
              <a:t>Is die </a:t>
            </a:r>
            <a:r>
              <a:rPr lang="en-GB" dirty="0" err="1"/>
              <a:t>saak</a:t>
            </a:r>
            <a:r>
              <a:rPr lang="en-GB" dirty="0"/>
              <a:t> </a:t>
            </a:r>
            <a:r>
              <a:rPr lang="en-GB" dirty="0" err="1"/>
              <a:t>aangemeld</a:t>
            </a:r>
            <a:r>
              <a:rPr lang="en-GB" dirty="0"/>
              <a:t>?</a:t>
            </a:r>
            <a:endParaRPr dirty="0"/>
          </a:p>
          <a:p>
            <a:pPr marL="228600" lvl="0" indent="-228600" algn="l" rtl="0">
              <a:lnSpc>
                <a:spcPct val="90000"/>
              </a:lnSpc>
              <a:spcBef>
                <a:spcPts val="1000"/>
              </a:spcBef>
              <a:spcAft>
                <a:spcPts val="0"/>
              </a:spcAft>
              <a:buClr>
                <a:schemeClr val="dk1"/>
              </a:buClr>
              <a:buSzPts val="2800"/>
              <a:buChar char="•"/>
            </a:pPr>
            <a:r>
              <a:rPr lang="en-GB" dirty="0"/>
              <a:t>Is die </a:t>
            </a:r>
            <a:r>
              <a:rPr lang="en-GB" dirty="0" err="1"/>
              <a:t>misdadiger</a:t>
            </a:r>
            <a:r>
              <a:rPr lang="en-GB" dirty="0"/>
              <a:t> </a:t>
            </a:r>
            <a:r>
              <a:rPr lang="en-GB" dirty="0" err="1"/>
              <a:t>vasgetrek</a:t>
            </a:r>
            <a:r>
              <a:rPr lang="en-GB" dirty="0"/>
              <a:t>?</a:t>
            </a:r>
            <a:endParaRPr dirty="0"/>
          </a:p>
          <a:p>
            <a:pPr marL="228600" lvl="0" indent="-228600" algn="l" rtl="0">
              <a:lnSpc>
                <a:spcPct val="90000"/>
              </a:lnSpc>
              <a:spcBef>
                <a:spcPts val="1000"/>
              </a:spcBef>
              <a:spcAft>
                <a:spcPts val="0"/>
              </a:spcAft>
              <a:buClr>
                <a:schemeClr val="dk1"/>
              </a:buClr>
              <a:buSzPts val="2800"/>
              <a:buChar char="•"/>
            </a:pPr>
            <a:r>
              <a:rPr lang="en-GB" dirty="0"/>
              <a:t>Is die </a:t>
            </a:r>
            <a:r>
              <a:rPr lang="en-GB" dirty="0" err="1"/>
              <a:t>misdadiger</a:t>
            </a:r>
            <a:r>
              <a:rPr lang="en-GB" dirty="0"/>
              <a:t> in die </a:t>
            </a:r>
            <a:r>
              <a:rPr lang="en-GB" dirty="0" err="1"/>
              <a:t>hof</a:t>
            </a:r>
            <a:r>
              <a:rPr lang="en-GB" dirty="0"/>
              <a:t> </a:t>
            </a:r>
            <a:r>
              <a:rPr lang="en-GB" dirty="0" err="1"/>
              <a:t>skuldig</a:t>
            </a:r>
            <a:r>
              <a:rPr lang="en-GB" dirty="0"/>
              <a:t> </a:t>
            </a:r>
            <a:r>
              <a:rPr lang="en-GB" dirty="0" err="1"/>
              <a:t>bevind</a:t>
            </a:r>
            <a:r>
              <a:rPr lang="en-GB" dirty="0"/>
              <a:t>?</a:t>
            </a:r>
            <a:endParaRPr dirty="0"/>
          </a:p>
          <a:p>
            <a:pPr marL="228600" lvl="0" indent="-228600" algn="l" rtl="0">
              <a:lnSpc>
                <a:spcPct val="90000"/>
              </a:lnSpc>
              <a:spcBef>
                <a:spcPts val="1000"/>
              </a:spcBef>
              <a:spcAft>
                <a:spcPts val="0"/>
              </a:spcAft>
              <a:buClr>
                <a:schemeClr val="dk1"/>
              </a:buClr>
              <a:buSzPts val="2800"/>
              <a:buChar char="•"/>
            </a:pPr>
            <a:r>
              <a:rPr lang="en-ZA" dirty="0"/>
              <a:t>Is die </a:t>
            </a:r>
            <a:r>
              <a:rPr lang="en-ZA" dirty="0" err="1"/>
              <a:t>misdadiger</a:t>
            </a:r>
            <a:r>
              <a:rPr lang="en-ZA" dirty="0"/>
              <a:t> in die </a:t>
            </a:r>
            <a:r>
              <a:rPr lang="en-ZA" dirty="0" err="1"/>
              <a:t>tronk</a:t>
            </a:r>
            <a:r>
              <a:rPr lang="en-ZA" dirty="0"/>
              <a:t>? </a:t>
            </a:r>
            <a:endParaRPr dirty="0"/>
          </a:p>
        </p:txBody>
      </p:sp>
      <p:sp>
        <p:nvSpPr>
          <p:cNvPr id="5" name="Rectangle 4">
            <a:extLst>
              <a:ext uri="{FF2B5EF4-FFF2-40B4-BE49-F238E27FC236}">
                <a16:creationId xmlns:a16="http://schemas.microsoft.com/office/drawing/2014/main" id="{430CE42F-6D8A-44DB-9AB0-EE8FD9AE9808}"/>
              </a:ext>
            </a:extLst>
          </p:cNvPr>
          <p:cNvSpPr/>
          <p:nvPr/>
        </p:nvSpPr>
        <p:spPr>
          <a:xfrm>
            <a:off x="3947159" y="6176962"/>
            <a:ext cx="3944815" cy="5533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6314094-3D6F-4AFD-9CA2-A09C2C4BC2CF}"/>
              </a:ext>
            </a:extLst>
          </p:cNvPr>
          <p:cNvSpPr txBox="1"/>
          <p:nvPr/>
        </p:nvSpPr>
        <p:spPr>
          <a:xfrm>
            <a:off x="2815199" y="6176963"/>
            <a:ext cx="5344224" cy="523220"/>
          </a:xfrm>
          <a:prstGeom prst="rect">
            <a:avLst/>
          </a:prstGeom>
          <a:noFill/>
        </p:spPr>
        <p:txBody>
          <a:bodyPr wrap="square" rtlCol="0">
            <a:spAutoFit/>
          </a:bodyPr>
          <a:lstStyle/>
          <a:p>
            <a:pPr algn="ctr"/>
            <a:r>
              <a:rPr lang="en-GB" sz="2800" dirty="0">
                <a:latin typeface="Bahnschrift Light Condensed" panose="020B0502040204020203" pitchFamily="34" charset="0"/>
              </a:rPr>
              <a:t>   STOP </a:t>
            </a:r>
            <a:r>
              <a:rPr lang="en-GB" sz="2800" dirty="0" err="1">
                <a:latin typeface="Bahnschrift Light Condensed" panose="020B0502040204020203" pitchFamily="34" charset="0"/>
              </a:rPr>
              <a:t>Gendergeweld</a:t>
            </a:r>
            <a:r>
              <a:rPr lang="en-GB" sz="2800" dirty="0">
                <a:latin typeface="Bahnschrift Light Condensed" panose="020B0502040204020203" pitchFamily="34" charset="0"/>
              </a:rPr>
              <a:t>!</a:t>
            </a:r>
            <a:endParaRPr lang="en-US" sz="2800" dirty="0">
              <a:latin typeface="Bahnschrift Light Condensed" panose="020B0502040204020203" pitchFamily="34" charset="0"/>
            </a:endParaRPr>
          </a:p>
        </p:txBody>
      </p:sp>
      <p:pic>
        <p:nvPicPr>
          <p:cNvPr id="2" name="Picture 1">
            <a:extLst>
              <a:ext uri="{FF2B5EF4-FFF2-40B4-BE49-F238E27FC236}">
                <a16:creationId xmlns:a16="http://schemas.microsoft.com/office/drawing/2014/main" id="{F22AE9A9-5232-06EE-F99A-EF2E7919EB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3"/>
          <p:cNvSpPr txBox="1">
            <a:spLocks noGrp="1"/>
          </p:cNvSpPr>
          <p:nvPr>
            <p:ph type="title"/>
          </p:nvPr>
        </p:nvSpPr>
        <p:spPr>
          <a:xfrm>
            <a:off x="1508407" y="4758370"/>
            <a:ext cx="9144000" cy="1710163"/>
          </a:xfrm>
          <a:prstGeom prst="rect">
            <a:avLst/>
          </a:prstGeom>
          <a:noFill/>
          <a:ln>
            <a:noFill/>
          </a:ln>
        </p:spPr>
        <p:txBody>
          <a:bodyPr spcFirstLastPara="1" wrap="square" lIns="91425" tIns="45700" rIns="91425" bIns="45700" anchor="b" anchorCtr="0">
            <a:normAutofit fontScale="90000"/>
          </a:bodyPr>
          <a:lstStyle/>
          <a:p>
            <a:pPr algn="ctr">
              <a:buSzPct val="100000"/>
            </a:pPr>
            <a:br>
              <a:rPr lang="af-ZA" b="1" dirty="0"/>
            </a:br>
            <a:br>
              <a:rPr lang="af-ZA" b="1" dirty="0"/>
            </a:br>
            <a:br>
              <a:rPr lang="af-ZA" b="1" dirty="0"/>
            </a:br>
            <a:br>
              <a:rPr lang="af-ZA" b="1" dirty="0"/>
            </a:br>
            <a:br>
              <a:rPr lang="af-ZA" b="1" dirty="0"/>
            </a:br>
            <a:br>
              <a:rPr lang="af-ZA" b="1" dirty="0"/>
            </a:br>
            <a:r>
              <a:rPr lang="af-ZA" sz="4000" b="1" dirty="0"/>
              <a:t>Geslagsrolle </a:t>
            </a:r>
            <a:r>
              <a:rPr lang="af-ZA" sz="4000" dirty="0"/>
              <a:t>is die verskillende rolle, gedrag en aktiwiteite wat volgens die samelewing  geskik is vir vroue of mans, soos vasgestel deur hul huidige kulturele norme.</a:t>
            </a:r>
            <a:br>
              <a:rPr lang="en-US" dirty="0"/>
            </a:br>
            <a:br>
              <a:rPr lang="en-ZA" sz="1800" dirty="0"/>
            </a:br>
            <a:br>
              <a:rPr lang="en-ZA" sz="1800" dirty="0"/>
            </a:br>
            <a:endParaRPr sz="1800" dirty="0"/>
          </a:p>
        </p:txBody>
      </p:sp>
      <p:pic>
        <p:nvPicPr>
          <p:cNvPr id="3" name="Picture 2">
            <a:extLst>
              <a:ext uri="{FF2B5EF4-FFF2-40B4-BE49-F238E27FC236}">
                <a16:creationId xmlns:a16="http://schemas.microsoft.com/office/drawing/2014/main" id="{BCD8CE02-1BE2-4063-B7C3-48BBBD008AA9}"/>
              </a:ext>
            </a:extLst>
          </p:cNvPr>
          <p:cNvPicPr>
            <a:picLocks noChangeAspect="1"/>
          </p:cNvPicPr>
          <p:nvPr/>
        </p:nvPicPr>
        <p:blipFill rotWithShape="1">
          <a:blip r:embed="rId3"/>
          <a:srcRect b="21147"/>
          <a:stretch/>
        </p:blipFill>
        <p:spPr>
          <a:xfrm>
            <a:off x="3299883" y="1094846"/>
            <a:ext cx="5829300" cy="2568678"/>
          </a:xfrm>
          <a:prstGeom prst="rect">
            <a:avLst/>
          </a:prstGeom>
          <a:ln>
            <a:noFill/>
          </a:ln>
          <a:effectLst>
            <a:softEdge rad="112500"/>
          </a:effectLst>
        </p:spPr>
      </p:pic>
      <p:pic>
        <p:nvPicPr>
          <p:cNvPr id="2" name="Picture 1">
            <a:extLst>
              <a:ext uri="{FF2B5EF4-FFF2-40B4-BE49-F238E27FC236}">
                <a16:creationId xmlns:a16="http://schemas.microsoft.com/office/drawing/2014/main" id="{61F8D865-84CA-8C9E-2C6C-BE3CB333D7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7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a:spLocks noGrp="1"/>
          </p:cNvSpPr>
          <p:nvPr>
            <p:ph type="title"/>
          </p:nvPr>
        </p:nvSpPr>
        <p:spPr>
          <a:xfrm>
            <a:off x="458053" y="476250"/>
            <a:ext cx="10900452" cy="1325563"/>
          </a:xfrm>
          <a:prstGeom prst="rect">
            <a:avLst/>
          </a:prstGeom>
          <a:noFill/>
          <a:ln>
            <a:noFill/>
          </a:ln>
        </p:spPr>
        <p:txBody>
          <a:bodyPr spcFirstLastPara="1" wrap="square" lIns="91425" tIns="45700" rIns="91425" bIns="45700" anchor="ctr" anchorCtr="0">
            <a:noAutofit/>
          </a:bodyPr>
          <a:lstStyle/>
          <a:p>
            <a:r>
              <a:rPr lang="af-ZA" sz="3200" dirty="0">
                <a:latin typeface="Segoe UI Web (West European)"/>
              </a:rPr>
              <a:t>I</a:t>
            </a:r>
            <a:r>
              <a:rPr lang="af-ZA" sz="3200" dirty="0">
                <a:effectLst/>
                <a:latin typeface="Segoe UI Web (West European)"/>
              </a:rPr>
              <a:t>dentifiseer die rolle van mans en vroue wat in die beelde hieronder verteenwoordig word in jul groep.</a:t>
            </a:r>
          </a:p>
        </p:txBody>
      </p:sp>
      <p:pic>
        <p:nvPicPr>
          <p:cNvPr id="110" name="Google Shape;110;p4" descr="A picture containing kitchen, wearing, table, person&#10;&#10;Description automatically generated"/>
          <p:cNvPicPr preferRelativeResize="0"/>
          <p:nvPr/>
        </p:nvPicPr>
        <p:blipFill rotWithShape="1">
          <a:blip r:embed="rId3">
            <a:alphaModFix/>
          </a:blip>
          <a:srcRect/>
          <a:stretch/>
        </p:blipFill>
        <p:spPr>
          <a:xfrm>
            <a:off x="453348" y="2055813"/>
            <a:ext cx="5229690" cy="3585758"/>
          </a:xfrm>
          <a:prstGeom prst="rect">
            <a:avLst/>
          </a:prstGeom>
          <a:noFill/>
          <a:ln>
            <a:noFill/>
          </a:ln>
        </p:spPr>
      </p:pic>
      <p:pic>
        <p:nvPicPr>
          <p:cNvPr id="111" name="Google Shape;111;p4" descr="A close up of a logo&#10;&#10;Description automatically generated"/>
          <p:cNvPicPr preferRelativeResize="0"/>
          <p:nvPr/>
        </p:nvPicPr>
        <p:blipFill rotWithShape="1">
          <a:blip r:embed="rId4">
            <a:alphaModFix/>
          </a:blip>
          <a:srcRect l="4451" r="6180"/>
          <a:stretch/>
        </p:blipFill>
        <p:spPr>
          <a:xfrm>
            <a:off x="5908279" y="2055813"/>
            <a:ext cx="5826403" cy="3585758"/>
          </a:xfrm>
          <a:prstGeom prst="rect">
            <a:avLst/>
          </a:prstGeom>
          <a:noFill/>
          <a:ln>
            <a:noFill/>
          </a:ln>
        </p:spPr>
      </p:pic>
      <p:sp>
        <p:nvSpPr>
          <p:cNvPr id="112" name="Google Shape;112;p4"/>
          <p:cNvSpPr/>
          <p:nvPr/>
        </p:nvSpPr>
        <p:spPr>
          <a:xfrm>
            <a:off x="2765867" y="5678720"/>
            <a:ext cx="604653"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5400" i="0" u="none" strike="noStrike" cap="none" dirty="0">
                <a:solidFill>
                  <a:schemeClr val="tx1"/>
                </a:solidFill>
                <a:latin typeface="Calibri"/>
                <a:ea typeface="Calibri"/>
                <a:cs typeface="Calibri"/>
                <a:sym typeface="Calibri"/>
              </a:rPr>
              <a:t>A</a:t>
            </a:r>
            <a:endParaRPr dirty="0"/>
          </a:p>
        </p:txBody>
      </p:sp>
      <p:sp>
        <p:nvSpPr>
          <p:cNvPr id="113" name="Google Shape;113;p4"/>
          <p:cNvSpPr/>
          <p:nvPr/>
        </p:nvSpPr>
        <p:spPr>
          <a:xfrm>
            <a:off x="8535185" y="5678679"/>
            <a:ext cx="572593"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ZA" sz="5400" b="1" i="0" u="none" strike="noStrike" cap="none" dirty="0">
                <a:solidFill>
                  <a:schemeClr val="tx1"/>
                </a:solidFill>
                <a:latin typeface="Calibri"/>
                <a:ea typeface="Calibri"/>
                <a:cs typeface="Calibri"/>
                <a:sym typeface="Calibri"/>
              </a:rPr>
              <a:t>B</a:t>
            </a:r>
            <a:endParaRPr sz="5400" b="1" i="0" u="none" strike="noStrike" cap="none" dirty="0">
              <a:solidFill>
                <a:schemeClr val="tx1"/>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7D5FC130-E4A5-2116-D51A-3C216577EB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5" descr="A couple of people that are talking to each other&#10;&#10;Description automatically generated"/>
          <p:cNvPicPr preferRelativeResize="0"/>
          <p:nvPr/>
        </p:nvPicPr>
        <p:blipFill rotWithShape="1">
          <a:blip r:embed="rId3">
            <a:alphaModFix/>
          </a:blip>
          <a:srcRect/>
          <a:stretch/>
        </p:blipFill>
        <p:spPr>
          <a:xfrm>
            <a:off x="0" y="-1263391"/>
            <a:ext cx="12191999" cy="8121391"/>
          </a:xfrm>
          <a:prstGeom prst="rect">
            <a:avLst/>
          </a:prstGeom>
          <a:noFill/>
          <a:ln>
            <a:noFill/>
          </a:ln>
        </p:spPr>
      </p:pic>
      <p:sp>
        <p:nvSpPr>
          <p:cNvPr id="120" name="Google Shape;120;p5"/>
          <p:cNvSpPr txBox="1">
            <a:spLocks noGrp="1"/>
          </p:cNvSpPr>
          <p:nvPr>
            <p:ph type="title"/>
          </p:nvPr>
        </p:nvSpPr>
        <p:spPr>
          <a:xfrm>
            <a:off x="505838" y="5077837"/>
            <a:ext cx="11284085" cy="1496137"/>
          </a:xfrm>
          <a:prstGeom prst="rect">
            <a:avLst/>
          </a:prstGeom>
          <a:gradFill>
            <a:gsLst>
              <a:gs pos="0">
                <a:srgbClr val="F5F7FC"/>
              </a:gs>
              <a:gs pos="74000">
                <a:srgbClr val="A9BEE4"/>
              </a:gs>
              <a:gs pos="83000">
                <a:srgbClr val="A9BEE4"/>
              </a:gs>
              <a:gs pos="100000">
                <a:srgbClr val="C5D3ED"/>
              </a:gs>
            </a:gsLst>
            <a:lin ang="5400000" scaled="0"/>
          </a:gradFill>
          <a:ln>
            <a:noFill/>
          </a:ln>
          <a:effectLst>
            <a:outerShdw blurRad="50800" dist="50800" dir="5400000" algn="ctr" rotWithShape="0">
              <a:srgbClr val="000000">
                <a:alpha val="87843"/>
              </a:srgbClr>
            </a:outerShdw>
          </a:effectLst>
        </p:spPr>
        <p:txBody>
          <a:bodyPr spcFirstLastPara="1" wrap="square" lIns="91425" tIns="45700" rIns="91425" bIns="45700" anchor="ctr" anchorCtr="0">
            <a:normAutofit fontScale="90000"/>
          </a:bodyPr>
          <a:lstStyle/>
          <a:p>
            <a:pPr marL="0" lvl="0" indent="0" algn="just" rtl="0">
              <a:lnSpc>
                <a:spcPct val="90000"/>
              </a:lnSpc>
              <a:spcBef>
                <a:spcPts val="0"/>
              </a:spcBef>
              <a:spcAft>
                <a:spcPts val="0"/>
              </a:spcAft>
              <a:buClr>
                <a:schemeClr val="dk1"/>
              </a:buClr>
              <a:buSzPct val="100000"/>
              <a:buFont typeface="Calibri"/>
              <a:buNone/>
            </a:pPr>
            <a:r>
              <a:rPr lang="af-ZA" sz="2800" b="1" dirty="0">
                <a:effectLst/>
                <a:latin typeface="Segoe UI Web (West European)"/>
              </a:rPr>
              <a:t>Magsongelykheid</a:t>
            </a:r>
            <a:r>
              <a:rPr lang="af-ZA" sz="2800" dirty="0">
                <a:effectLst/>
                <a:latin typeface="Segoe UI Web (West European)"/>
              </a:rPr>
              <a:t> beteken dat sommige mense meer regte en geleenthede as ander het. Dit kan lei tot </a:t>
            </a:r>
            <a:r>
              <a:rPr lang="af-ZA" sz="2800" b="1" dirty="0">
                <a:effectLst/>
                <a:latin typeface="Segoe UI Web (West European)"/>
              </a:rPr>
              <a:t>magstryde</a:t>
            </a:r>
            <a:r>
              <a:rPr lang="af-ZA" sz="2800" dirty="0">
                <a:effectLst/>
                <a:latin typeface="Segoe UI Web (West European)"/>
              </a:rPr>
              <a:t> waar een geslag onregverdig of onregmatig behandel word. In verhoudings verwys ons na </a:t>
            </a:r>
            <a:r>
              <a:rPr lang="af-ZA" sz="2800" b="1" dirty="0">
                <a:effectLst/>
                <a:latin typeface="Segoe UI Web (West European)"/>
              </a:rPr>
              <a:t>ongelyke</a:t>
            </a:r>
            <a:br>
              <a:rPr lang="af-ZA" sz="2800" b="1" dirty="0">
                <a:effectLst/>
                <a:latin typeface="Segoe UI Web (West European)"/>
              </a:rPr>
            </a:br>
            <a:r>
              <a:rPr lang="af-ZA" sz="2800" b="1" dirty="0">
                <a:effectLst/>
                <a:latin typeface="Segoe UI Web (West European)"/>
              </a:rPr>
              <a:t>magsverhoudinge</a:t>
            </a:r>
            <a:r>
              <a:rPr lang="af-ZA" sz="2800" dirty="0">
                <a:effectLst/>
                <a:latin typeface="Segoe UI Web (West European)"/>
              </a:rPr>
              <a:t>.</a:t>
            </a:r>
            <a:endParaRPr sz="8000" b="1" dirty="0"/>
          </a:p>
        </p:txBody>
      </p:sp>
      <p:pic>
        <p:nvPicPr>
          <p:cNvPr id="4" name="Picture 3" descr="Teenactive-logo">
            <a:extLst>
              <a:ext uri="{FF2B5EF4-FFF2-40B4-BE49-F238E27FC236}">
                <a16:creationId xmlns:a16="http://schemas.microsoft.com/office/drawing/2014/main" id="{7E90F0CA-0CA1-4ADA-AB5B-B35A190E30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820399" y="0"/>
            <a:ext cx="1371600" cy="476250"/>
          </a:xfrm>
          <a:prstGeom prst="rect">
            <a:avLst/>
          </a:prstGeom>
          <a:noFill/>
          <a:ln>
            <a:noFill/>
          </a:ln>
        </p:spPr>
      </p:pic>
      <p:pic>
        <p:nvPicPr>
          <p:cNvPr id="2" name="Picture 1">
            <a:extLst>
              <a:ext uri="{FF2B5EF4-FFF2-40B4-BE49-F238E27FC236}">
                <a16:creationId xmlns:a16="http://schemas.microsoft.com/office/drawing/2014/main" id="{D2DE44D5-4B02-71DE-59E6-F438CCE147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838200" y="-207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ZA" sz="4400" b="1" dirty="0" err="1"/>
              <a:t>MISBRUIK</a:t>
            </a:r>
            <a:r>
              <a:rPr lang="en-ZA" sz="4400" b="1" dirty="0"/>
              <a:t> VAN MAG</a:t>
            </a:r>
            <a:endParaRPr dirty="0"/>
          </a:p>
        </p:txBody>
      </p:sp>
      <p:sp>
        <p:nvSpPr>
          <p:cNvPr id="127" name="Google Shape;127;p6"/>
          <p:cNvSpPr txBox="1">
            <a:spLocks noGrp="1"/>
          </p:cNvSpPr>
          <p:nvPr>
            <p:ph type="body" idx="1"/>
          </p:nvPr>
        </p:nvSpPr>
        <p:spPr>
          <a:xfrm>
            <a:off x="838200" y="1044604"/>
            <a:ext cx="10515600" cy="5014462"/>
          </a:xfrm>
          <a:prstGeom prst="rect">
            <a:avLst/>
          </a:prstGeom>
          <a:noFill/>
          <a:ln>
            <a:noFill/>
          </a:ln>
        </p:spPr>
        <p:txBody>
          <a:bodyPr spcFirstLastPara="1" wrap="square" lIns="91425" tIns="45700" rIns="91425" bIns="45700" anchor="t" anchorCtr="0">
            <a:normAutofit/>
          </a:bodyPr>
          <a:lstStyle/>
          <a:p>
            <a:pPr marL="0" lvl="0" indent="0" algn="just">
              <a:buNone/>
            </a:pPr>
            <a:r>
              <a:rPr lang="af-ZA" sz="2400" b="1" dirty="0">
                <a:effectLst/>
                <a:latin typeface="Calibri" panose="020F0502020204030204" pitchFamily="34" charset="0"/>
                <a:ea typeface="Calibri" panose="020F0502020204030204" pitchFamily="34" charset="0"/>
                <a:cs typeface="Times New Roman" panose="02020603050405020304" pitchFamily="18" charset="0"/>
              </a:rPr>
              <a:t>Fisiese mishandeling</a:t>
            </a:r>
            <a:r>
              <a:rPr lang="af-ZA" sz="2400" dirty="0">
                <a:effectLst/>
                <a:latin typeface="Calibri" panose="020F0502020204030204" pitchFamily="34" charset="0"/>
                <a:ea typeface="Calibri" panose="020F0502020204030204" pitchFamily="34" charset="0"/>
                <a:cs typeface="Times New Roman" panose="02020603050405020304" pitchFamily="18" charset="0"/>
              </a:rPr>
              <a:t>: dit sluit fisiese skade in soos versmoring, wurg, stoot, slaan, verdrink, ens. Dit kan ook doelbewuste uithongering van n persoon insluit.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lvl="0" indent="0" algn="just">
              <a:buNone/>
            </a:pPr>
            <a:r>
              <a:rPr lang="en-US" sz="2400" b="1" dirty="0">
                <a:effectLst/>
                <a:latin typeface="Calibri" panose="020F0502020204030204" pitchFamily="34" charset="0"/>
                <a:ea typeface="Calibri" panose="020F0502020204030204" pitchFamily="34" charset="0"/>
                <a:cs typeface="Times New Roman" panose="02020603050405020304" pitchFamily="18" charset="0"/>
              </a:rPr>
              <a:t>B</a:t>
            </a:r>
            <a:r>
              <a:rPr lang="af-ZA" sz="2400" b="1" dirty="0">
                <a:effectLst/>
                <a:latin typeface="Calibri" panose="020F0502020204030204" pitchFamily="34" charset="0"/>
                <a:ea typeface="Calibri" panose="020F0502020204030204" pitchFamily="34" charset="0"/>
                <a:cs typeface="Times New Roman" panose="02020603050405020304" pitchFamily="18" charset="0"/>
              </a:rPr>
              <a:t>loedskande</a:t>
            </a:r>
            <a:r>
              <a:rPr lang="af-ZA" sz="2400" dirty="0">
                <a:effectLst/>
                <a:latin typeface="Calibri" panose="020F0502020204030204" pitchFamily="34" charset="0"/>
                <a:ea typeface="Calibri" panose="020F0502020204030204" pitchFamily="34" charset="0"/>
                <a:cs typeface="Times New Roman" panose="02020603050405020304" pitchFamily="18" charset="0"/>
              </a:rPr>
              <a:t>: Dit is seksuele omgang tussen mense wat nou verwant is/ familie is en nie toegelaat sal word om volgens wet te trou nie.</a:t>
            </a:r>
            <a:r>
              <a:rPr lang="en-US" sz="2400" dirty="0">
                <a:latin typeface="Calibri" panose="020F0502020204030204" pitchFamily="34" charset="0"/>
                <a:ea typeface="Calibri" panose="020F0502020204030204" pitchFamily="34" charset="0"/>
                <a:cs typeface="Times New Roman" panose="02020603050405020304" pitchFamily="18" charset="0"/>
              </a:rPr>
              <a:t> </a:t>
            </a:r>
          </a:p>
          <a:p>
            <a:pPr marL="0" lvl="0" indent="0" algn="just">
              <a:buNone/>
            </a:pPr>
            <a:r>
              <a:rPr lang="af-ZA" sz="2400" b="1" dirty="0">
                <a:effectLst/>
                <a:latin typeface="Calibri" panose="020F0502020204030204" pitchFamily="34" charset="0"/>
                <a:ea typeface="Calibri" panose="020F0502020204030204" pitchFamily="34" charset="0"/>
                <a:cs typeface="Times New Roman" panose="02020603050405020304" pitchFamily="18" charset="0"/>
              </a:rPr>
              <a:t>Kulturele routydperk</a:t>
            </a:r>
            <a:r>
              <a:rPr lang="af-ZA" sz="2400" dirty="0">
                <a:effectLst/>
                <a:latin typeface="Calibri" panose="020F0502020204030204" pitchFamily="34" charset="0"/>
                <a:ea typeface="Calibri" panose="020F0502020204030204" pitchFamily="34" charset="0"/>
                <a:cs typeface="Times New Roman" panose="02020603050405020304" pitchFamily="18" charset="0"/>
              </a:rPr>
              <a:t>: Baie kulture het verskillende rituele rondom rou. In sommige kulture is daar verskillende rolle vir mans en vroue. Byvoorbeeld, vroue word verpig om slegs swart klere gedurende die hele routydperk te dra, terwyl 'n man nie enige spesifieke rouklere hoef te dra nie.</a:t>
            </a:r>
          </a:p>
          <a:p>
            <a:pPr marL="0" lvl="0" indent="0">
              <a:buNone/>
            </a:pPr>
            <a:r>
              <a:rPr lang="af-ZA" sz="2400" b="1" dirty="0"/>
              <a:t>Kultu</a:t>
            </a:r>
            <a:r>
              <a:rPr lang="af-ZA" sz="2400" b="1" dirty="0">
                <a:latin typeface="Calibri" panose="020F0502020204030204" pitchFamily="34" charset="0"/>
                <a:cs typeface="Times New Roman" panose="02020603050405020304" pitchFamily="18" charset="0"/>
              </a:rPr>
              <a:t>rele vooroordeel</a:t>
            </a:r>
            <a:r>
              <a:rPr lang="en-US" sz="2400" b="1" dirty="0">
                <a:latin typeface="Calibri" panose="020F0502020204030204" pitchFamily="34" charset="0"/>
                <a:cs typeface="Times New Roman" panose="02020603050405020304" pitchFamily="18" charset="0"/>
              </a:rPr>
              <a:t>: </a:t>
            </a:r>
            <a:r>
              <a:rPr lang="af-ZA" sz="2400" dirty="0">
                <a:latin typeface="Calibri" panose="020F0502020204030204" pitchFamily="34" charset="0"/>
                <a:cs typeface="Times New Roman" panose="02020603050405020304" pitchFamily="18" charset="0"/>
              </a:rPr>
              <a:t>verwys na  onverdraagsaamheid en vooroordeel teenoor iemand as gevolg van hul kultuur of identifisering met 'n spesifieke groep.</a:t>
            </a:r>
            <a:endParaRPr lang="en-US" sz="2400" dirty="0">
              <a:latin typeface="Calibri" panose="020F0502020204030204" pitchFamily="34" charset="0"/>
              <a:cs typeface="Times New Roman" panose="02020603050405020304" pitchFamily="18" charset="0"/>
            </a:endParaRPr>
          </a:p>
          <a:p>
            <a:pPr marL="0" lvl="0" indent="0" algn="just">
              <a:buNone/>
            </a:pPr>
            <a:r>
              <a:rPr lang="af-ZA" sz="2400" b="1" dirty="0">
                <a:effectLst/>
                <a:latin typeface="Calibri" panose="020F0502020204030204" pitchFamily="34" charset="0"/>
                <a:ea typeface="Calibri" panose="020F0502020204030204" pitchFamily="34" charset="0"/>
                <a:cs typeface="Times New Roman" panose="02020603050405020304" pitchFamily="18" charset="0"/>
              </a:rPr>
              <a:t>Sosiale huishoudelike geweld:</a:t>
            </a:r>
            <a:r>
              <a:rPr lang="af-ZA" sz="2400" dirty="0">
                <a:effectLst/>
                <a:latin typeface="Calibri" panose="020F0502020204030204" pitchFamily="34" charset="0"/>
                <a:ea typeface="Calibri" panose="020F0502020204030204" pitchFamily="34" charset="0"/>
                <a:cs typeface="Times New Roman" panose="02020603050405020304" pitchFamily="18" charset="0"/>
              </a:rPr>
              <a:t> Dit gebeur wanneer een persoon in 'n verhouding of huwelik die ander persoon probeer oorheers. Die mishandelaar gebruik vrees en skuldgevoelens </a:t>
            </a:r>
            <a:r>
              <a:rPr lang="af-ZA" sz="2400" dirty="0">
                <a:latin typeface="Calibri" panose="020F0502020204030204" pitchFamily="34" charset="0"/>
                <a:ea typeface="Calibri" panose="020F0502020204030204" pitchFamily="34" charset="0"/>
                <a:cs typeface="Times New Roman" panose="02020603050405020304" pitchFamily="18" charset="0"/>
              </a:rPr>
              <a:t>as</a:t>
            </a:r>
            <a:r>
              <a:rPr lang="af-ZA" sz="2400" dirty="0">
                <a:effectLst/>
                <a:latin typeface="Calibri" panose="020F0502020204030204" pitchFamily="34" charset="0"/>
                <a:ea typeface="Calibri" panose="020F0502020204030204" pitchFamily="34" charset="0"/>
                <a:cs typeface="Times New Roman" panose="02020603050405020304" pitchFamily="18" charset="0"/>
              </a:rPr>
              <a:t> manipulasie- en beheermaatreels.</a:t>
            </a:r>
            <a:endParaRPr sz="3600" dirty="0"/>
          </a:p>
        </p:txBody>
      </p:sp>
      <p:sp>
        <p:nvSpPr>
          <p:cNvPr id="5" name="Rectangle 4">
            <a:extLst>
              <a:ext uri="{FF2B5EF4-FFF2-40B4-BE49-F238E27FC236}">
                <a16:creationId xmlns:a16="http://schemas.microsoft.com/office/drawing/2014/main" id="{976586D0-86A4-4360-92CF-372ABE5376D8}"/>
              </a:ext>
            </a:extLst>
          </p:cNvPr>
          <p:cNvSpPr/>
          <p:nvPr/>
        </p:nvSpPr>
        <p:spPr>
          <a:xfrm>
            <a:off x="3947160" y="6133084"/>
            <a:ext cx="3916680" cy="5972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B22DD94-E67D-4FF4-98F6-6AD1EF534EA4}"/>
              </a:ext>
            </a:extLst>
          </p:cNvPr>
          <p:cNvSpPr txBox="1"/>
          <p:nvPr/>
        </p:nvSpPr>
        <p:spPr>
          <a:xfrm>
            <a:off x="3237230" y="6133084"/>
            <a:ext cx="5344224" cy="523220"/>
          </a:xfrm>
          <a:prstGeom prst="rect">
            <a:avLst/>
          </a:prstGeom>
          <a:noFill/>
        </p:spPr>
        <p:txBody>
          <a:bodyPr wrap="square" rtlCol="0">
            <a:spAutoFit/>
          </a:bodyPr>
          <a:lstStyle/>
          <a:p>
            <a:pPr algn="ctr"/>
            <a:r>
              <a:rPr lang="en-GB" sz="2800" dirty="0">
                <a:latin typeface="Bahnschrift Light Condensed" panose="020B0502040204020203" pitchFamily="34" charset="0"/>
              </a:rPr>
              <a:t>STOP </a:t>
            </a:r>
            <a:r>
              <a:rPr lang="en-GB" sz="2800" dirty="0" err="1">
                <a:latin typeface="Bahnschrift Light Condensed" panose="020B0502040204020203" pitchFamily="34" charset="0"/>
              </a:rPr>
              <a:t>Gendergeweld</a:t>
            </a:r>
            <a:r>
              <a:rPr lang="en-GB" sz="2800" dirty="0">
                <a:latin typeface="Bahnschrift Light Condensed" panose="020B0502040204020203" pitchFamily="34" charset="0"/>
              </a:rPr>
              <a:t>!</a:t>
            </a:r>
            <a:endParaRPr lang="en-US" sz="2800" dirty="0">
              <a:latin typeface="Bahnschrift Light Condensed" panose="020B0502040204020203" pitchFamily="34" charset="0"/>
            </a:endParaRPr>
          </a:p>
        </p:txBody>
      </p:sp>
      <p:pic>
        <p:nvPicPr>
          <p:cNvPr id="2" name="Picture 1">
            <a:extLst>
              <a:ext uri="{FF2B5EF4-FFF2-40B4-BE49-F238E27FC236}">
                <a16:creationId xmlns:a16="http://schemas.microsoft.com/office/drawing/2014/main" id="{1CE57C85-8E43-73C7-172B-4D5082CA9B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DA9DB"/>
        </a:solidFill>
        <a:effectLst/>
      </p:bgPr>
    </p:bg>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685802" y="578485"/>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0000"/>
              </a:buClr>
              <a:buSzPct val="100000"/>
              <a:buFont typeface="Arial"/>
              <a:buNone/>
            </a:pPr>
            <a:r>
              <a:rPr lang="af-ZA" b="1" dirty="0">
                <a:effectLst/>
                <a:latin typeface="Segoe UI Web (West European)"/>
              </a:rPr>
              <a:t>Hoërskoolonderwyser herskep seksistiese advertensies om studente 'n les te leer</a:t>
            </a:r>
            <a:br>
              <a:rPr lang="en-ZA" b="1" dirty="0">
                <a:solidFill>
                  <a:srgbClr val="000000"/>
                </a:solidFill>
                <a:latin typeface="Arial"/>
                <a:ea typeface="Arial"/>
                <a:cs typeface="Arial"/>
                <a:sym typeface="Arial"/>
              </a:rPr>
            </a:br>
            <a:endParaRPr dirty="0"/>
          </a:p>
        </p:txBody>
      </p:sp>
      <p:sp>
        <p:nvSpPr>
          <p:cNvPr id="134" name="Google Shape;134;p7"/>
          <p:cNvSpPr txBox="1"/>
          <p:nvPr/>
        </p:nvSpPr>
        <p:spPr>
          <a:xfrm>
            <a:off x="685802" y="1690688"/>
            <a:ext cx="10515600" cy="2380456"/>
          </a:xfrm>
          <a:prstGeom prst="rect">
            <a:avLst/>
          </a:prstGeom>
          <a:noFill/>
          <a:ln>
            <a:noFill/>
          </a:ln>
        </p:spPr>
        <p:txBody>
          <a:bodyPr spcFirstLastPara="1" wrap="square" lIns="91425" tIns="45700" rIns="91425" bIns="45700" anchor="t" anchorCtr="0">
            <a:normAutofit/>
          </a:bodyPr>
          <a:lstStyle/>
          <a:p>
            <a:pPr lvl="0" algn="just"/>
            <a:r>
              <a:rPr lang="af-ZA" sz="2400" b="1" dirty="0">
                <a:effectLst/>
                <a:latin typeface="Calibri" panose="020F0502020204030204" pitchFamily="34" charset="0"/>
                <a:ea typeface="Calibri" panose="020F0502020204030204" pitchFamily="34" charset="0"/>
                <a:cs typeface="Times New Roman" panose="02020603050405020304" pitchFamily="18" charset="0"/>
              </a:rPr>
              <a:t>Seksisme</a:t>
            </a:r>
            <a:r>
              <a:rPr lang="af-ZA" sz="2400" dirty="0">
                <a:effectLst/>
                <a:latin typeface="Calibri" panose="020F0502020204030204" pitchFamily="34" charset="0"/>
                <a:ea typeface="Calibri" panose="020F0502020204030204" pitchFamily="34" charset="0"/>
                <a:cs typeface="Times New Roman" panose="02020603050405020304" pitchFamily="18" charset="0"/>
              </a:rPr>
              <a:t> is vooroordeel of diskriminasie gebaseer op 'n mens se geslag of gender. Seksisme kan enigiemand beïnvloed, maar dit beïnvloed hoofsaaklik vroue en meisies. Dit is gekoppel aan stereotipes en geslagsrolle, en kan die oortuiging insluit dat een geslag of gender intrinsiek beter as 'n ander is.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picture containing text, businesscard, vector graphics, screenshot&#10;&#10;Description automatically generated">
            <a:extLst>
              <a:ext uri="{FF2B5EF4-FFF2-40B4-BE49-F238E27FC236}">
                <a16:creationId xmlns:a16="http://schemas.microsoft.com/office/drawing/2014/main" id="{E5AA55FA-F48C-4A61-B2BB-1105D6B2E0E0}"/>
              </a:ext>
            </a:extLst>
          </p:cNvPr>
          <p:cNvPicPr>
            <a:picLocks noChangeAspect="1"/>
          </p:cNvPicPr>
          <p:nvPr/>
        </p:nvPicPr>
        <p:blipFill rotWithShape="1">
          <a:blip r:embed="rId3"/>
          <a:srcRect t="24652" b="24653"/>
          <a:stretch/>
        </p:blipFill>
        <p:spPr>
          <a:xfrm>
            <a:off x="3665220" y="3841749"/>
            <a:ext cx="4861560" cy="2464540"/>
          </a:xfrm>
          <a:prstGeom prst="rect">
            <a:avLst/>
          </a:prstGeom>
        </p:spPr>
      </p:pic>
      <p:pic>
        <p:nvPicPr>
          <p:cNvPr id="2" name="Picture 1">
            <a:extLst>
              <a:ext uri="{FF2B5EF4-FFF2-40B4-BE49-F238E27FC236}">
                <a16:creationId xmlns:a16="http://schemas.microsoft.com/office/drawing/2014/main" id="{69BE562E-9EB1-D7BF-C78F-5D9D1B89C8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0"/>
        <p:cNvGrpSpPr/>
        <p:nvPr/>
      </p:nvGrpSpPr>
      <p:grpSpPr>
        <a:xfrm>
          <a:off x="0" y="0"/>
          <a:ext cx="0" cy="0"/>
          <a:chOff x="0" y="0"/>
          <a:chExt cx="0" cy="0"/>
        </a:xfrm>
      </p:grpSpPr>
      <p:pic>
        <p:nvPicPr>
          <p:cNvPr id="11" name="Picture 10" descr="A picture containing text, person, different&#10;&#10;Description automatically generated">
            <a:extLst>
              <a:ext uri="{FF2B5EF4-FFF2-40B4-BE49-F238E27FC236}">
                <a16:creationId xmlns:a16="http://schemas.microsoft.com/office/drawing/2014/main" id="{A80E8CDE-16AE-4505-803B-4EB40A9B3D50}"/>
              </a:ext>
            </a:extLst>
          </p:cNvPr>
          <p:cNvPicPr>
            <a:picLocks noChangeAspect="1"/>
          </p:cNvPicPr>
          <p:nvPr/>
        </p:nvPicPr>
        <p:blipFill rotWithShape="1">
          <a:blip r:embed="rId3">
            <a:extLst>
              <a:ext uri="{28A0092B-C50C-407E-A947-70E740481C1C}">
                <a14:useLocalDpi xmlns:a14="http://schemas.microsoft.com/office/drawing/2010/main" val="0"/>
              </a:ext>
            </a:extLst>
          </a:blip>
          <a:srcRect b="52077"/>
          <a:stretch/>
        </p:blipFill>
        <p:spPr bwMode="auto">
          <a:xfrm>
            <a:off x="-17138" y="471649"/>
            <a:ext cx="12284183" cy="5886948"/>
          </a:xfrm>
          <a:prstGeom prst="rect">
            <a:avLst/>
          </a:prstGeom>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C14F2EED-8320-B43B-738D-77ACAC4C12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8"/>
        <p:cNvGrpSpPr/>
        <p:nvPr/>
      </p:nvGrpSpPr>
      <p:grpSpPr>
        <a:xfrm>
          <a:off x="0" y="0"/>
          <a:ext cx="0" cy="0"/>
          <a:chOff x="0" y="0"/>
          <a:chExt cx="0" cy="0"/>
        </a:xfrm>
      </p:grpSpPr>
      <p:pic>
        <p:nvPicPr>
          <p:cNvPr id="7" name="Picture 6" descr="A picture containing text, person, different&#10;&#10;Description automatically generated">
            <a:extLst>
              <a:ext uri="{FF2B5EF4-FFF2-40B4-BE49-F238E27FC236}">
                <a16:creationId xmlns:a16="http://schemas.microsoft.com/office/drawing/2014/main" id="{3DB12B23-7BB1-48BF-9740-171C9FB01834}"/>
              </a:ext>
            </a:extLst>
          </p:cNvPr>
          <p:cNvPicPr>
            <a:picLocks noChangeAspect="1"/>
          </p:cNvPicPr>
          <p:nvPr/>
        </p:nvPicPr>
        <p:blipFill rotWithShape="1">
          <a:blip r:embed="rId3">
            <a:extLst>
              <a:ext uri="{28A0092B-C50C-407E-A947-70E740481C1C}">
                <a14:useLocalDpi xmlns:a14="http://schemas.microsoft.com/office/drawing/2010/main" val="0"/>
              </a:ext>
            </a:extLst>
          </a:blip>
          <a:srcRect t="48706" b="3469"/>
          <a:stretch/>
        </p:blipFill>
        <p:spPr bwMode="auto">
          <a:xfrm>
            <a:off x="0" y="471649"/>
            <a:ext cx="12515255" cy="5985421"/>
          </a:xfrm>
          <a:prstGeom prst="rect">
            <a:avLst/>
          </a:prstGeom>
          <a:extLst>
            <a:ext uri="{53640926-AAD7-44D8-BBD7-CCE9431645EC}">
              <a14:shadowObscured xmlns:a14="http://schemas.microsoft.com/office/drawing/2010/main"/>
            </a:ext>
          </a:extLst>
        </p:spPr>
      </p:pic>
      <p:pic>
        <p:nvPicPr>
          <p:cNvPr id="2" name="Picture 1">
            <a:extLst>
              <a:ext uri="{FF2B5EF4-FFF2-40B4-BE49-F238E27FC236}">
                <a16:creationId xmlns:a16="http://schemas.microsoft.com/office/drawing/2014/main" id="{1CB290A9-C45D-AD81-721A-C36467D883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330</TotalTime>
  <Words>465</Words>
  <Application>Microsoft Office PowerPoint</Application>
  <PresentationFormat>Widescreen</PresentationFormat>
  <Paragraphs>43</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Segoe UI Web (West European)</vt:lpstr>
      <vt:lpstr>Wingdings</vt:lpstr>
      <vt:lpstr>Arial Narrow</vt:lpstr>
      <vt:lpstr>Bahnschrift Light Condensed</vt:lpstr>
      <vt:lpstr>Symbol</vt:lpstr>
      <vt:lpstr>Arial</vt:lpstr>
      <vt:lpstr>Calibri</vt:lpstr>
      <vt:lpstr>Arial</vt:lpstr>
      <vt:lpstr>Office Theme</vt:lpstr>
      <vt:lpstr>PowerPoint Presentation</vt:lpstr>
      <vt:lpstr>Dui aan watter van die onderstaande is van toepassing op die artikel wat jy voorlees.</vt:lpstr>
      <vt:lpstr>      Geslagsrolle is die verskillende rolle, gedrag en aktiwiteite wat volgens die samelewing  geskik is vir vroue of mans, soos vasgestel deur hul huidige kulturele norme.   </vt:lpstr>
      <vt:lpstr>Identifiseer die rolle van mans en vroue wat in die beelde hieronder verteenwoordig word in jul groep.</vt:lpstr>
      <vt:lpstr>Magsongelykheid beteken dat sommige mense meer regte en geleenthede as ander het. Dit kan lei tot magstryde waar een geslag onregverdig of onregmatig behandel word. In verhoudings verwys ons na ongelyke magsverhoudinge.</vt:lpstr>
      <vt:lpstr>MISBRUIK VAN MAG</vt:lpstr>
      <vt:lpstr>Hoërskoolonderwyser herskep seksistiese advertensies om studente 'n les te leer </vt:lpstr>
      <vt:lpstr>PowerPoint Presentation</vt:lpstr>
      <vt:lpstr>PowerPoint Presentation</vt:lpstr>
      <vt:lpstr>PowerPoint Presentation</vt:lpstr>
      <vt:lpstr>         BESINNING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36</cp:revision>
  <dcterms:created xsi:type="dcterms:W3CDTF">2021-03-27T09:55:29Z</dcterms:created>
  <dcterms:modified xsi:type="dcterms:W3CDTF">2023-04-04T21:13:41Z</dcterms:modified>
</cp:coreProperties>
</file>