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256" r:id="rId4"/>
    <p:sldId id="259" r:id="rId5"/>
    <p:sldId id="260" r:id="rId6"/>
    <p:sldId id="265" r:id="rId7"/>
    <p:sldId id="264" r:id="rId8"/>
    <p:sldId id="261" r:id="rId9"/>
    <p:sldId id="26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039CE1-3685-4A1B-B387-885D935B589D}" v="83" dt="2021-11-23T06:26:58.4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0400" autoAdjust="0"/>
  </p:normalViewPr>
  <p:slideViewPr>
    <p:cSldViewPr snapToGrid="0">
      <p:cViewPr varScale="1">
        <p:scale>
          <a:sx n="69" d="100"/>
          <a:sy n="69" d="100"/>
        </p:scale>
        <p:origin x="219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D048C0-C74D-4FF6-BDEB-6B21A3990B25}" type="datetimeFigureOut">
              <a:rPr lang="en-ZA" smtClean="0"/>
              <a:t>2022/10/27</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846FF6-8B2C-475A-BBF5-D81CE48A0DAE}" type="slidenum">
              <a:rPr lang="en-ZA" smtClean="0"/>
              <a:t>‹#›</a:t>
            </a:fld>
            <a:endParaRPr lang="en-ZA"/>
          </a:p>
        </p:txBody>
      </p:sp>
    </p:spTree>
    <p:extLst>
      <p:ext uri="{BB962C8B-B14F-4D97-AF65-F5344CB8AC3E}">
        <p14:creationId xmlns:p14="http://schemas.microsoft.com/office/powerpoint/2010/main" val="63161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effectLst/>
                <a:latin typeface="Segoe UI Web (West European)"/>
              </a:rPr>
              <a:t>Skyfie 1 &amp;2 : 8min </a:t>
            </a:r>
          </a:p>
          <a:p>
            <a:endParaRPr lang="af-ZA" dirty="0">
              <a:effectLst/>
              <a:latin typeface="Segoe UI Web (West European)"/>
            </a:endParaRPr>
          </a:p>
          <a:p>
            <a:r>
              <a:rPr lang="af-ZA" dirty="0">
                <a:effectLst/>
                <a:latin typeface="Segoe UI Web (West European)"/>
              </a:rPr>
              <a:t>Welkom terug in die klas. Kom ons herhaal kortliks die laaste twee lesse. Ons het gekyk na die verskillende opsies vir "Lewe na skool". In die laaste les het ons deur 'n webwerf van 'n SA universiteit gewerk en onsself vertroud gemaak met die aansoekproses. Jy is aangemoedig om 'n LinkedIn-profiel te skep en 'n storie vir jouself, 'n toekomstige lid van die werkende publiek, te ontwikkel. </a:t>
            </a:r>
          </a:p>
          <a:p>
            <a:endParaRPr lang="af-ZA" dirty="0">
              <a:effectLst/>
              <a:latin typeface="Segoe UI Web (West European)"/>
            </a:endParaRPr>
          </a:p>
          <a:p>
            <a:r>
              <a:rPr lang="af-ZA" dirty="0">
                <a:effectLst/>
                <a:latin typeface="Segoe UI Web (West European)"/>
              </a:rPr>
              <a:t>Vandag gaan ons van rigting verander. Ons moet besef dat daar baie leerders is wat matriek voltooi het en probeer het om werk te kry, maar tot vandag toe werkloos bly. Daar is baie leerders wat op universiteit studeer het en steeds werkloos is. Dit kan baie skrikwekkend wees as ons fokus op die moontlikheid dat ons net nog 'n statistiek sal word onder die jeug wat werkloos is. Dit is belangrik om voorbereid te wees en te leer hoe om jouself in diens te neem en jouself te posisioneer vir 'n werk in die loopbaan waarin jy belangstel. </a:t>
            </a:r>
          </a:p>
          <a:p>
            <a:endParaRPr lang="af-ZA" dirty="0">
              <a:effectLst/>
              <a:latin typeface="Segoe UI Web (West European)"/>
            </a:endParaRPr>
          </a:p>
          <a:p>
            <a:r>
              <a:rPr lang="af-ZA" dirty="0">
                <a:effectLst/>
                <a:latin typeface="Segoe UI Web (West European)"/>
              </a:rPr>
              <a:t>Draai na die persoon na jou regterkant en sê vir hulle: "Jy kan jou drome bereik, jy kan werk kry, jy het net 'n plan nodig!" </a:t>
            </a:r>
          </a:p>
          <a:p>
            <a:endParaRPr lang="af-ZA" dirty="0">
              <a:effectLst/>
              <a:latin typeface="Segoe UI Web (West European)"/>
            </a:endParaRPr>
          </a:p>
          <a:p>
            <a:r>
              <a:rPr lang="af-ZA" dirty="0">
                <a:effectLst/>
                <a:latin typeface="Segoe UI Web (West European)"/>
              </a:rPr>
              <a:t>Kom ons begin!</a:t>
            </a:r>
          </a:p>
        </p:txBody>
      </p:sp>
      <p:sp>
        <p:nvSpPr>
          <p:cNvPr id="4" name="Slide Number Placeholder 3"/>
          <p:cNvSpPr>
            <a:spLocks noGrp="1"/>
          </p:cNvSpPr>
          <p:nvPr>
            <p:ph type="sldNum" sz="quarter" idx="5"/>
          </p:nvPr>
        </p:nvSpPr>
        <p:spPr/>
        <p:txBody>
          <a:bodyPr/>
          <a:lstStyle/>
          <a:p>
            <a:fld id="{B6846FF6-8B2C-475A-BBF5-D81CE48A0DAE}" type="slidenum">
              <a:rPr lang="en-ZA" smtClean="0"/>
              <a:t>1</a:t>
            </a:fld>
            <a:endParaRPr lang="en-ZA"/>
          </a:p>
        </p:txBody>
      </p:sp>
    </p:spTree>
    <p:extLst>
      <p:ext uri="{BB962C8B-B14F-4D97-AF65-F5344CB8AC3E}">
        <p14:creationId xmlns:p14="http://schemas.microsoft.com/office/powerpoint/2010/main" val="1928136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effectLst/>
                <a:latin typeface="Segoe UI Web (West European)"/>
              </a:rPr>
              <a:t>Skyfie 2: </a:t>
            </a:r>
          </a:p>
          <a:p>
            <a:endParaRPr lang="af-ZA" dirty="0">
              <a:effectLst/>
              <a:latin typeface="Segoe UI Web (West European)"/>
            </a:endParaRPr>
          </a:p>
          <a:p>
            <a:r>
              <a:rPr lang="af-ZA" dirty="0">
                <a:effectLst/>
                <a:latin typeface="Segoe UI Web (West European)"/>
              </a:rPr>
              <a:t>Voordat ons begin, kan ons net ons geheue verfris op hierdie basiese definisies. </a:t>
            </a:r>
          </a:p>
          <a:p>
            <a:endParaRPr lang="af-ZA" dirty="0">
              <a:effectLst/>
              <a:latin typeface="Segoe UI Web (West European)"/>
            </a:endParaRPr>
          </a:p>
          <a:p>
            <a:r>
              <a:rPr lang="af-ZA" b="1" dirty="0">
                <a:effectLst/>
                <a:latin typeface="Segoe UI Web (West European)"/>
              </a:rPr>
              <a:t>Werkloosheid: </a:t>
            </a:r>
            <a:r>
              <a:rPr lang="af-ZA" dirty="0">
                <a:effectLst/>
                <a:latin typeface="Segoe UI Web (West European)"/>
              </a:rPr>
              <a:t>'n Persoon kan net werkloos wees as hulle 'n poging aangewend het om werk te kry en steeds sonder werk bly. </a:t>
            </a:r>
          </a:p>
          <a:p>
            <a:endParaRPr lang="af-ZA" dirty="0">
              <a:effectLst/>
              <a:latin typeface="Segoe UI Web (West European)"/>
            </a:endParaRPr>
          </a:p>
          <a:p>
            <a:r>
              <a:rPr lang="af-ZA" b="1" dirty="0">
                <a:effectLst/>
                <a:latin typeface="Segoe UI Web (West European)"/>
              </a:rPr>
              <a:t>Resessie: </a:t>
            </a:r>
            <a:r>
              <a:rPr lang="af-ZA" dirty="0">
                <a:effectLst/>
                <a:latin typeface="Segoe UI Web (West European)"/>
              </a:rPr>
              <a:t>'n Tyd in 'n land, dikwels na verwys as 'n ekonomiese resessie waar daar 'n inkrimping of afname in ekonomiese groei is. 'n Resessie raak almal!</a:t>
            </a:r>
          </a:p>
        </p:txBody>
      </p:sp>
      <p:sp>
        <p:nvSpPr>
          <p:cNvPr id="4" name="Slide Number Placeholder 3"/>
          <p:cNvSpPr>
            <a:spLocks noGrp="1"/>
          </p:cNvSpPr>
          <p:nvPr>
            <p:ph type="sldNum" sz="quarter" idx="5"/>
          </p:nvPr>
        </p:nvSpPr>
        <p:spPr/>
        <p:txBody>
          <a:bodyPr/>
          <a:lstStyle/>
          <a:p>
            <a:fld id="{B6846FF6-8B2C-475A-BBF5-D81CE48A0DAE}" type="slidenum">
              <a:rPr lang="en-ZA" smtClean="0"/>
              <a:t>2</a:t>
            </a:fld>
            <a:endParaRPr lang="en-ZA"/>
          </a:p>
        </p:txBody>
      </p:sp>
    </p:spTree>
    <p:extLst>
      <p:ext uri="{BB962C8B-B14F-4D97-AF65-F5344CB8AC3E}">
        <p14:creationId xmlns:p14="http://schemas.microsoft.com/office/powerpoint/2010/main" val="3557458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Skyfie 3 / 4: 15min</a:t>
            </a:r>
          </a:p>
          <a:p>
            <a:endParaRPr lang="nl-NL" dirty="0"/>
          </a:p>
          <a:p>
            <a:r>
              <a:rPr lang="nl-NL" dirty="0"/>
              <a:t>Soos jy in hierdie aanhalings uit 'n artikel op News24 kan sien, het ons 'n geweldige toename in jeugwerkloosheid gesien. </a:t>
            </a:r>
          </a:p>
          <a:p>
            <a:endParaRPr lang="nl-NL" dirty="0"/>
          </a:p>
          <a:p>
            <a:r>
              <a:rPr lang="nl-NL" dirty="0"/>
              <a:t>In jou groep, bespreek die volgende DRIE vrae en dan sal daar geleentheid wees vir jou om terugvoer aan die klas te gee.</a:t>
            </a:r>
          </a:p>
          <a:p>
            <a:endParaRPr lang="nl-NL" dirty="0"/>
          </a:p>
          <a:p>
            <a:pPr marL="171450" indent="-171450">
              <a:buFont typeface="Arial" panose="020B0604020202020204" pitchFamily="34" charset="0"/>
              <a:buChar char="•"/>
            </a:pPr>
            <a:r>
              <a:rPr lang="nl-NL" dirty="0"/>
              <a:t>Beskryf VYF voorbeelde van hoe COVID werkloosheid in Suid-Afrika beïnvloed het.</a:t>
            </a:r>
          </a:p>
          <a:p>
            <a:pPr marL="171450" indent="-171450">
              <a:buFont typeface="Arial" panose="020B0604020202020204" pitchFamily="34" charset="0"/>
              <a:buChar char="•"/>
            </a:pPr>
            <a:r>
              <a:rPr lang="nl-NL" dirty="0"/>
              <a:t>Verduidelik na jou mening VYF redes waarom die jeug die grootste groep is.</a:t>
            </a:r>
          </a:p>
          <a:p>
            <a:pPr marL="171450" indent="-171450">
              <a:buFont typeface="Arial" panose="020B0604020202020204" pitchFamily="34" charset="0"/>
              <a:buChar char="•"/>
            </a:pPr>
            <a:r>
              <a:rPr lang="nl-NL" dirty="0"/>
              <a:t>Noem VYF redes waarom jy dink opgeleide tersiêre gegradueerdes nie werk kan kry nie?</a:t>
            </a:r>
          </a:p>
        </p:txBody>
      </p:sp>
      <p:sp>
        <p:nvSpPr>
          <p:cNvPr id="4" name="Slide Number Placeholder 3"/>
          <p:cNvSpPr>
            <a:spLocks noGrp="1"/>
          </p:cNvSpPr>
          <p:nvPr>
            <p:ph type="sldNum" sz="quarter" idx="5"/>
          </p:nvPr>
        </p:nvSpPr>
        <p:spPr/>
        <p:txBody>
          <a:bodyPr/>
          <a:lstStyle/>
          <a:p>
            <a:fld id="{B6846FF6-8B2C-475A-BBF5-D81CE48A0DAE}" type="slidenum">
              <a:rPr lang="en-ZA" smtClean="0"/>
              <a:t>3</a:t>
            </a:fld>
            <a:endParaRPr lang="en-ZA"/>
          </a:p>
        </p:txBody>
      </p:sp>
    </p:spTree>
    <p:extLst>
      <p:ext uri="{BB962C8B-B14F-4D97-AF65-F5344CB8AC3E}">
        <p14:creationId xmlns:p14="http://schemas.microsoft.com/office/powerpoint/2010/main" val="1249852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effectLst/>
                <a:latin typeface="Segoe UI Web (West European)"/>
              </a:rPr>
              <a:t>Skyfie 4: </a:t>
            </a:r>
          </a:p>
          <a:p>
            <a:endParaRPr lang="af-ZA" dirty="0">
              <a:effectLst/>
              <a:latin typeface="Segoe UI Web (West European)"/>
            </a:endParaRPr>
          </a:p>
          <a:p>
            <a:r>
              <a:rPr lang="af-ZA" dirty="0">
                <a:effectLst/>
                <a:latin typeface="Segoe UI Web (West European)"/>
              </a:rPr>
              <a:t>Kom ons lees saam deur hierdie lys en kyk of daar enige ander redes is wat nie in jou groepbespreking verskyn het nie. </a:t>
            </a:r>
          </a:p>
          <a:p>
            <a:endParaRPr lang="af-ZA" dirty="0">
              <a:effectLst/>
              <a:latin typeface="Segoe UI Web (West European)"/>
            </a:endParaRPr>
          </a:p>
          <a:p>
            <a:r>
              <a:rPr lang="af-ZA" dirty="0">
                <a:effectLst/>
                <a:latin typeface="Segoe UI Web (West European)"/>
              </a:rPr>
              <a:t>In jou groep bespreek en dinkskrum HOE klein besighede en die regering meer werksgeleenthede vir die jeug kan verskaf. Stel jou voor dat jy 'n groep spesialiste is wat geïdentifiseer is om strategie vir implementering te verskaf. Voltooi hierdie dinkskrum op die papier wat verskaf word. (Hierdie dinkskrums kan gedokumenteer en in die klas geplaas word). </a:t>
            </a:r>
          </a:p>
          <a:p>
            <a:endParaRPr lang="af-ZA" dirty="0">
              <a:effectLst/>
              <a:latin typeface="Segoe UI Web (West European)"/>
            </a:endParaRPr>
          </a:p>
          <a:p>
            <a:r>
              <a:rPr lang="af-ZA" dirty="0">
                <a:effectLst/>
                <a:latin typeface="Segoe UI Web (West European)"/>
              </a:rPr>
              <a:t>Hierdie strategieë moet realisties wees! </a:t>
            </a:r>
          </a:p>
        </p:txBody>
      </p:sp>
      <p:sp>
        <p:nvSpPr>
          <p:cNvPr id="4" name="Slide Number Placeholder 3"/>
          <p:cNvSpPr>
            <a:spLocks noGrp="1"/>
          </p:cNvSpPr>
          <p:nvPr>
            <p:ph type="sldNum" sz="quarter" idx="5"/>
          </p:nvPr>
        </p:nvSpPr>
        <p:spPr/>
        <p:txBody>
          <a:bodyPr/>
          <a:lstStyle/>
          <a:p>
            <a:fld id="{B6846FF6-8B2C-475A-BBF5-D81CE48A0DAE}" type="slidenum">
              <a:rPr lang="en-ZA" smtClean="0"/>
              <a:t>4</a:t>
            </a:fld>
            <a:endParaRPr lang="en-ZA"/>
          </a:p>
        </p:txBody>
      </p:sp>
    </p:spTree>
    <p:extLst>
      <p:ext uri="{BB962C8B-B14F-4D97-AF65-F5344CB8AC3E}">
        <p14:creationId xmlns:p14="http://schemas.microsoft.com/office/powerpoint/2010/main" val="2517564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effectLst/>
                <a:latin typeface="Segoe UI Web (West European)"/>
              </a:rPr>
              <a:t>Skyfie 5: 5min </a:t>
            </a:r>
          </a:p>
          <a:p>
            <a:endParaRPr lang="af-ZA" dirty="0">
              <a:effectLst/>
              <a:latin typeface="Segoe UI Web (West European)"/>
            </a:endParaRPr>
          </a:p>
          <a:p>
            <a:r>
              <a:rPr lang="af-ZA" dirty="0">
                <a:effectLst/>
                <a:latin typeface="Segoe UI Web (West European)"/>
              </a:rPr>
              <a:t>Dit is belangrik om te verstaan dat werkloosheid nie net 'n ekonomiese impak op individue het nie, maar ook 'n emosionele, sielkundige en sosiale impak. Kom ons neem 'n oomblik om te kyk na 'n paar van hierdie moontlike effekte. </a:t>
            </a:r>
          </a:p>
          <a:p>
            <a:pPr marL="171450" indent="-171450">
              <a:buFont typeface="Arial" panose="020B0604020202020204" pitchFamily="34" charset="0"/>
              <a:buChar char="•"/>
            </a:pPr>
            <a:endParaRPr lang="af-ZA" dirty="0">
              <a:solidFill>
                <a:schemeClr val="bg1"/>
              </a:solidFill>
              <a:effectLst/>
              <a:latin typeface="Segoe UI Web (West European)"/>
            </a:endParaRPr>
          </a:p>
          <a:p>
            <a:pPr marL="171450" indent="-171450">
              <a:buFont typeface="Arial" panose="020B0604020202020204" pitchFamily="34" charset="0"/>
              <a:buChar char="•"/>
            </a:pPr>
            <a:r>
              <a:rPr lang="nl-NL" dirty="0">
                <a:solidFill>
                  <a:schemeClr val="bg1"/>
                </a:solidFill>
              </a:rPr>
              <a:t>Om nie soos 'n waardige individu te voel wat nie in staat is om na hulle familie te kyk nie</a:t>
            </a:r>
          </a:p>
          <a:p>
            <a:pPr marL="171450" indent="-171450">
              <a:buFont typeface="Arial" panose="020B0604020202020204" pitchFamily="34" charset="0"/>
              <a:buChar char="•"/>
            </a:pPr>
            <a:r>
              <a:rPr lang="af-ZA" dirty="0">
                <a:effectLst/>
                <a:latin typeface="Segoe UI Web (West European)"/>
              </a:rPr>
              <a:t>Uitbuiting soos mensehandel </a:t>
            </a:r>
          </a:p>
          <a:p>
            <a:pPr marL="171450" indent="-171450">
              <a:buFont typeface="Arial" panose="020B0604020202020204" pitchFamily="34" charset="0"/>
              <a:buChar char="•"/>
            </a:pPr>
            <a:r>
              <a:rPr lang="af-ZA" dirty="0">
                <a:effectLst/>
                <a:latin typeface="Segoe UI Web (West European)"/>
              </a:rPr>
              <a:t>Geestesiektes soos depressie </a:t>
            </a:r>
          </a:p>
          <a:p>
            <a:pPr marL="171450" indent="-171450">
              <a:buFont typeface="Arial" panose="020B0604020202020204" pitchFamily="34" charset="0"/>
              <a:buChar char="•"/>
            </a:pPr>
            <a:r>
              <a:rPr lang="af-ZA" dirty="0">
                <a:effectLst/>
                <a:latin typeface="Segoe UI Web (West European)"/>
              </a:rPr>
              <a:t>Verhoogde dwelmmisbruik </a:t>
            </a:r>
          </a:p>
          <a:p>
            <a:pPr marL="171450" indent="-171450">
              <a:buFont typeface="Arial" panose="020B0604020202020204" pitchFamily="34" charset="0"/>
              <a:buChar char="•"/>
            </a:pPr>
            <a:r>
              <a:rPr lang="af-ZA" dirty="0">
                <a:effectLst/>
                <a:latin typeface="Segoe UI Web (West European)"/>
              </a:rPr>
              <a:t>Lae selfwaarde en selfbeeld</a:t>
            </a:r>
          </a:p>
          <a:p>
            <a:pPr marL="171450" indent="-171450">
              <a:buFont typeface="Arial" panose="020B0604020202020204" pitchFamily="34" charset="0"/>
              <a:buChar char="•"/>
            </a:pPr>
            <a:r>
              <a:rPr lang="af-ZA" dirty="0">
                <a:effectLst/>
                <a:latin typeface="Segoe UI Web (West European)"/>
              </a:rPr>
              <a:t>Eensaamheid en onttrekking van vriendskapsgroepe.</a:t>
            </a:r>
          </a:p>
          <a:p>
            <a:pPr marL="0" indent="0">
              <a:buFont typeface="Arial" panose="020B0604020202020204" pitchFamily="34" charset="0"/>
              <a:buNone/>
            </a:pPr>
            <a:br>
              <a:rPr lang="af-ZA" dirty="0">
                <a:effectLst/>
                <a:latin typeface="Segoe UI Web (West European)"/>
              </a:rPr>
            </a:br>
            <a:r>
              <a:rPr lang="af-ZA" dirty="0">
                <a:effectLst/>
                <a:latin typeface="Segoe UI Web (West European)"/>
              </a:rPr>
              <a:t>Dui op jou </a:t>
            </a:r>
            <a:r>
              <a:rPr lang="af-ZA" b="1" i="1" u="sng" dirty="0">
                <a:effectLst/>
                <a:latin typeface="Segoe UI Web (West European)"/>
              </a:rPr>
              <a:t>Les 3 - Werkkaart (Aktiwiteit 1)</a:t>
            </a:r>
            <a:r>
              <a:rPr lang="af-ZA" b="1" i="1" u="none" dirty="0">
                <a:effectLst/>
                <a:latin typeface="Segoe UI Web (West European)"/>
              </a:rPr>
              <a:t> </a:t>
            </a:r>
            <a:r>
              <a:rPr lang="af-ZA" dirty="0">
                <a:effectLst/>
                <a:latin typeface="Segoe UI Web (West European)"/>
              </a:rPr>
              <a:t>waar hierdie effekte inpas.</a:t>
            </a:r>
          </a:p>
        </p:txBody>
      </p:sp>
      <p:sp>
        <p:nvSpPr>
          <p:cNvPr id="4" name="Slide Number Placeholder 3"/>
          <p:cNvSpPr>
            <a:spLocks noGrp="1"/>
          </p:cNvSpPr>
          <p:nvPr>
            <p:ph type="sldNum" sz="quarter" idx="5"/>
          </p:nvPr>
        </p:nvSpPr>
        <p:spPr/>
        <p:txBody>
          <a:bodyPr/>
          <a:lstStyle/>
          <a:p>
            <a:fld id="{B6846FF6-8B2C-475A-BBF5-D81CE48A0DAE}" type="slidenum">
              <a:rPr lang="en-ZA" smtClean="0"/>
              <a:t>5</a:t>
            </a:fld>
            <a:endParaRPr lang="en-ZA"/>
          </a:p>
        </p:txBody>
      </p:sp>
    </p:spTree>
    <p:extLst>
      <p:ext uri="{BB962C8B-B14F-4D97-AF65-F5344CB8AC3E}">
        <p14:creationId xmlns:p14="http://schemas.microsoft.com/office/powerpoint/2010/main" val="833297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effectLst/>
                <a:latin typeface="Segoe UI Web (West European)"/>
              </a:rPr>
              <a:t>Skyfie 6 -8: 7min </a:t>
            </a:r>
          </a:p>
          <a:p>
            <a:endParaRPr lang="af-ZA" dirty="0">
              <a:effectLst/>
              <a:latin typeface="Segoe UI Web (West European)"/>
            </a:endParaRPr>
          </a:p>
          <a:p>
            <a:r>
              <a:rPr lang="af-ZA" dirty="0">
                <a:effectLst/>
                <a:latin typeface="Segoe UI Web (West European)"/>
              </a:rPr>
              <a:t>Die vraag wat ons onsself moet afvra, is: "Wat kan ek doen om werkloosheid in my lewe teen te werk?" Kom ons sê dat jy graag eendag as veearts met diere wil werk, maar nie die finansies het om volgende jaar verder te studeer nie. Watter opsies het jy om vaardighede en ervaring te ontwikkel wat by jou CV gevoeg kan word as jy nie in diens is nie? </a:t>
            </a:r>
          </a:p>
          <a:p>
            <a:endParaRPr lang="af-ZA" dirty="0">
              <a:effectLst/>
              <a:latin typeface="Segoe UI Web (West European)"/>
            </a:endParaRPr>
          </a:p>
          <a:p>
            <a:r>
              <a:rPr lang="af-ZA" dirty="0">
                <a:effectLst/>
                <a:latin typeface="Segoe UI Web (West European)"/>
              </a:rPr>
              <a:t>Vrywilligerswerk! As jy tyd by 'n diereskuiling moes bestee om diere te voer, hokke skoon te maak en net algemene hulp te bied, sal jy nie net ervaring kry nie, maar karakter bou wat jou meer indiensneembaar sal maak. Jy kan hierdie ervaring gebruik om jouself te bevorder as iemand wat kundig is oor diere. En op hierdie manier kan jy 'n </a:t>
            </a:r>
            <a:r>
              <a:rPr lang="af-ZA" b="1" dirty="0">
                <a:effectLst/>
                <a:latin typeface="Segoe UI Web (West European)"/>
              </a:rPr>
              <a:t>entrepreneur </a:t>
            </a:r>
            <a:r>
              <a:rPr lang="af-ZA" dirty="0">
                <a:effectLst/>
                <a:latin typeface="Segoe UI Web (West European)"/>
              </a:rPr>
              <a:t>word (dit beteken om jou eie besigheid te begin wat vir jou finansieel lewensvatbaar sal wees). As ons voortgaan met hierdie voorbeeld, kan jy begin om hondjies op te pas terwyl mense dorp toe gaan, met hul honde stap, hul diere bad... Op hierdie manier sal jy begin om 'n inkomste te verdien om iets te doen waarvoor jy lief is. Onthou, hoewel die doel is om eendag 'n veearts te word, neem dit soms 'n rukkie om by daardie doel uit te kom. Jy moet iewers begin.</a:t>
            </a:r>
          </a:p>
          <a:p>
            <a:endParaRPr lang="en-ZA" dirty="0"/>
          </a:p>
        </p:txBody>
      </p:sp>
      <p:sp>
        <p:nvSpPr>
          <p:cNvPr id="4" name="Slide Number Placeholder 3"/>
          <p:cNvSpPr>
            <a:spLocks noGrp="1"/>
          </p:cNvSpPr>
          <p:nvPr>
            <p:ph type="sldNum" sz="quarter" idx="5"/>
          </p:nvPr>
        </p:nvSpPr>
        <p:spPr/>
        <p:txBody>
          <a:bodyPr/>
          <a:lstStyle/>
          <a:p>
            <a:fld id="{B6846FF6-8B2C-475A-BBF5-D81CE48A0DAE}" type="slidenum">
              <a:rPr lang="en-ZA" smtClean="0"/>
              <a:t>6</a:t>
            </a:fld>
            <a:endParaRPr lang="en-ZA"/>
          </a:p>
        </p:txBody>
      </p:sp>
    </p:spTree>
    <p:extLst>
      <p:ext uri="{BB962C8B-B14F-4D97-AF65-F5344CB8AC3E}">
        <p14:creationId xmlns:p14="http://schemas.microsoft.com/office/powerpoint/2010/main" val="3892774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effectLst/>
                <a:latin typeface="Segoe UI Web (West European)"/>
              </a:rPr>
              <a:t>Skyfie 7: </a:t>
            </a:r>
          </a:p>
          <a:p>
            <a:endParaRPr lang="af-ZA" dirty="0">
              <a:effectLst/>
              <a:latin typeface="Segoe UI Web (West European)"/>
            </a:endParaRPr>
          </a:p>
          <a:p>
            <a:r>
              <a:rPr lang="af-ZA" dirty="0">
                <a:effectLst/>
                <a:latin typeface="Segoe UI Web (West European)"/>
              </a:rPr>
              <a:t>Hier is nog 'n paar maniere waarop jy ervaring kan opdoen en 'n inkomste kan verdien. </a:t>
            </a:r>
          </a:p>
          <a:p>
            <a:endParaRPr lang="af-ZA" dirty="0">
              <a:effectLst/>
              <a:latin typeface="Segoe UI Web (West European)"/>
            </a:endParaRPr>
          </a:p>
          <a:p>
            <a:r>
              <a:rPr lang="af-ZA" b="1" dirty="0">
                <a:effectLst/>
                <a:latin typeface="Segoe UI Web (West European)"/>
              </a:rPr>
              <a:t>Informele werk</a:t>
            </a:r>
            <a:r>
              <a:rPr lang="af-ZA" dirty="0">
                <a:effectLst/>
                <a:latin typeface="Segoe UI Web (West European)"/>
              </a:rPr>
              <a:t>: dit is in die meeste gevalle korttermyn, bv. sny iemand anders se grasperk. Die ure is gewoonlik baie buigsaam aangesien jy werk wanneer jy ”los werkie” vind. In die gevalle van ’karwas' kan dit permanent word, maar nie deel van die formele sektor vorm nie. </a:t>
            </a:r>
          </a:p>
          <a:p>
            <a:r>
              <a:rPr lang="af-ZA" b="1" dirty="0">
                <a:effectLst/>
                <a:latin typeface="Segoe UI Web (West European)"/>
              </a:rPr>
              <a:t>Deeltydse werk</a:t>
            </a:r>
            <a:r>
              <a:rPr lang="af-ZA" dirty="0">
                <a:effectLst/>
                <a:latin typeface="Segoe UI Web (West European)"/>
              </a:rPr>
              <a:t>: Dit sluit in om vir 'n gedeelte van die week, soos sekere aande, te werk. Bv. kelner. Daar is geleentheid om ervaring op te doen, aangesien jy voltyds saam met mense sal werk en daar is baie wat jy kan leer by diegene rondom jou. Jy verdien ook 'n inkomste. </a:t>
            </a:r>
          </a:p>
          <a:p>
            <a:r>
              <a:rPr lang="af-ZA" b="1" dirty="0">
                <a:effectLst/>
                <a:latin typeface="Segoe UI Web (West European)"/>
              </a:rPr>
              <a:t>Gemeenskapswerk</a:t>
            </a:r>
            <a:r>
              <a:rPr lang="af-ZA" dirty="0">
                <a:effectLst/>
                <a:latin typeface="Segoe UI Web (West European)"/>
              </a:rPr>
              <a:t>: Dit behels die vrywilligheid van jou tyd deur iets te doen wat jou gemeenskap bevoordeel. Bv. help om toebroodjies te maak wat deur ’n geloofsgebaseerde organisasie of gemeenskapsprojek aan 'n plaaslike weeshuis geskenk word.</a:t>
            </a:r>
          </a:p>
        </p:txBody>
      </p:sp>
      <p:sp>
        <p:nvSpPr>
          <p:cNvPr id="4" name="Slide Number Placeholder 3"/>
          <p:cNvSpPr>
            <a:spLocks noGrp="1"/>
          </p:cNvSpPr>
          <p:nvPr>
            <p:ph type="sldNum" sz="quarter" idx="5"/>
          </p:nvPr>
        </p:nvSpPr>
        <p:spPr/>
        <p:txBody>
          <a:bodyPr/>
          <a:lstStyle/>
          <a:p>
            <a:fld id="{B6846FF6-8B2C-475A-BBF5-D81CE48A0DAE}" type="slidenum">
              <a:rPr lang="en-ZA" smtClean="0"/>
              <a:t>7</a:t>
            </a:fld>
            <a:endParaRPr lang="en-ZA"/>
          </a:p>
        </p:txBody>
      </p:sp>
    </p:spTree>
    <p:extLst>
      <p:ext uri="{BB962C8B-B14F-4D97-AF65-F5344CB8AC3E}">
        <p14:creationId xmlns:p14="http://schemas.microsoft.com/office/powerpoint/2010/main" val="24048923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effectLst/>
                <a:latin typeface="Segoe UI Web (West European)"/>
              </a:rPr>
              <a:t>Skyfie 8: 2min </a:t>
            </a:r>
          </a:p>
          <a:p>
            <a:endParaRPr lang="af-ZA" dirty="0">
              <a:effectLst/>
              <a:latin typeface="Segoe UI Web (West European)"/>
            </a:endParaRPr>
          </a:p>
          <a:p>
            <a:r>
              <a:rPr lang="af-ZA" dirty="0">
                <a:effectLst/>
                <a:latin typeface="Segoe UI Web (West European)"/>
              </a:rPr>
              <a:t>’n Paar gedagtes om mee af te sluit... As Suid-Afrikaanse burgers wat 'n inkomste verdien, betaal ons inkomstebelasting aan die SAID. Die SAID verwys na die </a:t>
            </a:r>
            <a:r>
              <a:rPr lang="af-ZA" b="1" dirty="0">
                <a:effectLst/>
                <a:latin typeface="Segoe UI Web (West European)"/>
              </a:rPr>
              <a:t>Suid-Afrikaanse Inkomstediens</a:t>
            </a:r>
            <a:r>
              <a:rPr lang="af-ZA" dirty="0">
                <a:effectLst/>
                <a:latin typeface="Segoe UI Web (West European)"/>
              </a:rPr>
              <a:t>. Die betaling van belasting is 'n plig as burger, maar stel ons regering ook in staat om planne en strategieë te implementeer om die lewe vir ons as Suid-Afrikaners te verbeter. </a:t>
            </a:r>
            <a:r>
              <a:rPr lang="nl-NL">
                <a:effectLst/>
                <a:latin typeface="Segoe UI Web (West European)"/>
              </a:rPr>
              <a:t>Dit is ons belasting wat paaie, hospitale en meer onlangs die COVID-verligtingspogings befonds en bydra om die COVID-entstof na Suid-Afrika te bring.</a:t>
            </a:r>
            <a:r>
              <a:rPr lang="af-ZA" sz="1800" b="1" i="1">
                <a:solidFill>
                  <a:srgbClr val="000000"/>
                </a:solidFill>
                <a:effectLst/>
                <a:highlight>
                  <a:srgbClr val="FFFFFF"/>
                </a:highlight>
                <a:latin typeface="Arial" panose="020B0604020202020204" pitchFamily="34" charset="0"/>
                <a:ea typeface="Times New Roman" panose="02020603050405020304" pitchFamily="18" charset="0"/>
              </a:rPr>
              <a:t> </a:t>
            </a:r>
            <a:endParaRPr lang="af-ZA" b="1" i="1" dirty="0">
              <a:effectLst/>
              <a:latin typeface="Segoe UI Web (West European)"/>
            </a:endParaRPr>
          </a:p>
          <a:p>
            <a:endParaRPr lang="af-ZA" dirty="0">
              <a:effectLst/>
              <a:latin typeface="Segoe UI Web (West European)"/>
            </a:endParaRPr>
          </a:p>
          <a:p>
            <a:r>
              <a:rPr lang="af-ZA" dirty="0">
                <a:effectLst/>
                <a:latin typeface="Segoe UI Web (West European)"/>
              </a:rPr>
              <a:t>Alle Suid-Afrikaners wat 'n inkomste verdien, moet by die SAID geregistreer wees, ongeag die bedrag wat ontvang word. Om nie belasting te betaal nie, is onwettig en jy sal aanspreeklik </a:t>
            </a:r>
            <a:r>
              <a:rPr lang="en-GB" dirty="0" err="1">
                <a:effectLst/>
                <a:latin typeface="Segoe UI Web (West European)"/>
              </a:rPr>
              <a:t>gehou</a:t>
            </a:r>
            <a:r>
              <a:rPr lang="en-GB" dirty="0">
                <a:effectLst/>
                <a:latin typeface="Segoe UI Web (West European)"/>
              </a:rPr>
              <a:t> word. </a:t>
            </a:r>
            <a:endParaRPr lang="en-ZA" sz="1800" dirty="0">
              <a:solidFill>
                <a:srgbClr val="000000"/>
              </a:solidFill>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6846FF6-8B2C-475A-BBF5-D81CE48A0DAE}" type="slidenum">
              <a:rPr lang="en-ZA" smtClean="0"/>
              <a:t>8</a:t>
            </a:fld>
            <a:endParaRPr lang="en-ZA"/>
          </a:p>
        </p:txBody>
      </p:sp>
    </p:spTree>
    <p:extLst>
      <p:ext uri="{BB962C8B-B14F-4D97-AF65-F5344CB8AC3E}">
        <p14:creationId xmlns:p14="http://schemas.microsoft.com/office/powerpoint/2010/main" val="7149130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effectLst/>
                <a:latin typeface="Segoe UI Web (West European)"/>
              </a:rPr>
              <a:t>Skyfie 9: 5min </a:t>
            </a:r>
          </a:p>
          <a:p>
            <a:endParaRPr lang="af-ZA" dirty="0">
              <a:effectLst/>
              <a:latin typeface="Segoe UI Web (West European)"/>
            </a:endParaRPr>
          </a:p>
          <a:p>
            <a:r>
              <a:rPr lang="af-ZA" dirty="0">
                <a:effectLst/>
                <a:latin typeface="Segoe UI Web (West European)"/>
              </a:rPr>
              <a:t>Neem 'n oomblik om te besin oor wat hulle vandag oor hulself geleer het. </a:t>
            </a:r>
          </a:p>
          <a:p>
            <a:r>
              <a:rPr lang="af-ZA" dirty="0">
                <a:effectLst/>
                <a:latin typeface="Segoe UI Web (West European)"/>
              </a:rPr>
              <a:t>Beantwoord die volgende vrae: </a:t>
            </a:r>
          </a:p>
          <a:p>
            <a:pPr marL="171450" indent="-171450">
              <a:buFont typeface="Arial" panose="020B0604020202020204" pitchFamily="34" charset="0"/>
              <a:buChar char="•"/>
            </a:pPr>
            <a:r>
              <a:rPr lang="af-ZA" sz="1200" dirty="0"/>
              <a:t>Baie van ons ouers is grootliks deur hierdie pandemie geraak. Wat kan jy doen om druk in die huis te verlig of te help om 'n inkomste in te bring?</a:t>
            </a:r>
          </a:p>
          <a:p>
            <a:pPr marL="171450" indent="-171450">
              <a:buFont typeface="Arial" panose="020B0604020202020204" pitchFamily="34" charset="0"/>
              <a:buChar char="•"/>
            </a:pPr>
            <a:r>
              <a:rPr lang="af-ZA" sz="1200" dirty="0"/>
              <a:t>Evalueer jou ervaring in terme van deeltydse / vrywilligerswerk. Wat kan jy doen om hierdie jaar ervaring op te doen?</a:t>
            </a:r>
          </a:p>
          <a:p>
            <a:pPr marL="171450" indent="-171450">
              <a:buFont typeface="Arial" panose="020B0604020202020204" pitchFamily="34" charset="0"/>
              <a:buChar char="•"/>
            </a:pPr>
            <a:endParaRPr lang="en-ZA"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af-ZA" dirty="0">
                <a:effectLst/>
                <a:latin typeface="Segoe UI Web (West European)"/>
              </a:rPr>
              <a:t>Daar is geen memo-antwoorde op hierdie vrae nie. Maak seker dat die klas in hierdie tyd stil is. Jy kan selfs 'n instrumentale liedjie speel om innerlike stilte en te refleksie aan te moedig.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af-ZA" dirty="0">
              <a:effectLst/>
              <a:latin typeface="Segoe UI Web (West European)"/>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af-ZA" dirty="0">
                <a:effectLst/>
                <a:latin typeface="Segoe UI Web (West European)"/>
              </a:rPr>
              <a:t>Herinner leerders daaraan om die huiswerk oor entrepreneurskap te voltooi!</a:t>
            </a:r>
          </a:p>
          <a:p>
            <a:pPr marL="171450" indent="-171450">
              <a:buFont typeface="Arial" panose="020B0604020202020204" pitchFamily="34" charset="0"/>
              <a:buChar char="•"/>
            </a:pPr>
            <a:endParaRPr lang="en-ZA" dirty="0"/>
          </a:p>
        </p:txBody>
      </p:sp>
      <p:sp>
        <p:nvSpPr>
          <p:cNvPr id="4" name="Slide Number Placeholder 3"/>
          <p:cNvSpPr>
            <a:spLocks noGrp="1"/>
          </p:cNvSpPr>
          <p:nvPr>
            <p:ph type="sldNum" sz="quarter" idx="5"/>
          </p:nvPr>
        </p:nvSpPr>
        <p:spPr/>
        <p:txBody>
          <a:bodyPr/>
          <a:lstStyle/>
          <a:p>
            <a:fld id="{B6846FF6-8B2C-475A-BBF5-D81CE48A0DAE}" type="slidenum">
              <a:rPr lang="en-ZA" smtClean="0"/>
              <a:t>9</a:t>
            </a:fld>
            <a:endParaRPr lang="en-ZA"/>
          </a:p>
        </p:txBody>
      </p:sp>
    </p:spTree>
    <p:extLst>
      <p:ext uri="{BB962C8B-B14F-4D97-AF65-F5344CB8AC3E}">
        <p14:creationId xmlns:p14="http://schemas.microsoft.com/office/powerpoint/2010/main" val="2791380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30D70-B463-4DFE-96AF-BC0283306B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195852CF-9C8D-4C49-9B29-FAAB7A0F55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ADDD8EE2-F61E-41F0-B694-E78FE80BCB0E}"/>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5" name="Footer Placeholder 4">
            <a:extLst>
              <a:ext uri="{FF2B5EF4-FFF2-40B4-BE49-F238E27FC236}">
                <a16:creationId xmlns:a16="http://schemas.microsoft.com/office/drawing/2014/main" id="{76B08254-CF30-4545-AD7A-761B68E20E75}"/>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B07E572-DEBA-4354-A720-48B0DB4E7794}"/>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529236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2E1D6-EACB-4D72-B7D2-F1BBCEE6DC6C}"/>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C89E640-8D93-4030-AFB0-523485B967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2DB8507-5D9D-4BBB-8E6A-336D5D17864C}"/>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5" name="Footer Placeholder 4">
            <a:extLst>
              <a:ext uri="{FF2B5EF4-FFF2-40B4-BE49-F238E27FC236}">
                <a16:creationId xmlns:a16="http://schemas.microsoft.com/office/drawing/2014/main" id="{C2602992-079D-446F-B86C-12E5CB3C13F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F450F1C-6555-41F2-B718-3AAB7D95E01F}"/>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138352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AA7F47-C424-4C8F-8E62-C9DE98CD57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BCCAA17C-19FB-453D-A584-038D28BCB0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AB4EC5F-4B33-41EA-935B-F62FFF64222B}"/>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5" name="Footer Placeholder 4">
            <a:extLst>
              <a:ext uri="{FF2B5EF4-FFF2-40B4-BE49-F238E27FC236}">
                <a16:creationId xmlns:a16="http://schemas.microsoft.com/office/drawing/2014/main" id="{495B6DAA-4CE1-4BE7-AC49-4BC8E0BDB58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C9F3599-862A-49B0-8643-D10E657E925E}"/>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14517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7ADFF-6DD4-471C-A4F3-3F13E6E0C29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255AEDDA-B2AB-4BC4-8004-C5B4E1167E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FD9C2B4-E5D4-420A-BE9A-B68C672CB84C}"/>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5" name="Footer Placeholder 4">
            <a:extLst>
              <a:ext uri="{FF2B5EF4-FFF2-40B4-BE49-F238E27FC236}">
                <a16:creationId xmlns:a16="http://schemas.microsoft.com/office/drawing/2014/main" id="{1F1AB8C6-23FD-4A86-A079-4429DA100A2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43EC114-F93A-4854-8833-FCDAADA544A7}"/>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1587600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42F35-A5F9-4F26-8576-EF7506211D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8F277AE9-7255-48A1-93A8-B33AC6F32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9B8E7A-08DC-4AD1-91A8-9B5F265CC37D}"/>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5" name="Footer Placeholder 4">
            <a:extLst>
              <a:ext uri="{FF2B5EF4-FFF2-40B4-BE49-F238E27FC236}">
                <a16:creationId xmlns:a16="http://schemas.microsoft.com/office/drawing/2014/main" id="{E5424C3A-F547-4C80-9545-0F4C8DC48FA5}"/>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56D50B4-222A-4FBB-A227-5F7222D8641E}"/>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1481608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D579D-75CA-4EC5-BCBE-02A8FEB46BB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DA887E5-503F-418F-BFAB-FCC50C9655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ED14E153-741E-4820-A82B-8E64BA1D42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BBD81ED0-8A4C-4E95-BE70-9F4EA35CCA5B}"/>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6" name="Footer Placeholder 5">
            <a:extLst>
              <a:ext uri="{FF2B5EF4-FFF2-40B4-BE49-F238E27FC236}">
                <a16:creationId xmlns:a16="http://schemas.microsoft.com/office/drawing/2014/main" id="{EFF78039-F8C6-40A3-8379-E1EEE39830DA}"/>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4ED4810-855C-4FF9-8F92-4FA7721BAA52}"/>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616087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90F16-926D-464B-A59C-45A1271E79DC}"/>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343BCFD7-D9A8-4F38-B35F-E71982CB9D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A99249-FC14-493B-AB85-381E7E8DBA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C324C77F-7C8A-4021-B50C-4514C7E5C5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396038-CAF3-4394-A456-E39ABF6748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C9B6C68-3E68-478D-9608-572D1F4160CF}"/>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8" name="Footer Placeholder 7">
            <a:extLst>
              <a:ext uri="{FF2B5EF4-FFF2-40B4-BE49-F238E27FC236}">
                <a16:creationId xmlns:a16="http://schemas.microsoft.com/office/drawing/2014/main" id="{F0515327-BA97-44F9-905F-20785BDC74CE}"/>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16FCDE31-255C-478D-B98F-E438A738273D}"/>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204461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C9EDE-60B9-4EBE-BEA6-81FAC63D6991}"/>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3DD79E30-08FB-4DB3-BD0B-E3711C4F08DD}"/>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4" name="Footer Placeholder 3">
            <a:extLst>
              <a:ext uri="{FF2B5EF4-FFF2-40B4-BE49-F238E27FC236}">
                <a16:creationId xmlns:a16="http://schemas.microsoft.com/office/drawing/2014/main" id="{83733ADA-0670-4F65-9A51-C36A4B20A1D4}"/>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3FD1A6CF-29C8-4501-88F1-D4FB10370F7E}"/>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894190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439581-D12E-4697-A370-AF17C96340FC}"/>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3" name="Footer Placeholder 2">
            <a:extLst>
              <a:ext uri="{FF2B5EF4-FFF2-40B4-BE49-F238E27FC236}">
                <a16:creationId xmlns:a16="http://schemas.microsoft.com/office/drawing/2014/main" id="{01554014-2312-46C4-8F81-89806A0CDE3A}"/>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1F718F18-4F8F-4A4B-A868-44C681DE0085}"/>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253962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436B9-76B5-4443-A502-6ACF6ABD2D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09173A20-5449-467F-8DAF-A2E313B489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56BA5F4F-72C7-4DBF-91CC-F5FFB42C4F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CA6A4D-1544-4883-ACD5-B345F91CE076}"/>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6" name="Footer Placeholder 5">
            <a:extLst>
              <a:ext uri="{FF2B5EF4-FFF2-40B4-BE49-F238E27FC236}">
                <a16:creationId xmlns:a16="http://schemas.microsoft.com/office/drawing/2014/main" id="{59F1C4D1-3E29-454D-8CB1-50D0E5E9EF6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98C40EE2-B9DC-423F-B8FB-C343E7B16601}"/>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006066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D5465-FFBB-4FCB-96CC-16E0CFFA7B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EC7B823E-6AC9-47BF-A693-3FA660A12B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2106DEDA-D34E-4CF7-A26E-9848316D6C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A3F411-F299-4E64-B83B-E132F4FCA34A}"/>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6" name="Footer Placeholder 5">
            <a:extLst>
              <a:ext uri="{FF2B5EF4-FFF2-40B4-BE49-F238E27FC236}">
                <a16:creationId xmlns:a16="http://schemas.microsoft.com/office/drawing/2014/main" id="{9C6BD795-A9B3-4AC5-8142-3BC393143600}"/>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33BCE8F-D316-4192-8A19-578DDC260404}"/>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4069818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F0918A-6CA4-4437-BC58-3C0FBFB68D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09D4C58-7AF8-4B5F-8C44-E383A4E527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6EA376E-D834-44F1-87A6-91DF2DECAA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4B134C-26FC-48F2-B7DD-EC829F163CDB}" type="datetimeFigureOut">
              <a:rPr lang="en-ZA" smtClean="0"/>
              <a:t>2022/10/27</a:t>
            </a:fld>
            <a:endParaRPr lang="en-ZA"/>
          </a:p>
        </p:txBody>
      </p:sp>
      <p:sp>
        <p:nvSpPr>
          <p:cNvPr id="5" name="Footer Placeholder 4">
            <a:extLst>
              <a:ext uri="{FF2B5EF4-FFF2-40B4-BE49-F238E27FC236}">
                <a16:creationId xmlns:a16="http://schemas.microsoft.com/office/drawing/2014/main" id="{D050DEC2-E0EB-42DF-8A91-3D3358BB00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4D6A21D4-81CF-4CFF-A02A-5DB24850AC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854B23-C250-409E-A87C-4CF71A1F3484}" type="slidenum">
              <a:rPr lang="en-ZA" smtClean="0"/>
              <a:t>‹#›</a:t>
            </a:fld>
            <a:endParaRPr lang="en-ZA"/>
          </a:p>
        </p:txBody>
      </p:sp>
    </p:spTree>
    <p:extLst>
      <p:ext uri="{BB962C8B-B14F-4D97-AF65-F5344CB8AC3E}">
        <p14:creationId xmlns:p14="http://schemas.microsoft.com/office/powerpoint/2010/main" val="1433126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hyperlink" Target="https://www.news24.com/fin24/economy/sas-jobless-grows-to-72-million-as-unemployment-rate-breaches-new-record-20210223"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8.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2.jpg" descr="Teenactive-logo">
            <a:extLst>
              <a:ext uri="{FF2B5EF4-FFF2-40B4-BE49-F238E27FC236}">
                <a16:creationId xmlns:a16="http://schemas.microsoft.com/office/drawing/2014/main" id="{B7494D8D-0114-44EF-9F19-E0F72F633C1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0400" y="0"/>
            <a:ext cx="1371600" cy="482600"/>
          </a:xfrm>
          <a:prstGeom prst="rect">
            <a:avLst/>
          </a:prstGeom>
          <a:noFill/>
        </p:spPr>
      </p:pic>
      <p:pic>
        <p:nvPicPr>
          <p:cNvPr id="6" name="Content Placeholder 5" descr="Graphical user interface&#10;&#10;Description automatically generated with medium confidence">
            <a:extLst>
              <a:ext uri="{FF2B5EF4-FFF2-40B4-BE49-F238E27FC236}">
                <a16:creationId xmlns:a16="http://schemas.microsoft.com/office/drawing/2014/main" id="{E3C88915-2297-48D2-A689-E6FE5972B26A}"/>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r="2368" b="45039"/>
          <a:stretch/>
        </p:blipFill>
        <p:spPr>
          <a:xfrm>
            <a:off x="-1" y="-5347"/>
            <a:ext cx="12192001" cy="6863348"/>
          </a:xfrm>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88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0828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7841-3162-48F5-B541-A8D7F8E73530}"/>
              </a:ext>
            </a:extLst>
          </p:cNvPr>
          <p:cNvSpPr>
            <a:spLocks noGrp="1"/>
          </p:cNvSpPr>
          <p:nvPr>
            <p:ph type="ctrTitle"/>
          </p:nvPr>
        </p:nvSpPr>
        <p:spPr>
          <a:xfrm>
            <a:off x="1329446" y="0"/>
            <a:ext cx="9144000" cy="1155869"/>
          </a:xfrm>
        </p:spPr>
        <p:txBody>
          <a:bodyPr/>
          <a:lstStyle/>
          <a:p>
            <a:r>
              <a:rPr lang="en-ZA" dirty="0" err="1"/>
              <a:t>BELANGRIKE</a:t>
            </a:r>
            <a:r>
              <a:rPr lang="en-ZA" dirty="0"/>
              <a:t> TERME!</a:t>
            </a:r>
          </a:p>
        </p:txBody>
      </p:sp>
      <p:pic>
        <p:nvPicPr>
          <p:cNvPr id="2050" name="Picture 2" descr="SA youth unemployed because &quot;no money&quot; to apply: survey | 013NEWS">
            <a:extLst>
              <a:ext uri="{FF2B5EF4-FFF2-40B4-BE49-F238E27FC236}">
                <a16:creationId xmlns:a16="http://schemas.microsoft.com/office/drawing/2014/main" id="{69B49231-B2E6-4A6F-B562-8D7EF13473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0232" y="1600201"/>
            <a:ext cx="5349341" cy="343773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E67FB06-0023-4C2E-A341-8133B48B9193}"/>
              </a:ext>
            </a:extLst>
          </p:cNvPr>
          <p:cNvSpPr txBox="1"/>
          <p:nvPr/>
        </p:nvSpPr>
        <p:spPr>
          <a:xfrm>
            <a:off x="428017" y="1400783"/>
            <a:ext cx="6150203" cy="1231106"/>
          </a:xfrm>
          <a:prstGeom prst="rect">
            <a:avLst/>
          </a:prstGeom>
          <a:solidFill>
            <a:srgbClr val="FFFF00"/>
          </a:solidFill>
        </p:spPr>
        <p:txBody>
          <a:bodyPr wrap="square" rtlCol="0">
            <a:spAutoFit/>
          </a:bodyPr>
          <a:lstStyle/>
          <a:p>
            <a:r>
              <a:rPr lang="en-ZA" sz="3000" b="1" dirty="0" err="1"/>
              <a:t>Werkloosheid</a:t>
            </a:r>
            <a:r>
              <a:rPr lang="en-ZA" sz="3000" b="1" dirty="0"/>
              <a:t>: </a:t>
            </a:r>
            <a:r>
              <a:rPr lang="nl-NL" sz="2200" dirty="0"/>
              <a:t>'n Persoon kan net werkloos wees as hulle 'n poging aangewend het om 'n werk te kry en steeds sonder werk bly.</a:t>
            </a:r>
            <a:endParaRPr lang="en-ZA" sz="2200" dirty="0"/>
          </a:p>
        </p:txBody>
      </p:sp>
      <p:sp>
        <p:nvSpPr>
          <p:cNvPr id="7" name="TextBox 6">
            <a:extLst>
              <a:ext uri="{FF2B5EF4-FFF2-40B4-BE49-F238E27FC236}">
                <a16:creationId xmlns:a16="http://schemas.microsoft.com/office/drawing/2014/main" id="{5ED14D35-A28E-4E1E-87FD-F37DBF3A5247}"/>
              </a:ext>
            </a:extLst>
          </p:cNvPr>
          <p:cNvSpPr txBox="1"/>
          <p:nvPr/>
        </p:nvSpPr>
        <p:spPr>
          <a:xfrm>
            <a:off x="428018" y="2907510"/>
            <a:ext cx="6150202" cy="1569660"/>
          </a:xfrm>
          <a:prstGeom prst="rect">
            <a:avLst/>
          </a:prstGeom>
          <a:solidFill>
            <a:srgbClr val="FFFF00"/>
          </a:solidFill>
        </p:spPr>
        <p:txBody>
          <a:bodyPr wrap="square">
            <a:spAutoFit/>
          </a:bodyPr>
          <a:lstStyle/>
          <a:p>
            <a:r>
              <a:rPr lang="en-ZA" sz="3000" b="1" dirty="0" err="1"/>
              <a:t>Resessie</a:t>
            </a:r>
            <a:r>
              <a:rPr lang="en-ZA" sz="3000" b="1" dirty="0"/>
              <a:t>:</a:t>
            </a:r>
            <a:r>
              <a:rPr lang="en-ZA" sz="2200" dirty="0"/>
              <a:t> 'n </a:t>
            </a:r>
            <a:r>
              <a:rPr lang="en-ZA" sz="2200" dirty="0" err="1"/>
              <a:t>Tyd</a:t>
            </a:r>
            <a:r>
              <a:rPr lang="en-ZA" sz="2200" dirty="0"/>
              <a:t> in 'n land, </a:t>
            </a:r>
            <a:r>
              <a:rPr lang="en-ZA" sz="2200" dirty="0" err="1"/>
              <a:t>dikwels</a:t>
            </a:r>
            <a:r>
              <a:rPr lang="en-ZA" sz="2200" dirty="0"/>
              <a:t> </a:t>
            </a:r>
            <a:r>
              <a:rPr lang="en-ZA" sz="2200" dirty="0" err="1"/>
              <a:t>na</a:t>
            </a:r>
            <a:r>
              <a:rPr lang="en-ZA" sz="2200" dirty="0"/>
              <a:t> </a:t>
            </a:r>
            <a:r>
              <a:rPr lang="en-ZA" sz="2200" dirty="0" err="1"/>
              <a:t>verwys</a:t>
            </a:r>
            <a:r>
              <a:rPr lang="en-ZA" sz="2200" dirty="0"/>
              <a:t> as 'n "</a:t>
            </a:r>
            <a:r>
              <a:rPr lang="en-ZA" sz="2200" dirty="0" err="1"/>
              <a:t>ekonomiese</a:t>
            </a:r>
            <a:r>
              <a:rPr lang="en-ZA" sz="2200" dirty="0"/>
              <a:t> </a:t>
            </a:r>
            <a:r>
              <a:rPr lang="en-ZA" sz="2200" dirty="0" err="1"/>
              <a:t>resessie</a:t>
            </a:r>
            <a:r>
              <a:rPr lang="en-ZA" sz="2200" dirty="0"/>
              <a:t>" </a:t>
            </a:r>
            <a:r>
              <a:rPr lang="en-ZA" sz="2200" dirty="0" err="1"/>
              <a:t>waar</a:t>
            </a:r>
            <a:r>
              <a:rPr lang="en-ZA" sz="2200" dirty="0"/>
              <a:t> </a:t>
            </a:r>
            <a:r>
              <a:rPr lang="en-ZA" sz="2200" dirty="0" err="1"/>
              <a:t>daar</a:t>
            </a:r>
            <a:r>
              <a:rPr lang="en-ZA" sz="2200" dirty="0"/>
              <a:t> 'n </a:t>
            </a:r>
            <a:r>
              <a:rPr lang="en-ZA" sz="2200" dirty="0" err="1"/>
              <a:t>inkrimping</a:t>
            </a:r>
            <a:r>
              <a:rPr lang="en-ZA" sz="2200" dirty="0"/>
              <a:t> of </a:t>
            </a:r>
            <a:r>
              <a:rPr lang="en-ZA" sz="2200" dirty="0" err="1"/>
              <a:t>afname</a:t>
            </a:r>
            <a:r>
              <a:rPr lang="en-ZA" sz="2200" dirty="0"/>
              <a:t> in </a:t>
            </a:r>
            <a:r>
              <a:rPr lang="en-ZA" sz="2200" dirty="0" err="1"/>
              <a:t>ekonomiese</a:t>
            </a:r>
            <a:r>
              <a:rPr lang="en-ZA" sz="2200" dirty="0"/>
              <a:t> </a:t>
            </a:r>
            <a:r>
              <a:rPr lang="en-ZA" sz="2200" dirty="0" err="1"/>
              <a:t>groei</a:t>
            </a:r>
            <a:r>
              <a:rPr lang="en-ZA" sz="2200" dirty="0"/>
              <a:t> is. 'n </a:t>
            </a:r>
            <a:r>
              <a:rPr lang="en-ZA" sz="2200" dirty="0" err="1"/>
              <a:t>Resessie</a:t>
            </a:r>
            <a:r>
              <a:rPr lang="en-ZA" sz="2200" dirty="0"/>
              <a:t> </a:t>
            </a:r>
            <a:r>
              <a:rPr lang="en-ZA" sz="2200" dirty="0" err="1"/>
              <a:t>raak</a:t>
            </a:r>
            <a:r>
              <a:rPr lang="en-ZA" sz="2200" dirty="0"/>
              <a:t> </a:t>
            </a:r>
            <a:r>
              <a:rPr lang="en-ZA" sz="2200" dirty="0" err="1"/>
              <a:t>almal</a:t>
            </a:r>
            <a:r>
              <a:rPr lang="en-ZA" sz="2200" dirty="0"/>
              <a:t>!</a:t>
            </a:r>
          </a:p>
        </p:txBody>
      </p:sp>
      <p:pic>
        <p:nvPicPr>
          <p:cNvPr id="8" name="Picture 7" descr="Graphical user interface, text, application&#10;&#10;Description automatically generated">
            <a:extLst>
              <a:ext uri="{FF2B5EF4-FFF2-40B4-BE49-F238E27FC236}">
                <a16:creationId xmlns:a16="http://schemas.microsoft.com/office/drawing/2014/main" id="{C8821F6B-FD5E-4089-AD57-902545D19C7B}"/>
              </a:ext>
            </a:extLst>
          </p:cNvPr>
          <p:cNvPicPr>
            <a:picLocks noChangeAspect="1"/>
          </p:cNvPicPr>
          <p:nvPr/>
        </p:nvPicPr>
        <p:blipFill rotWithShape="1">
          <a:blip r:embed="rId5">
            <a:extLst>
              <a:ext uri="{28A0092B-C50C-407E-A947-70E740481C1C}">
                <a14:useLocalDpi xmlns:a14="http://schemas.microsoft.com/office/drawing/2010/main" val="0"/>
              </a:ext>
            </a:extLst>
          </a:blip>
          <a:srcRect l="4355" t="82037" r="8553"/>
          <a:stretch/>
        </p:blipFill>
        <p:spPr>
          <a:xfrm>
            <a:off x="-32427" y="4343400"/>
            <a:ext cx="12192000" cy="2514600"/>
          </a:xfrm>
          <a:prstGeom prst="rect">
            <a:avLst/>
          </a:prstGeom>
        </p:spPr>
      </p:pic>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5913" y="-826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7145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7841-3162-48F5-B541-A8D7F8E73530}"/>
              </a:ext>
            </a:extLst>
          </p:cNvPr>
          <p:cNvSpPr>
            <a:spLocks noGrp="1"/>
          </p:cNvSpPr>
          <p:nvPr>
            <p:ph type="ctrTitle"/>
          </p:nvPr>
        </p:nvSpPr>
        <p:spPr>
          <a:xfrm>
            <a:off x="272143" y="629267"/>
            <a:ext cx="3882281" cy="894734"/>
          </a:xfrm>
        </p:spPr>
        <p:txBody>
          <a:bodyPr vert="horz" lIns="91440" tIns="45720" rIns="91440" bIns="45720" rtlCol="0" anchor="ctr">
            <a:normAutofit fontScale="90000"/>
          </a:bodyPr>
          <a:lstStyle/>
          <a:p>
            <a:r>
              <a:rPr lang="af-ZA" sz="2000" b="1" dirty="0">
                <a:effectLst/>
                <a:latin typeface="Segoe UI Web (West European)"/>
              </a:rPr>
              <a:t>SA se werkloosheidsyfer groei tot 7,2 miljoen namate werkloosheidskoers nuwe rekord oorskry</a:t>
            </a:r>
            <a:br>
              <a:rPr lang="af-ZA" sz="800" dirty="0">
                <a:effectLst/>
                <a:latin typeface="Segoe UI Web (West European)"/>
              </a:rPr>
            </a:br>
            <a:br>
              <a:rPr lang="en-US" sz="1100" kern="1200" dirty="0">
                <a:solidFill>
                  <a:schemeClr val="tx1"/>
                </a:solidFill>
                <a:latin typeface="+mj-lt"/>
                <a:ea typeface="+mj-ea"/>
                <a:cs typeface="+mj-cs"/>
              </a:rPr>
            </a:br>
            <a:br>
              <a:rPr lang="en-US" sz="1100" kern="1200" dirty="0">
                <a:solidFill>
                  <a:schemeClr val="tx1"/>
                </a:solidFill>
                <a:latin typeface="+mj-lt"/>
                <a:ea typeface="+mj-ea"/>
                <a:cs typeface="+mj-cs"/>
              </a:rPr>
            </a:br>
            <a:endParaRPr lang="en-US" sz="1100" kern="1200" dirty="0">
              <a:solidFill>
                <a:schemeClr val="tx1"/>
              </a:solidFill>
              <a:latin typeface="+mj-lt"/>
              <a:ea typeface="+mj-ea"/>
              <a:cs typeface="+mj-cs"/>
            </a:endParaRPr>
          </a:p>
        </p:txBody>
      </p:sp>
      <p:sp>
        <p:nvSpPr>
          <p:cNvPr id="7" name="TextBox 6">
            <a:extLst>
              <a:ext uri="{FF2B5EF4-FFF2-40B4-BE49-F238E27FC236}">
                <a16:creationId xmlns:a16="http://schemas.microsoft.com/office/drawing/2014/main" id="{C30BF0BA-6889-4B52-9A19-B3C5CCEEB6EE}"/>
              </a:ext>
            </a:extLst>
          </p:cNvPr>
          <p:cNvSpPr txBox="1"/>
          <p:nvPr/>
        </p:nvSpPr>
        <p:spPr>
          <a:xfrm>
            <a:off x="163286" y="1524002"/>
            <a:ext cx="4193177" cy="5170712"/>
          </a:xfrm>
          <a:prstGeom prst="rect">
            <a:avLst/>
          </a:prstGeom>
        </p:spPr>
        <p:txBody>
          <a:bodyPr vert="horz" lIns="91440" tIns="45720" rIns="91440" bIns="45720" rtlCol="0">
            <a:normAutofit fontScale="92500" lnSpcReduction="20000"/>
          </a:bodyPr>
          <a:lstStyle/>
          <a:p>
            <a:pPr>
              <a:lnSpc>
                <a:spcPct val="150000"/>
              </a:lnSpc>
              <a:spcAft>
                <a:spcPts val="600"/>
              </a:spcAft>
            </a:pPr>
            <a:r>
              <a:rPr lang="af-ZA" sz="1600" dirty="0">
                <a:effectLst/>
                <a:latin typeface="Segoe UI Web (West European)"/>
              </a:rPr>
              <a:t>Suid-Afrika se amptelike werkloosheidskoers het tot 32,5% gestyg, in ooreenstemming met ekonome se verwagtinge. </a:t>
            </a:r>
          </a:p>
          <a:p>
            <a:pPr>
              <a:lnSpc>
                <a:spcPct val="150000"/>
              </a:lnSpc>
              <a:spcAft>
                <a:spcPts val="600"/>
              </a:spcAft>
            </a:pPr>
            <a:r>
              <a:rPr lang="af-ZA" sz="1600" dirty="0">
                <a:effectLst/>
                <a:latin typeface="Segoe UI Web (West European)"/>
              </a:rPr>
              <a:t>Meer as die helfte (52,3%) van die 7,2 miljoen werkloses het onderwysvlakke laer as matriek gehad. </a:t>
            </a:r>
          </a:p>
          <a:p>
            <a:pPr>
              <a:lnSpc>
                <a:spcPct val="150000"/>
              </a:lnSpc>
              <a:spcAft>
                <a:spcPts val="600"/>
              </a:spcAft>
            </a:pPr>
            <a:r>
              <a:rPr lang="af-ZA" sz="1600" dirty="0">
                <a:effectLst/>
                <a:latin typeface="Segoe UI Web (West European)"/>
              </a:rPr>
              <a:t>In vergelyking hiermee was slegs 18% van die werkloses gegradueerdes en 7.5% het ander tersiêre kwalifikasies gehad. Werkloosheid was meestal gekonsentreer onder die jeug - diegene tussen die ouderdomme van 15 en 24 jaar met 'n koers van 63,2%.</a:t>
            </a:r>
          </a:p>
          <a:p>
            <a:pPr>
              <a:lnSpc>
                <a:spcPct val="150000"/>
              </a:lnSpc>
              <a:spcAft>
                <a:spcPts val="600"/>
              </a:spcAft>
            </a:pPr>
            <a:endParaRPr lang="en-US" sz="1600" dirty="0"/>
          </a:p>
          <a:p>
            <a:pPr>
              <a:lnSpc>
                <a:spcPct val="90000"/>
              </a:lnSpc>
              <a:spcAft>
                <a:spcPts val="600"/>
              </a:spcAft>
            </a:pPr>
            <a:r>
              <a:rPr lang="en-US" sz="1300" kern="1200" dirty="0" err="1">
                <a:solidFill>
                  <a:schemeClr val="tx1"/>
                </a:solidFill>
                <a:latin typeface="+mj-lt"/>
                <a:ea typeface="+mj-ea"/>
                <a:cs typeface="+mj-cs"/>
              </a:rPr>
              <a:t>Lameez</a:t>
            </a:r>
            <a:r>
              <a:rPr lang="en-US" sz="1300" kern="1200" dirty="0">
                <a:solidFill>
                  <a:schemeClr val="tx1"/>
                </a:solidFill>
                <a:latin typeface="+mj-lt"/>
                <a:ea typeface="+mj-ea"/>
                <a:cs typeface="+mj-cs"/>
              </a:rPr>
              <a:t> </a:t>
            </a:r>
            <a:r>
              <a:rPr lang="en-US" sz="1300" kern="1200" dirty="0" err="1">
                <a:solidFill>
                  <a:schemeClr val="tx1"/>
                </a:solidFill>
                <a:latin typeface="+mj-lt"/>
                <a:ea typeface="+mj-ea"/>
                <a:cs typeface="+mj-cs"/>
              </a:rPr>
              <a:t>Omarjee</a:t>
            </a:r>
            <a:br>
              <a:rPr lang="en-US" sz="1300" kern="1200" dirty="0">
                <a:solidFill>
                  <a:schemeClr val="tx1"/>
                </a:solidFill>
                <a:latin typeface="+mj-lt"/>
                <a:ea typeface="+mj-ea"/>
                <a:cs typeface="+mj-cs"/>
              </a:rPr>
            </a:br>
            <a:r>
              <a:rPr lang="en-US" sz="1300" kern="1200" dirty="0">
                <a:solidFill>
                  <a:schemeClr val="tx1"/>
                </a:solidFill>
                <a:latin typeface="+mj-lt"/>
                <a:ea typeface="+mj-ea"/>
                <a:cs typeface="+mj-cs"/>
                <a:hlinkClick r:id="rId3"/>
              </a:rPr>
              <a:t>https://www.news24.com/fin24/economy/sas-jobless-grows-to-72-million-as-unemployment-rate-breaches-new-record-20210223</a:t>
            </a:r>
            <a:endParaRPr lang="en-US" sz="1300" dirty="0"/>
          </a:p>
          <a:p>
            <a:pPr indent="-228600">
              <a:lnSpc>
                <a:spcPct val="90000"/>
              </a:lnSpc>
              <a:spcAft>
                <a:spcPts val="600"/>
              </a:spcAft>
              <a:buFont typeface="Arial" panose="020B0604020202020204" pitchFamily="34" charset="0"/>
              <a:buChar char="•"/>
            </a:pPr>
            <a:endParaRPr lang="en-US" sz="1600" dirty="0"/>
          </a:p>
        </p:txBody>
      </p:sp>
      <p:sp>
        <p:nvSpPr>
          <p:cNvPr id="1032" name="Rectangle 74">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descr="The official unemployment rate is now 32.5%.">
            <a:extLst>
              <a:ext uri="{FF2B5EF4-FFF2-40B4-BE49-F238E27FC236}">
                <a16:creationId xmlns:a16="http://schemas.microsoft.com/office/drawing/2014/main" id="{EF564182-298F-4722-B775-77D0A8A02C0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405862" y="1418425"/>
            <a:ext cx="6019331" cy="4017903"/>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324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8846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7841-3162-48F5-B541-A8D7F8E73530}"/>
              </a:ext>
            </a:extLst>
          </p:cNvPr>
          <p:cNvSpPr>
            <a:spLocks noGrp="1"/>
          </p:cNvSpPr>
          <p:nvPr>
            <p:ph type="ctrTitle"/>
          </p:nvPr>
        </p:nvSpPr>
        <p:spPr>
          <a:xfrm>
            <a:off x="760424" y="-135498"/>
            <a:ext cx="10366120" cy="1066800"/>
          </a:xfrm>
        </p:spPr>
        <p:txBody>
          <a:bodyPr>
            <a:normAutofit/>
          </a:bodyPr>
          <a:lstStyle/>
          <a:p>
            <a:r>
              <a:rPr lang="en-ZA" dirty="0"/>
              <a:t>Redes </a:t>
            </a:r>
            <a:r>
              <a:rPr lang="en-ZA" dirty="0" err="1"/>
              <a:t>vir</a:t>
            </a:r>
            <a:r>
              <a:rPr lang="en-ZA" dirty="0"/>
              <a:t> </a:t>
            </a:r>
            <a:r>
              <a:rPr lang="en-ZA" dirty="0" err="1"/>
              <a:t>jeugwerkloosheid</a:t>
            </a:r>
            <a:endParaRPr lang="en-ZA" dirty="0"/>
          </a:p>
        </p:txBody>
      </p:sp>
      <p:sp>
        <p:nvSpPr>
          <p:cNvPr id="4" name="Rectangle: Folded Corner 3">
            <a:extLst>
              <a:ext uri="{FF2B5EF4-FFF2-40B4-BE49-F238E27FC236}">
                <a16:creationId xmlns:a16="http://schemas.microsoft.com/office/drawing/2014/main" id="{5F95A26D-BF98-4E71-857F-816CB60DD787}"/>
              </a:ext>
            </a:extLst>
          </p:cNvPr>
          <p:cNvSpPr/>
          <p:nvPr/>
        </p:nvSpPr>
        <p:spPr>
          <a:xfrm>
            <a:off x="839003" y="1054299"/>
            <a:ext cx="2641601" cy="1761066"/>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a:p>
            <a:pPr algn="ctr"/>
            <a:r>
              <a:rPr lang="nl-NL" dirty="0"/>
              <a:t>Sommige jongmense maak hoë loonvereistes op intreevlak, waarmee werkplekke nie saamstem nie.</a:t>
            </a:r>
          </a:p>
        </p:txBody>
      </p:sp>
      <p:sp>
        <p:nvSpPr>
          <p:cNvPr id="5" name="Rectangle: Folded Corner 4">
            <a:extLst>
              <a:ext uri="{FF2B5EF4-FFF2-40B4-BE49-F238E27FC236}">
                <a16:creationId xmlns:a16="http://schemas.microsoft.com/office/drawing/2014/main" id="{1ED2BE61-0966-4959-A2E1-CB9D5C41DDE4}"/>
              </a:ext>
            </a:extLst>
          </p:cNvPr>
          <p:cNvSpPr/>
          <p:nvPr/>
        </p:nvSpPr>
        <p:spPr>
          <a:xfrm>
            <a:off x="4362865" y="1138674"/>
            <a:ext cx="1828800" cy="4032040"/>
          </a:xfrm>
          <a:prstGeom prst="foldedCorne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l-NL" dirty="0"/>
          </a:p>
          <a:p>
            <a:pPr algn="ctr"/>
            <a:r>
              <a:rPr lang="nl-NL" dirty="0"/>
              <a:t>Verwagtinge van die jeug stem dalk nie ooreen met die werklikheid nie! Party jongmense sal eerder nie werk as om 'n werk te doen wat vermoedelik onder hulle hoop is nie.</a:t>
            </a:r>
          </a:p>
        </p:txBody>
      </p:sp>
      <p:sp>
        <p:nvSpPr>
          <p:cNvPr id="7" name="Rectangle: Folded Corner 6">
            <a:extLst>
              <a:ext uri="{FF2B5EF4-FFF2-40B4-BE49-F238E27FC236}">
                <a16:creationId xmlns:a16="http://schemas.microsoft.com/office/drawing/2014/main" id="{16AF8682-318D-409B-AF2E-16D5153201FF}"/>
              </a:ext>
            </a:extLst>
          </p:cNvPr>
          <p:cNvSpPr/>
          <p:nvPr/>
        </p:nvSpPr>
        <p:spPr>
          <a:xfrm>
            <a:off x="6335451" y="3058150"/>
            <a:ext cx="2988855" cy="1952086"/>
          </a:xfrm>
          <a:prstGeom prst="foldedCorner">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schemeClr val="tx1"/>
              </a:solidFill>
            </a:endParaRPr>
          </a:p>
          <a:p>
            <a:pPr algn="ctr"/>
            <a:r>
              <a:rPr lang="nl-NL" dirty="0">
                <a:solidFill>
                  <a:schemeClr val="tx1"/>
                </a:solidFill>
              </a:rPr>
              <a:t>Armoede in die huis waar die jeug geen verwagtinge het dat enigiets sal verander nie. Geen geld vir vervoer na onderhoude, data om aansoek te doen vir werk nie.</a:t>
            </a:r>
          </a:p>
        </p:txBody>
      </p:sp>
      <p:sp>
        <p:nvSpPr>
          <p:cNvPr id="6" name="Rectangle: Folded Corner 5">
            <a:extLst>
              <a:ext uri="{FF2B5EF4-FFF2-40B4-BE49-F238E27FC236}">
                <a16:creationId xmlns:a16="http://schemas.microsoft.com/office/drawing/2014/main" id="{0174CC27-7A41-4DE9-AE3F-F5B795D7D850}"/>
              </a:ext>
            </a:extLst>
          </p:cNvPr>
          <p:cNvSpPr/>
          <p:nvPr/>
        </p:nvSpPr>
        <p:spPr>
          <a:xfrm>
            <a:off x="1940175" y="2973765"/>
            <a:ext cx="2286000" cy="1749972"/>
          </a:xfrm>
          <a:prstGeom prst="foldedCorne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schemeClr val="tx1"/>
              </a:solidFill>
            </a:endParaRPr>
          </a:p>
          <a:p>
            <a:pPr algn="ctr"/>
            <a:r>
              <a:rPr lang="nl-NL" dirty="0">
                <a:solidFill>
                  <a:schemeClr val="tx1"/>
                </a:solidFill>
              </a:rPr>
              <a:t>Gebrek aan kennis oor hoe om aansoek te doen vir beurse, studielenings en leerlingskappe.</a:t>
            </a:r>
          </a:p>
        </p:txBody>
      </p:sp>
      <p:sp>
        <p:nvSpPr>
          <p:cNvPr id="8" name="Rectangle: Folded Corner 7">
            <a:extLst>
              <a:ext uri="{FF2B5EF4-FFF2-40B4-BE49-F238E27FC236}">
                <a16:creationId xmlns:a16="http://schemas.microsoft.com/office/drawing/2014/main" id="{670976F6-4162-4214-B0D5-937287CC8CDD}"/>
              </a:ext>
            </a:extLst>
          </p:cNvPr>
          <p:cNvSpPr/>
          <p:nvPr/>
        </p:nvSpPr>
        <p:spPr>
          <a:xfrm>
            <a:off x="6465045" y="1148720"/>
            <a:ext cx="2149366" cy="1592317"/>
          </a:xfrm>
          <a:prstGeom prst="foldedCorner">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schemeClr val="accent2">
                  <a:lumMod val="50000"/>
                </a:schemeClr>
              </a:solidFill>
            </a:endParaRPr>
          </a:p>
          <a:p>
            <a:pPr algn="ctr"/>
            <a:r>
              <a:rPr lang="nl-NL" dirty="0">
                <a:solidFill>
                  <a:schemeClr val="accent2">
                    <a:lumMod val="50000"/>
                  </a:schemeClr>
                </a:solidFill>
              </a:rPr>
              <a:t>Te veel universiteit gegradueerdes met kwalifikasies wat nie met die arbeidsmark ooreenstem nie.</a:t>
            </a:r>
          </a:p>
        </p:txBody>
      </p:sp>
      <p:sp>
        <p:nvSpPr>
          <p:cNvPr id="9" name="Rectangle: Folded Corner 8">
            <a:extLst>
              <a:ext uri="{FF2B5EF4-FFF2-40B4-BE49-F238E27FC236}">
                <a16:creationId xmlns:a16="http://schemas.microsoft.com/office/drawing/2014/main" id="{FA19531C-5EDA-46D6-90EB-A34AEBE7ED68}"/>
              </a:ext>
            </a:extLst>
          </p:cNvPr>
          <p:cNvSpPr/>
          <p:nvPr/>
        </p:nvSpPr>
        <p:spPr>
          <a:xfrm>
            <a:off x="8772282" y="865406"/>
            <a:ext cx="3236523" cy="1420512"/>
          </a:xfrm>
          <a:prstGeom prst="foldedCorner">
            <a:avLst/>
          </a:prstGeom>
          <a:solidFill>
            <a:srgbClr val="7030A0"/>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ZA" dirty="0">
              <a:solidFill>
                <a:schemeClr val="bg2"/>
              </a:solidFill>
            </a:endParaRPr>
          </a:p>
          <a:p>
            <a:pPr algn="ctr"/>
            <a:r>
              <a:rPr lang="nl-NL" dirty="0">
                <a:solidFill>
                  <a:schemeClr val="bg2"/>
                </a:solidFill>
              </a:rPr>
              <a:t>Gebrek aan werksoekvaardighede, veral in skole waar Lewensoriëntering nie ernstig opgeneem word nie!</a:t>
            </a:r>
          </a:p>
        </p:txBody>
      </p:sp>
      <p:sp>
        <p:nvSpPr>
          <p:cNvPr id="10" name="Rectangle: Folded Corner 9">
            <a:extLst>
              <a:ext uri="{FF2B5EF4-FFF2-40B4-BE49-F238E27FC236}">
                <a16:creationId xmlns:a16="http://schemas.microsoft.com/office/drawing/2014/main" id="{9AB3F686-7D5C-4FBA-BDD6-CD94217B478E}"/>
              </a:ext>
            </a:extLst>
          </p:cNvPr>
          <p:cNvSpPr/>
          <p:nvPr/>
        </p:nvSpPr>
        <p:spPr>
          <a:xfrm>
            <a:off x="9597686" y="2374571"/>
            <a:ext cx="2445427" cy="2948361"/>
          </a:xfrm>
          <a:prstGeom prst="foldedCorne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schemeClr val="tx1"/>
              </a:solidFill>
            </a:endParaRPr>
          </a:p>
          <a:p>
            <a:pPr algn="ctr"/>
            <a:r>
              <a:rPr lang="nl-NL" dirty="0">
                <a:solidFill>
                  <a:schemeClr val="tx1"/>
                </a:solidFill>
              </a:rPr>
              <a:t>Gebrek aan besighede wat bereid is om die jeug direk uit matriek te gebruik. Hulle verkies werknemers met ervaring en vaardigheid. Hulle wil nie tyd en geld belê in die opleiding van die jeug nie.</a:t>
            </a:r>
          </a:p>
        </p:txBody>
      </p:sp>
      <p:pic>
        <p:nvPicPr>
          <p:cNvPr id="11" name="Picture 10" descr="Graphical user interface, text, application&#10;&#10;Description automatically generated">
            <a:extLst>
              <a:ext uri="{FF2B5EF4-FFF2-40B4-BE49-F238E27FC236}">
                <a16:creationId xmlns:a16="http://schemas.microsoft.com/office/drawing/2014/main" id="{5A6F6AC8-0F06-406B-B2D2-0E2D2A3B278E}"/>
              </a:ext>
            </a:extLst>
          </p:cNvPr>
          <p:cNvPicPr>
            <a:picLocks noChangeAspect="1"/>
          </p:cNvPicPr>
          <p:nvPr/>
        </p:nvPicPr>
        <p:blipFill rotWithShape="1">
          <a:blip r:embed="rId4">
            <a:extLst>
              <a:ext uri="{28A0092B-C50C-407E-A947-70E740481C1C}">
                <a14:useLocalDpi xmlns:a14="http://schemas.microsoft.com/office/drawing/2010/main" val="0"/>
              </a:ext>
            </a:extLst>
          </a:blip>
          <a:srcRect l="4355" t="82037" r="8553"/>
          <a:stretch/>
        </p:blipFill>
        <p:spPr>
          <a:xfrm>
            <a:off x="33428" y="4343400"/>
            <a:ext cx="12192000" cy="2514600"/>
          </a:xfrm>
          <a:prstGeom prst="rect">
            <a:avLst/>
          </a:prstGeom>
        </p:spPr>
      </p:pic>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039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2374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a:stretch>
        </a:blipFill>
        <a:effectLst/>
      </p:bgPr>
    </p:bg>
    <p:spTree>
      <p:nvGrpSpPr>
        <p:cNvPr id="1" name=""/>
        <p:cNvGrpSpPr/>
        <p:nvPr/>
      </p:nvGrpSpPr>
      <p:grpSpPr>
        <a:xfrm>
          <a:off x="0" y="0"/>
          <a:ext cx="0" cy="0"/>
          <a:chOff x="0" y="0"/>
          <a:chExt cx="0" cy="0"/>
        </a:xfrm>
      </p:grpSpPr>
      <p:pic>
        <p:nvPicPr>
          <p:cNvPr id="12" name="Picture 11" descr="Graphical user interface, text, application&#10;&#10;Description automatically generated">
            <a:extLst>
              <a:ext uri="{FF2B5EF4-FFF2-40B4-BE49-F238E27FC236}">
                <a16:creationId xmlns:a16="http://schemas.microsoft.com/office/drawing/2014/main" id="{ED1524E9-7F14-44E0-99E8-9D50CB4E9857}"/>
              </a:ext>
            </a:extLst>
          </p:cNvPr>
          <p:cNvPicPr>
            <a:picLocks noChangeAspect="1"/>
          </p:cNvPicPr>
          <p:nvPr/>
        </p:nvPicPr>
        <p:blipFill rotWithShape="1">
          <a:blip r:embed="rId4">
            <a:extLst>
              <a:ext uri="{28A0092B-C50C-407E-A947-70E740481C1C}">
                <a14:useLocalDpi xmlns:a14="http://schemas.microsoft.com/office/drawing/2010/main" val="0"/>
              </a:ext>
            </a:extLst>
          </a:blip>
          <a:srcRect l="4355" t="82037" r="8553"/>
          <a:stretch/>
        </p:blipFill>
        <p:spPr>
          <a:xfrm>
            <a:off x="33428" y="4343400"/>
            <a:ext cx="12192000" cy="2514600"/>
          </a:xfrm>
          <a:prstGeom prst="rect">
            <a:avLst/>
          </a:prstGeom>
        </p:spPr>
      </p:pic>
      <p:sp>
        <p:nvSpPr>
          <p:cNvPr id="2" name="Title 1">
            <a:extLst>
              <a:ext uri="{FF2B5EF4-FFF2-40B4-BE49-F238E27FC236}">
                <a16:creationId xmlns:a16="http://schemas.microsoft.com/office/drawing/2014/main" id="{DD9B7841-3162-48F5-B541-A8D7F8E73530}"/>
              </a:ext>
            </a:extLst>
          </p:cNvPr>
          <p:cNvSpPr>
            <a:spLocks noGrp="1"/>
          </p:cNvSpPr>
          <p:nvPr>
            <p:ph type="ctrTitle"/>
          </p:nvPr>
        </p:nvSpPr>
        <p:spPr>
          <a:xfrm>
            <a:off x="148589" y="1320817"/>
            <a:ext cx="9144000" cy="1099272"/>
          </a:xfrm>
        </p:spPr>
        <p:txBody>
          <a:bodyPr>
            <a:noAutofit/>
          </a:bodyPr>
          <a:lstStyle/>
          <a:p>
            <a:pPr algn="l"/>
            <a:r>
              <a:rPr lang="en-ZA" sz="6500" dirty="0"/>
              <a:t>Die </a:t>
            </a:r>
            <a:r>
              <a:rPr lang="en-ZA" sz="6500" dirty="0" err="1"/>
              <a:t>impak</a:t>
            </a:r>
            <a:r>
              <a:rPr lang="en-ZA" sz="6500" dirty="0"/>
              <a:t> van </a:t>
            </a:r>
            <a:r>
              <a:rPr lang="en-ZA" sz="8500" b="1" dirty="0" err="1"/>
              <a:t>werkloosheid</a:t>
            </a:r>
            <a:r>
              <a:rPr lang="en-ZA" sz="8500" b="1" dirty="0"/>
              <a:t>…</a:t>
            </a:r>
          </a:p>
        </p:txBody>
      </p:sp>
      <p:pic>
        <p:nvPicPr>
          <p:cNvPr id="4" name="Picture 3">
            <a:extLst>
              <a:ext uri="{FF2B5EF4-FFF2-40B4-BE49-F238E27FC236}">
                <a16:creationId xmlns:a16="http://schemas.microsoft.com/office/drawing/2014/main" id="{4D7AF1DD-28BC-4490-A505-D377C2BBF530}"/>
              </a:ext>
            </a:extLst>
          </p:cNvPr>
          <p:cNvPicPr>
            <a:picLocks noChangeAspect="1"/>
          </p:cNvPicPr>
          <p:nvPr/>
        </p:nvPicPr>
        <p:blipFill>
          <a:blip r:embed="rId5"/>
          <a:stretch>
            <a:fillRect/>
          </a:stretch>
        </p:blipFill>
        <p:spPr>
          <a:xfrm>
            <a:off x="8343900" y="2141101"/>
            <a:ext cx="3848100" cy="3599300"/>
          </a:xfrm>
          <a:prstGeom prst="rect">
            <a:avLst/>
          </a:prstGeom>
        </p:spPr>
      </p:pic>
      <p:sp>
        <p:nvSpPr>
          <p:cNvPr id="5" name="Arrow: Right 4">
            <a:extLst>
              <a:ext uri="{FF2B5EF4-FFF2-40B4-BE49-F238E27FC236}">
                <a16:creationId xmlns:a16="http://schemas.microsoft.com/office/drawing/2014/main" id="{A889F2E3-2E75-403A-B65B-4F54771BE5A9}"/>
              </a:ext>
            </a:extLst>
          </p:cNvPr>
          <p:cNvSpPr/>
          <p:nvPr/>
        </p:nvSpPr>
        <p:spPr>
          <a:xfrm>
            <a:off x="5068656" y="3550181"/>
            <a:ext cx="2431472" cy="19534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a:solidFill>
                  <a:schemeClr val="bg1"/>
                </a:solidFill>
              </a:rPr>
              <a:t>Fisiese en geestesiektes soos depressie...</a:t>
            </a:r>
          </a:p>
        </p:txBody>
      </p:sp>
      <p:sp>
        <p:nvSpPr>
          <p:cNvPr id="6" name="Arrow: Right 5">
            <a:extLst>
              <a:ext uri="{FF2B5EF4-FFF2-40B4-BE49-F238E27FC236}">
                <a16:creationId xmlns:a16="http://schemas.microsoft.com/office/drawing/2014/main" id="{8FD2C7C7-B5A7-4141-BC8B-1C675407FFCF}"/>
              </a:ext>
            </a:extLst>
          </p:cNvPr>
          <p:cNvSpPr/>
          <p:nvPr/>
        </p:nvSpPr>
        <p:spPr>
          <a:xfrm rot="417052">
            <a:off x="5444295" y="1855410"/>
            <a:ext cx="3083789" cy="20701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bg1"/>
                </a:solidFill>
              </a:rPr>
              <a:t>Uitbuiting soos mensehandel, mense raak betrokke met die onskuldige oortuiging dat dit 'n manier is om geld te maak</a:t>
            </a:r>
          </a:p>
        </p:txBody>
      </p:sp>
      <p:sp>
        <p:nvSpPr>
          <p:cNvPr id="7" name="Arrow: Right 6">
            <a:extLst>
              <a:ext uri="{FF2B5EF4-FFF2-40B4-BE49-F238E27FC236}">
                <a16:creationId xmlns:a16="http://schemas.microsoft.com/office/drawing/2014/main" id="{24C0CB70-90CC-4699-A3F5-FE0A9A51E304}"/>
              </a:ext>
            </a:extLst>
          </p:cNvPr>
          <p:cNvSpPr/>
          <p:nvPr/>
        </p:nvSpPr>
        <p:spPr>
          <a:xfrm>
            <a:off x="1328057" y="2550232"/>
            <a:ext cx="3803563" cy="22674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Om nie soos 'n waardige individu te voel wat nie in staat is om na hulle familie te kyk nie</a:t>
            </a:r>
          </a:p>
        </p:txBody>
      </p:sp>
      <p:sp>
        <p:nvSpPr>
          <p:cNvPr id="8" name="Arrow: Right 7">
            <a:extLst>
              <a:ext uri="{FF2B5EF4-FFF2-40B4-BE49-F238E27FC236}">
                <a16:creationId xmlns:a16="http://schemas.microsoft.com/office/drawing/2014/main" id="{D14A528C-A36D-4531-A6F3-EB15C2612321}"/>
              </a:ext>
            </a:extLst>
          </p:cNvPr>
          <p:cNvSpPr/>
          <p:nvPr/>
        </p:nvSpPr>
        <p:spPr>
          <a:xfrm rot="20066093">
            <a:off x="7202793" y="4198576"/>
            <a:ext cx="2110390" cy="17107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err="1">
                <a:solidFill>
                  <a:schemeClr val="bg1"/>
                </a:solidFill>
              </a:rPr>
              <a:t>Verhoogde</a:t>
            </a:r>
            <a:r>
              <a:rPr lang="en-ZA" dirty="0">
                <a:solidFill>
                  <a:schemeClr val="bg1"/>
                </a:solidFill>
              </a:rPr>
              <a:t> </a:t>
            </a:r>
            <a:r>
              <a:rPr lang="en-ZA" dirty="0" err="1">
                <a:solidFill>
                  <a:schemeClr val="bg1"/>
                </a:solidFill>
              </a:rPr>
              <a:t>dwelmmisbruik</a:t>
            </a:r>
            <a:endParaRPr lang="en-ZA" dirty="0">
              <a:solidFill>
                <a:schemeClr val="bg1"/>
              </a:solidFill>
            </a:endParaRPr>
          </a:p>
        </p:txBody>
      </p:sp>
      <p:sp>
        <p:nvSpPr>
          <p:cNvPr id="9" name="Arrow: Right 8">
            <a:extLst>
              <a:ext uri="{FF2B5EF4-FFF2-40B4-BE49-F238E27FC236}">
                <a16:creationId xmlns:a16="http://schemas.microsoft.com/office/drawing/2014/main" id="{A0B3C168-878C-4DEA-8303-B9151932B651}"/>
              </a:ext>
            </a:extLst>
          </p:cNvPr>
          <p:cNvSpPr/>
          <p:nvPr/>
        </p:nvSpPr>
        <p:spPr>
          <a:xfrm rot="4562951">
            <a:off x="9371808" y="237165"/>
            <a:ext cx="2043049" cy="17608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err="1">
                <a:solidFill>
                  <a:schemeClr val="bg1"/>
                </a:solidFill>
              </a:rPr>
              <a:t>Lae</a:t>
            </a:r>
            <a:r>
              <a:rPr lang="en-ZA" dirty="0">
                <a:solidFill>
                  <a:schemeClr val="bg1"/>
                </a:solidFill>
              </a:rPr>
              <a:t> </a:t>
            </a:r>
            <a:r>
              <a:rPr lang="en-ZA" dirty="0" err="1">
                <a:solidFill>
                  <a:schemeClr val="bg1"/>
                </a:solidFill>
              </a:rPr>
              <a:t>selfwaarde</a:t>
            </a:r>
            <a:r>
              <a:rPr lang="en-ZA" dirty="0">
                <a:solidFill>
                  <a:schemeClr val="bg1"/>
                </a:solidFill>
              </a:rPr>
              <a:t> </a:t>
            </a:r>
            <a:r>
              <a:rPr lang="en-ZA" dirty="0" err="1">
                <a:solidFill>
                  <a:schemeClr val="bg1"/>
                </a:solidFill>
              </a:rPr>
              <a:t>en</a:t>
            </a:r>
            <a:r>
              <a:rPr lang="en-ZA" dirty="0">
                <a:solidFill>
                  <a:schemeClr val="bg1"/>
                </a:solidFill>
              </a:rPr>
              <a:t> </a:t>
            </a:r>
            <a:r>
              <a:rPr lang="en-ZA" dirty="0" err="1">
                <a:solidFill>
                  <a:schemeClr val="bg1"/>
                </a:solidFill>
              </a:rPr>
              <a:t>selfbeeld</a:t>
            </a:r>
            <a:r>
              <a:rPr lang="en-ZA" dirty="0">
                <a:solidFill>
                  <a:schemeClr val="bg1"/>
                </a:solidFill>
              </a:rPr>
              <a:t>...</a:t>
            </a:r>
          </a:p>
        </p:txBody>
      </p:sp>
      <p:sp>
        <p:nvSpPr>
          <p:cNvPr id="10" name="Arrow: Right 9">
            <a:extLst>
              <a:ext uri="{FF2B5EF4-FFF2-40B4-BE49-F238E27FC236}">
                <a16:creationId xmlns:a16="http://schemas.microsoft.com/office/drawing/2014/main" id="{EF00D0A5-00B1-45F0-BCA8-E0F351F722B4}"/>
              </a:ext>
            </a:extLst>
          </p:cNvPr>
          <p:cNvSpPr/>
          <p:nvPr/>
        </p:nvSpPr>
        <p:spPr>
          <a:xfrm rot="2620367">
            <a:off x="7163809" y="507295"/>
            <a:ext cx="2523451" cy="16681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Eensaamheid en  onttrekking van vriendskapsgroepe.</a:t>
            </a:r>
          </a:p>
        </p:txBody>
      </p:sp>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184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122" name="Picture 2" descr="Project Updates | Can entrepreneurship be taught? | IED">
            <a:extLst>
              <a:ext uri="{FF2B5EF4-FFF2-40B4-BE49-F238E27FC236}">
                <a16:creationId xmlns:a16="http://schemas.microsoft.com/office/drawing/2014/main" id="{E35294FD-0A25-4E84-8F93-349C7162410C}"/>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8329" b="3105"/>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4806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3B813-4C00-4B1F-8DE4-C7F55610E625}"/>
              </a:ext>
            </a:extLst>
          </p:cNvPr>
          <p:cNvSpPr>
            <a:spLocks noGrp="1"/>
          </p:cNvSpPr>
          <p:nvPr>
            <p:ph type="title"/>
          </p:nvPr>
        </p:nvSpPr>
        <p:spPr/>
        <p:txBody>
          <a:bodyPr/>
          <a:lstStyle/>
          <a:p>
            <a:endParaRPr lang="en-ZA"/>
          </a:p>
        </p:txBody>
      </p:sp>
      <p:pic>
        <p:nvPicPr>
          <p:cNvPr id="5" name="Content Placeholder 4" descr="A picture containing text&#10;&#10;Description automatically generated">
            <a:extLst>
              <a:ext uri="{FF2B5EF4-FFF2-40B4-BE49-F238E27FC236}">
                <a16:creationId xmlns:a16="http://schemas.microsoft.com/office/drawing/2014/main" id="{2D7E5D04-3D84-4282-ABB0-6BABF1F760C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417689"/>
            <a:ext cx="12192000" cy="7719442"/>
          </a:xfrm>
        </p:spPr>
      </p:pic>
      <p:sp>
        <p:nvSpPr>
          <p:cNvPr id="3" name="TextBox 2">
            <a:extLst>
              <a:ext uri="{FF2B5EF4-FFF2-40B4-BE49-F238E27FC236}">
                <a16:creationId xmlns:a16="http://schemas.microsoft.com/office/drawing/2014/main" id="{DEE41403-60CB-45D3-ACD3-458568D88833}"/>
              </a:ext>
            </a:extLst>
          </p:cNvPr>
          <p:cNvSpPr txBox="1"/>
          <p:nvPr/>
        </p:nvSpPr>
        <p:spPr>
          <a:xfrm>
            <a:off x="1077686" y="1295401"/>
            <a:ext cx="2786743" cy="1938992"/>
          </a:xfrm>
          <a:prstGeom prst="rect">
            <a:avLst/>
          </a:prstGeom>
          <a:solidFill>
            <a:schemeClr val="tx1"/>
          </a:solidFill>
        </p:spPr>
        <p:txBody>
          <a:bodyPr wrap="square" rtlCol="0">
            <a:spAutoFit/>
          </a:bodyPr>
          <a:lstStyle/>
          <a:p>
            <a:pPr algn="ctr"/>
            <a:r>
              <a:rPr lang="en-GB" sz="2400" dirty="0" err="1">
                <a:solidFill>
                  <a:schemeClr val="bg1"/>
                </a:solidFill>
                <a:latin typeface="Aharoni" panose="02010803020104030203" pitchFamily="2" charset="-79"/>
                <a:cs typeface="Aharoni" panose="02010803020104030203" pitchFamily="2" charset="-79"/>
              </a:rPr>
              <a:t>Informele</a:t>
            </a:r>
            <a:r>
              <a:rPr lang="en-GB" sz="2400" dirty="0">
                <a:solidFill>
                  <a:schemeClr val="bg1"/>
                </a:solidFill>
                <a:latin typeface="Aharoni" panose="02010803020104030203" pitchFamily="2" charset="-79"/>
                <a:cs typeface="Aharoni" panose="02010803020104030203" pitchFamily="2" charset="-79"/>
              </a:rPr>
              <a:t> </a:t>
            </a:r>
            <a:r>
              <a:rPr lang="en-GB" sz="2400" dirty="0" err="1">
                <a:solidFill>
                  <a:schemeClr val="bg1"/>
                </a:solidFill>
                <a:latin typeface="Aharoni" panose="02010803020104030203" pitchFamily="2" charset="-79"/>
                <a:cs typeface="Aharoni" panose="02010803020104030203" pitchFamily="2" charset="-79"/>
              </a:rPr>
              <a:t>werke</a:t>
            </a:r>
            <a:endParaRPr lang="en-GB" sz="2400" dirty="0">
              <a:solidFill>
                <a:schemeClr val="bg1"/>
              </a:solidFill>
              <a:latin typeface="Aharoni" panose="02010803020104030203" pitchFamily="2" charset="-79"/>
              <a:cs typeface="Aharoni" panose="02010803020104030203" pitchFamily="2" charset="-79"/>
            </a:endParaRPr>
          </a:p>
          <a:p>
            <a:pPr algn="ctr"/>
            <a:endParaRPr lang="en-GB" sz="2400" dirty="0">
              <a:solidFill>
                <a:schemeClr val="bg1"/>
              </a:solidFill>
              <a:latin typeface="Aharoni" panose="02010803020104030203" pitchFamily="2" charset="-79"/>
              <a:cs typeface="Aharoni" panose="02010803020104030203" pitchFamily="2" charset="-79"/>
            </a:endParaRPr>
          </a:p>
          <a:p>
            <a:pPr algn="ctr"/>
            <a:endParaRPr lang="en-GB" sz="2400" dirty="0">
              <a:solidFill>
                <a:schemeClr val="bg1"/>
              </a:solidFill>
              <a:latin typeface="Aharoni" panose="02010803020104030203" pitchFamily="2" charset="-79"/>
              <a:cs typeface="Aharoni" panose="02010803020104030203" pitchFamily="2" charset="-79"/>
            </a:endParaRPr>
          </a:p>
          <a:p>
            <a:pPr algn="ctr"/>
            <a:endParaRPr lang="en-GB" sz="2400" dirty="0">
              <a:solidFill>
                <a:schemeClr val="bg1"/>
              </a:solidFill>
              <a:latin typeface="Aharoni" panose="02010803020104030203" pitchFamily="2" charset="-79"/>
              <a:cs typeface="Aharoni" panose="02010803020104030203" pitchFamily="2" charset="-79"/>
            </a:endParaRPr>
          </a:p>
          <a:p>
            <a:pPr algn="ctr"/>
            <a:endParaRPr lang="en-US" sz="2400" dirty="0">
              <a:solidFill>
                <a:schemeClr val="bg1"/>
              </a:solidFill>
              <a:latin typeface="Aharoni" panose="02010803020104030203" pitchFamily="2" charset="-79"/>
              <a:cs typeface="Aharoni" panose="02010803020104030203" pitchFamily="2" charset="-79"/>
            </a:endParaRPr>
          </a:p>
        </p:txBody>
      </p:sp>
      <p:sp>
        <p:nvSpPr>
          <p:cNvPr id="6" name="TextBox 5">
            <a:extLst>
              <a:ext uri="{FF2B5EF4-FFF2-40B4-BE49-F238E27FC236}">
                <a16:creationId xmlns:a16="http://schemas.microsoft.com/office/drawing/2014/main" id="{7264E88E-4FA1-4F96-AD9A-DE872EE58E69}"/>
              </a:ext>
            </a:extLst>
          </p:cNvPr>
          <p:cNvSpPr txBox="1"/>
          <p:nvPr/>
        </p:nvSpPr>
        <p:spPr>
          <a:xfrm>
            <a:off x="4942115" y="1291653"/>
            <a:ext cx="2786743" cy="1938992"/>
          </a:xfrm>
          <a:prstGeom prst="rect">
            <a:avLst/>
          </a:prstGeom>
          <a:solidFill>
            <a:schemeClr val="tx1"/>
          </a:solidFill>
        </p:spPr>
        <p:txBody>
          <a:bodyPr wrap="square" rtlCol="0">
            <a:spAutoFit/>
          </a:bodyPr>
          <a:lstStyle/>
          <a:p>
            <a:pPr algn="ctr"/>
            <a:r>
              <a:rPr lang="en-GB" sz="2400" dirty="0" err="1">
                <a:solidFill>
                  <a:schemeClr val="bg1"/>
                </a:solidFill>
                <a:latin typeface="Aharoni" panose="02010803020104030203" pitchFamily="2" charset="-79"/>
                <a:cs typeface="Aharoni" panose="02010803020104030203" pitchFamily="2" charset="-79"/>
              </a:rPr>
              <a:t>Deeltydse</a:t>
            </a:r>
            <a:r>
              <a:rPr lang="en-GB" sz="2400" dirty="0">
                <a:solidFill>
                  <a:schemeClr val="bg1"/>
                </a:solidFill>
                <a:latin typeface="Aharoni" panose="02010803020104030203" pitchFamily="2" charset="-79"/>
                <a:cs typeface="Aharoni" panose="02010803020104030203" pitchFamily="2" charset="-79"/>
              </a:rPr>
              <a:t> </a:t>
            </a:r>
            <a:r>
              <a:rPr lang="en-GB" sz="2400" dirty="0" err="1">
                <a:solidFill>
                  <a:schemeClr val="bg1"/>
                </a:solidFill>
                <a:latin typeface="Aharoni" panose="02010803020104030203" pitchFamily="2" charset="-79"/>
                <a:cs typeface="Aharoni" panose="02010803020104030203" pitchFamily="2" charset="-79"/>
              </a:rPr>
              <a:t>werke</a:t>
            </a:r>
            <a:endParaRPr lang="en-GB" sz="2400" dirty="0">
              <a:solidFill>
                <a:schemeClr val="bg1"/>
              </a:solidFill>
              <a:latin typeface="Aharoni" panose="02010803020104030203" pitchFamily="2" charset="-79"/>
              <a:cs typeface="Aharoni" panose="02010803020104030203" pitchFamily="2" charset="-79"/>
            </a:endParaRPr>
          </a:p>
          <a:p>
            <a:pPr algn="ctr"/>
            <a:endParaRPr lang="en-GB" sz="2400" dirty="0">
              <a:solidFill>
                <a:schemeClr val="bg1"/>
              </a:solidFill>
              <a:latin typeface="Aharoni" panose="02010803020104030203" pitchFamily="2" charset="-79"/>
              <a:cs typeface="Aharoni" panose="02010803020104030203" pitchFamily="2" charset="-79"/>
            </a:endParaRPr>
          </a:p>
          <a:p>
            <a:pPr algn="ctr"/>
            <a:endParaRPr lang="en-GB" sz="2400" dirty="0">
              <a:solidFill>
                <a:schemeClr val="bg1"/>
              </a:solidFill>
              <a:latin typeface="Aharoni" panose="02010803020104030203" pitchFamily="2" charset="-79"/>
              <a:cs typeface="Aharoni" panose="02010803020104030203" pitchFamily="2" charset="-79"/>
            </a:endParaRPr>
          </a:p>
          <a:p>
            <a:pPr algn="ctr"/>
            <a:endParaRPr lang="en-GB" sz="2400" dirty="0">
              <a:solidFill>
                <a:schemeClr val="bg1"/>
              </a:solidFill>
              <a:latin typeface="Aharoni" panose="02010803020104030203" pitchFamily="2" charset="-79"/>
              <a:cs typeface="Aharoni" panose="02010803020104030203" pitchFamily="2" charset="-79"/>
            </a:endParaRPr>
          </a:p>
          <a:p>
            <a:pPr algn="ctr"/>
            <a:endParaRPr lang="en-US" sz="2400" dirty="0">
              <a:solidFill>
                <a:schemeClr val="bg1"/>
              </a:solidFill>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71D9D543-AEA2-49C9-8E98-89523ACB446D}"/>
              </a:ext>
            </a:extLst>
          </p:cNvPr>
          <p:cNvSpPr txBox="1"/>
          <p:nvPr/>
        </p:nvSpPr>
        <p:spPr>
          <a:xfrm>
            <a:off x="8806543" y="1291478"/>
            <a:ext cx="2786743" cy="1938992"/>
          </a:xfrm>
          <a:prstGeom prst="rect">
            <a:avLst/>
          </a:prstGeom>
          <a:solidFill>
            <a:schemeClr val="tx1"/>
          </a:solidFill>
        </p:spPr>
        <p:txBody>
          <a:bodyPr wrap="square" rtlCol="0">
            <a:spAutoFit/>
          </a:bodyPr>
          <a:lstStyle/>
          <a:p>
            <a:pPr algn="ctr"/>
            <a:r>
              <a:rPr lang="en-GB" sz="2400" dirty="0" err="1">
                <a:solidFill>
                  <a:schemeClr val="bg1"/>
                </a:solidFill>
                <a:latin typeface="Aharoni" panose="02010803020104030203" pitchFamily="2" charset="-79"/>
                <a:cs typeface="Aharoni" panose="02010803020104030203" pitchFamily="2" charset="-79"/>
              </a:rPr>
              <a:t>Gemeenskaps</a:t>
            </a:r>
            <a:r>
              <a:rPr lang="en-GB" sz="2400" dirty="0">
                <a:solidFill>
                  <a:schemeClr val="bg1"/>
                </a:solidFill>
                <a:latin typeface="Aharoni" panose="02010803020104030203" pitchFamily="2" charset="-79"/>
                <a:cs typeface="Aharoni" panose="02010803020104030203" pitchFamily="2" charset="-79"/>
              </a:rPr>
              <a:t>- </a:t>
            </a:r>
            <a:r>
              <a:rPr lang="en-GB" sz="2400" dirty="0" err="1">
                <a:solidFill>
                  <a:schemeClr val="bg1"/>
                </a:solidFill>
                <a:latin typeface="Aharoni" panose="02010803020104030203" pitchFamily="2" charset="-79"/>
                <a:cs typeface="Aharoni" panose="02010803020104030203" pitchFamily="2" charset="-79"/>
              </a:rPr>
              <a:t>werk</a:t>
            </a:r>
            <a:endParaRPr lang="en-GB" sz="2400" dirty="0">
              <a:solidFill>
                <a:schemeClr val="bg1"/>
              </a:solidFill>
              <a:latin typeface="Aharoni" panose="02010803020104030203" pitchFamily="2" charset="-79"/>
              <a:cs typeface="Aharoni" panose="02010803020104030203" pitchFamily="2" charset="-79"/>
            </a:endParaRPr>
          </a:p>
          <a:p>
            <a:pPr algn="ctr"/>
            <a:endParaRPr lang="en-GB" sz="2400" dirty="0">
              <a:solidFill>
                <a:schemeClr val="bg1"/>
              </a:solidFill>
              <a:latin typeface="Aharoni" panose="02010803020104030203" pitchFamily="2" charset="-79"/>
              <a:cs typeface="Aharoni" panose="02010803020104030203" pitchFamily="2" charset="-79"/>
            </a:endParaRPr>
          </a:p>
          <a:p>
            <a:pPr algn="ctr"/>
            <a:endParaRPr lang="en-GB" sz="2400" dirty="0">
              <a:solidFill>
                <a:schemeClr val="bg1"/>
              </a:solidFill>
              <a:latin typeface="Aharoni" panose="02010803020104030203" pitchFamily="2" charset="-79"/>
              <a:cs typeface="Aharoni" panose="02010803020104030203" pitchFamily="2" charset="-79"/>
            </a:endParaRPr>
          </a:p>
          <a:p>
            <a:pPr algn="ctr"/>
            <a:endParaRPr lang="en-US" sz="2400" dirty="0">
              <a:solidFill>
                <a:schemeClr val="bg1"/>
              </a:solidFill>
              <a:latin typeface="Aharoni" panose="02010803020104030203" pitchFamily="2" charset="-79"/>
              <a:cs typeface="Aharoni" panose="02010803020104030203" pitchFamily="2" charset="-79"/>
            </a:endParaRPr>
          </a:p>
        </p:txBody>
      </p:sp>
      <p:pic>
        <p:nvPicPr>
          <p:cNvPr id="8" name="Picture 7">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5142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7841-3162-48F5-B541-A8D7F8E73530}"/>
              </a:ext>
            </a:extLst>
          </p:cNvPr>
          <p:cNvSpPr>
            <a:spLocks noGrp="1"/>
          </p:cNvSpPr>
          <p:nvPr>
            <p:ph type="ctrTitle"/>
          </p:nvPr>
        </p:nvSpPr>
        <p:spPr/>
        <p:txBody>
          <a:bodyPr/>
          <a:lstStyle/>
          <a:p>
            <a:endParaRPr lang="en-ZA"/>
          </a:p>
        </p:txBody>
      </p:sp>
      <p:sp>
        <p:nvSpPr>
          <p:cNvPr id="3" name="Subtitle 2">
            <a:extLst>
              <a:ext uri="{FF2B5EF4-FFF2-40B4-BE49-F238E27FC236}">
                <a16:creationId xmlns:a16="http://schemas.microsoft.com/office/drawing/2014/main" id="{5A3965C1-6020-4F6C-98A4-34244EBC6807}"/>
              </a:ext>
            </a:extLst>
          </p:cNvPr>
          <p:cNvSpPr>
            <a:spLocks noGrp="1"/>
          </p:cNvSpPr>
          <p:nvPr>
            <p:ph type="subTitle" idx="1"/>
          </p:nvPr>
        </p:nvSpPr>
        <p:spPr/>
        <p:txBody>
          <a:bodyPr/>
          <a:lstStyle/>
          <a:p>
            <a:endParaRPr lang="en-ZA"/>
          </a:p>
        </p:txBody>
      </p:sp>
      <p:pic>
        <p:nvPicPr>
          <p:cNvPr id="3074" name="Picture 2" descr="SARS makes changes due to coronavirus – what you need to know">
            <a:extLst>
              <a:ext uri="{FF2B5EF4-FFF2-40B4-BE49-F238E27FC236}">
                <a16:creationId xmlns:a16="http://schemas.microsoft.com/office/drawing/2014/main" id="{C3D3B624-33C8-4DFD-B01C-C8C4ECD0E0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781652">
            <a:off x="-1635632" y="-1532378"/>
            <a:ext cx="14370035" cy="1043620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9200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E280C2B-E366-4FF7-9DFE-47DF0FEF6A46}"/>
              </a:ext>
            </a:extLst>
          </p:cNvPr>
          <p:cNvSpPr>
            <a:spLocks noGrp="1"/>
          </p:cNvSpPr>
          <p:nvPr>
            <p:ph type="title"/>
          </p:nvPr>
        </p:nvSpPr>
        <p:spPr>
          <a:xfrm>
            <a:off x="457201" y="1012536"/>
            <a:ext cx="5138738" cy="5235864"/>
          </a:xfrm>
        </p:spPr>
        <p:txBody>
          <a:bodyPr vert="horz" lIns="91440" tIns="45720" rIns="91440" bIns="45720" rtlCol="0" anchor="t">
            <a:normAutofit fontScale="90000"/>
          </a:bodyPr>
          <a:lstStyle/>
          <a:p>
            <a:r>
              <a:rPr lang="en-US" sz="3200" b="1" dirty="0" err="1"/>
              <a:t>BESINNING</a:t>
            </a:r>
            <a:br>
              <a:rPr lang="en-US" sz="3200" b="1" dirty="0"/>
            </a:br>
            <a:br>
              <a:rPr lang="en-US" sz="3200" b="1" dirty="0"/>
            </a:br>
            <a:r>
              <a:rPr lang="af-ZA" sz="3100" dirty="0"/>
              <a:t>Baie van ons ouers is grootliks deur hierdie pandemie geraak. Wat kan jy doen om druk in die huis te verlig of te help om 'n inkomste in te bring?</a:t>
            </a:r>
            <a:br>
              <a:rPr lang="en-US" sz="3100" dirty="0"/>
            </a:br>
            <a:br>
              <a:rPr lang="en-US" sz="2000" dirty="0"/>
            </a:br>
            <a:r>
              <a:rPr lang="af-ZA" sz="3100" dirty="0"/>
              <a:t>Evalueer jou ervaring in terme van deeltydse / vrywilligerswerk. Wat kan jy doen om hierdie jaar ervaring op te doen?</a:t>
            </a:r>
            <a:br>
              <a:rPr lang="en-US" sz="3100" dirty="0"/>
            </a:br>
            <a:br>
              <a:rPr lang="en-US" sz="1100" dirty="0"/>
            </a:br>
            <a:br>
              <a:rPr lang="en-US" sz="1100" dirty="0"/>
            </a:br>
            <a:br>
              <a:rPr lang="en-US" sz="1100" dirty="0"/>
            </a:br>
            <a:endParaRPr lang="en-US" sz="1600" dirty="0"/>
          </a:p>
        </p:txBody>
      </p:sp>
      <p:sp>
        <p:nvSpPr>
          <p:cNvPr id="29" name="Rectangle 28">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4" descr="A person using a computer&#10;&#10;Description automatically generated with low confidence">
            <a:extLst>
              <a:ext uri="{FF2B5EF4-FFF2-40B4-BE49-F238E27FC236}">
                <a16:creationId xmlns:a16="http://schemas.microsoft.com/office/drawing/2014/main" id="{A442CD1C-B21C-4775-8982-FE5982DBA707}"/>
              </a:ext>
            </a:extLst>
          </p:cNvPr>
          <p:cNvPicPr>
            <a:picLocks noChangeAspect="1"/>
          </p:cNvPicPr>
          <p:nvPr/>
        </p:nvPicPr>
        <p:blipFill rotWithShape="1">
          <a:blip r:embed="rId3">
            <a:extLst>
              <a:ext uri="{28A0092B-C50C-407E-A947-70E740481C1C}">
                <a14:useLocalDpi xmlns:a14="http://schemas.microsoft.com/office/drawing/2010/main" val="0"/>
              </a:ext>
            </a:extLst>
          </a:blip>
          <a:srcRect l="33251" r="-2" b="-2"/>
          <a:stretch/>
        </p:blipFill>
        <p:spPr>
          <a:xfrm>
            <a:off x="6096000" y="1012536"/>
            <a:ext cx="4756162" cy="4756162"/>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pic>
        <p:nvPicPr>
          <p:cNvPr id="5" name="Picture 4">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1680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750</TotalTime>
  <Words>1746</Words>
  <Application>Microsoft Office PowerPoint</Application>
  <PresentationFormat>Widescreen</PresentationFormat>
  <Paragraphs>119</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Aharoni</vt:lpstr>
      <vt:lpstr>Arial</vt:lpstr>
      <vt:lpstr>Calibri</vt:lpstr>
      <vt:lpstr>Calibri Light</vt:lpstr>
      <vt:lpstr>Segoe UI Web (West European)</vt:lpstr>
      <vt:lpstr>Times New Roman</vt:lpstr>
      <vt:lpstr>Office Theme</vt:lpstr>
      <vt:lpstr>PowerPoint Presentation</vt:lpstr>
      <vt:lpstr>BELANGRIKE TERME!</vt:lpstr>
      <vt:lpstr>SA se werkloosheidsyfer groei tot 7,2 miljoen namate werkloosheidskoers nuwe rekord oorskry   </vt:lpstr>
      <vt:lpstr>Redes vir jeugwerkloosheid</vt:lpstr>
      <vt:lpstr>Die impak van werkloosheid…</vt:lpstr>
      <vt:lpstr>PowerPoint Presentation</vt:lpstr>
      <vt:lpstr>PowerPoint Presentation</vt:lpstr>
      <vt:lpstr>PowerPoint Presentation</vt:lpstr>
      <vt:lpstr>BESINNING  Baie van ons ouers is grootliks deur hierdie pandemie geraak. Wat kan jy doen om druk in die huis te verlig of te help om 'n inkomste in te bring?  Evalueer jou ervaring in terme van deeltydse / vrywilligerswerk. Wat kan jy doen om hierdie jaar ervaring op te doen?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Carsten Gertz</cp:lastModifiedBy>
  <cp:revision>49</cp:revision>
  <dcterms:created xsi:type="dcterms:W3CDTF">2021-02-27T11:19:06Z</dcterms:created>
  <dcterms:modified xsi:type="dcterms:W3CDTF">2022-10-27T17:30:16Z</dcterms:modified>
</cp:coreProperties>
</file>