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60" r:id="rId3"/>
    <p:sldId id="262" r:id="rId4"/>
    <p:sldId id="261" r:id="rId5"/>
    <p:sldId id="258" r:id="rId6"/>
    <p:sldId id="263" r:id="rId7"/>
    <p:sldId id="264" r:id="rId8"/>
    <p:sldId id="265" r:id="rId9"/>
    <p:sldId id="266" r:id="rId10"/>
    <p:sldId id="268" r:id="rId11"/>
    <p:sldId id="271" r:id="rId12"/>
    <p:sldId id="272" r:id="rId13"/>
    <p:sldId id="269" r:id="rId14"/>
    <p:sldId id="270" r:id="rId15"/>
    <p:sldId id="273" r:id="rId16"/>
    <p:sldId id="274" r:id="rId17"/>
    <p:sldId id="25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423E"/>
    <a:srgbClr val="F0C0C8"/>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8043" autoAdjust="0"/>
  </p:normalViewPr>
  <p:slideViewPr>
    <p:cSldViewPr snapToGrid="0">
      <p:cViewPr varScale="1">
        <p:scale>
          <a:sx n="39" d="100"/>
          <a:sy n="39" d="100"/>
        </p:scale>
        <p:origin x="77" y="21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1B6D8D-7307-4E24-82C8-5C362183407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a:extLst>
              <a:ext uri="{FF2B5EF4-FFF2-40B4-BE49-F238E27FC236}">
                <a16:creationId xmlns:a16="http://schemas.microsoft.com/office/drawing/2014/main" id="{093910E7-ACAC-4C55-8FFA-F66953A5A20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0392D4-749C-46B4-8DFA-015B710E91C4}" type="datetimeFigureOut">
              <a:rPr lang="en-ZA" smtClean="0"/>
              <a:t>2023/05/04</a:t>
            </a:fld>
            <a:endParaRPr lang="en-ZA"/>
          </a:p>
        </p:txBody>
      </p:sp>
      <p:sp>
        <p:nvSpPr>
          <p:cNvPr id="4" name="Slide Image Placeholder 3">
            <a:extLst>
              <a:ext uri="{FF2B5EF4-FFF2-40B4-BE49-F238E27FC236}">
                <a16:creationId xmlns:a16="http://schemas.microsoft.com/office/drawing/2014/main" id="{934E1D54-92F5-4F37-9100-82212ECF9B59}"/>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a:extLst>
              <a:ext uri="{FF2B5EF4-FFF2-40B4-BE49-F238E27FC236}">
                <a16:creationId xmlns:a16="http://schemas.microsoft.com/office/drawing/2014/main" id="{2153A121-C2E7-4E82-AC81-4B21B45CD4F8}"/>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a:extLst>
              <a:ext uri="{FF2B5EF4-FFF2-40B4-BE49-F238E27FC236}">
                <a16:creationId xmlns:a16="http://schemas.microsoft.com/office/drawing/2014/main" id="{D138029B-C752-4A0D-A11F-EA30BBA5A2A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a:extLst>
              <a:ext uri="{FF2B5EF4-FFF2-40B4-BE49-F238E27FC236}">
                <a16:creationId xmlns:a16="http://schemas.microsoft.com/office/drawing/2014/main" id="{849904A9-2629-4518-A3AE-523B7D7ED5FE}"/>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51F5A-9461-4293-B37B-3BA094EECFF3}" type="slidenum">
              <a:rPr lang="en-ZA" smtClean="0"/>
              <a:t>‹#›</a:t>
            </a:fld>
            <a:endParaRPr lang="en-ZA"/>
          </a:p>
        </p:txBody>
      </p:sp>
    </p:spTree>
    <p:extLst>
      <p:ext uri="{BB962C8B-B14F-4D97-AF65-F5344CB8AC3E}">
        <p14:creationId xmlns:p14="http://schemas.microsoft.com/office/powerpoint/2010/main" val="2820486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1-4: 7min - Inleiding en hersiening </a:t>
            </a:r>
          </a:p>
          <a:p>
            <a:endParaRPr lang="af-ZA" dirty="0"/>
          </a:p>
          <a:p>
            <a:r>
              <a:rPr lang="af-ZA" b="1" dirty="0"/>
              <a:t>(Onderwysers word aangeraai om die</a:t>
            </a:r>
            <a:r>
              <a:rPr lang="af-ZA" b="1" baseline="0" dirty="0"/>
              <a:t> </a:t>
            </a:r>
            <a:r>
              <a:rPr lang="af-ZA" b="1" dirty="0"/>
              <a:t>projek voor hierdie les uit te deel sodat leerders vertroud is met die instruksies op die projek-taakblad. Hierdie 20min les sal bloot maniere uitlig om die taak effektief te voltooi en die taak in die sillabus te kontekstualiseer.) </a:t>
            </a:r>
          </a:p>
          <a:p>
            <a:endParaRPr lang="af-ZA" dirty="0"/>
          </a:p>
          <a:p>
            <a:r>
              <a:rPr lang="af-ZA" dirty="0"/>
              <a:t>Goeiedag, Graad 11's! Ek is opgewonde om julle vandag aan jul nuwe projek bekend te stel. Hierdie projek gaan nie net nog 'n skoolprojek wees nie. As jy die tyd neem om te leer en na mense te luister terwyl jy voorberei, sal jy as 'n persoon wegstap. Onthou, 'n klein verandering kan 'n groot verskil maak. Jy kan die begin van verandering in jou gemeenskap wees. </a:t>
            </a:r>
          </a:p>
          <a:p>
            <a:endParaRPr lang="af-ZA" dirty="0"/>
          </a:p>
          <a:p>
            <a:r>
              <a:rPr lang="af-ZA" dirty="0"/>
              <a:t>Kom ons begin!</a:t>
            </a:r>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1</a:t>
            </a:fld>
            <a:endParaRPr lang="en-ZA"/>
          </a:p>
        </p:txBody>
      </p:sp>
    </p:spTree>
    <p:extLst>
      <p:ext uri="{BB962C8B-B14F-4D97-AF65-F5344CB8AC3E}">
        <p14:creationId xmlns:p14="http://schemas.microsoft.com/office/powerpoint/2010/main" val="3900097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10: </a:t>
            </a:r>
            <a:r>
              <a:rPr lang="en-ZA" dirty="0" err="1"/>
              <a:t>Plakkaat-inligting</a:t>
            </a:r>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10</a:t>
            </a:fld>
            <a:endParaRPr lang="en-ZA"/>
          </a:p>
        </p:txBody>
      </p:sp>
    </p:spTree>
    <p:extLst>
      <p:ext uri="{BB962C8B-B14F-4D97-AF65-F5344CB8AC3E}">
        <p14:creationId xmlns:p14="http://schemas.microsoft.com/office/powerpoint/2010/main" val="839489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11:</a:t>
            </a:r>
            <a:r>
              <a:rPr lang="en-ZA" baseline="0" dirty="0"/>
              <a:t> Hoe </a:t>
            </a:r>
            <a:r>
              <a:rPr lang="en-ZA" baseline="0" dirty="0" err="1"/>
              <a:t>lyk</a:t>
            </a:r>
            <a:r>
              <a:rPr lang="en-ZA" baseline="0" dirty="0"/>
              <a:t> ‘n UITSTEKENDE </a:t>
            </a:r>
            <a:r>
              <a:rPr lang="en-ZA" baseline="0" dirty="0" err="1"/>
              <a:t>pamflet</a:t>
            </a:r>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11</a:t>
            </a:fld>
            <a:endParaRPr lang="en-ZA"/>
          </a:p>
        </p:txBody>
      </p:sp>
    </p:spTree>
    <p:extLst>
      <p:ext uri="{BB962C8B-B14F-4D97-AF65-F5344CB8AC3E}">
        <p14:creationId xmlns:p14="http://schemas.microsoft.com/office/powerpoint/2010/main" val="1095399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12:</a:t>
            </a:r>
            <a:r>
              <a:rPr lang="en-ZA" baseline="0" dirty="0"/>
              <a:t> </a:t>
            </a:r>
            <a:r>
              <a:rPr lang="en-ZA" dirty="0"/>
              <a:t>Hoe </a:t>
            </a:r>
            <a:r>
              <a:rPr lang="en-ZA" dirty="0" err="1"/>
              <a:t>lyk</a:t>
            </a:r>
            <a:r>
              <a:rPr lang="en-ZA" dirty="0"/>
              <a:t> ‘n UITSTEKENDE </a:t>
            </a:r>
            <a:r>
              <a:rPr lang="en-ZA" dirty="0" err="1"/>
              <a:t>feiteblad</a:t>
            </a:r>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12</a:t>
            </a:fld>
            <a:endParaRPr lang="en-ZA"/>
          </a:p>
        </p:txBody>
      </p:sp>
    </p:spTree>
    <p:extLst>
      <p:ext uri="{BB962C8B-B14F-4D97-AF65-F5344CB8AC3E}">
        <p14:creationId xmlns:p14="http://schemas.microsoft.com/office/powerpoint/2010/main" val="2764192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13:</a:t>
            </a:r>
          </a:p>
          <a:p>
            <a:endParaRPr lang="en-ZA" dirty="0"/>
          </a:p>
          <a:p>
            <a:r>
              <a:rPr lang="en-ZA" dirty="0" err="1"/>
              <a:t>Aktiwiteit</a:t>
            </a:r>
            <a:r>
              <a:rPr lang="en-ZA" dirty="0"/>
              <a:t> 3:</a:t>
            </a:r>
            <a:endParaRPr lang="en-ZA" b="1" dirty="0"/>
          </a:p>
          <a:p>
            <a:r>
              <a:rPr lang="nl-NL" b="1" dirty="0"/>
              <a:t>(Dit is belangrik om ten minste 2 weke toe te laat vir hierdie deel van jou projek sodat jy genoeg data vir die volgende fase kan insamel.)</a:t>
            </a:r>
          </a:p>
          <a:p>
            <a:r>
              <a:rPr lang="nl-NL" dirty="0"/>
              <a:t>Opsie 1: Jou groep sal kies om 'n rekening op een van die volgende sosiale media platforms te skep:</a:t>
            </a:r>
            <a:endParaRPr lang="en-ZA" dirty="0"/>
          </a:p>
          <a:p>
            <a:endParaRPr lang="en-ZA" dirty="0"/>
          </a:p>
          <a:p>
            <a:r>
              <a:rPr lang="en-ZA" dirty="0" err="1"/>
              <a:t>Opsie</a:t>
            </a:r>
            <a:r>
              <a:rPr lang="en-ZA" dirty="0"/>
              <a:t> 2: </a:t>
            </a:r>
            <a:r>
              <a:rPr lang="en-ZA" dirty="0" err="1"/>
              <a:t>Plaas</a:t>
            </a:r>
            <a:r>
              <a:rPr lang="en-ZA" dirty="0"/>
              <a:t> </a:t>
            </a:r>
            <a:r>
              <a:rPr lang="en-ZA" dirty="0" err="1"/>
              <a:t>jou</a:t>
            </a:r>
            <a:r>
              <a:rPr lang="en-ZA" dirty="0"/>
              <a:t> </a:t>
            </a:r>
            <a:r>
              <a:rPr lang="en-ZA" dirty="0" err="1"/>
              <a:t>plakkate</a:t>
            </a:r>
            <a:r>
              <a:rPr lang="en-ZA" dirty="0"/>
              <a:t>/ </a:t>
            </a:r>
            <a:r>
              <a:rPr lang="en-ZA" dirty="0" err="1"/>
              <a:t>pamflette</a:t>
            </a:r>
            <a:r>
              <a:rPr lang="en-ZA" dirty="0"/>
              <a:t>/ </a:t>
            </a:r>
            <a:r>
              <a:rPr lang="en-ZA" dirty="0" err="1"/>
              <a:t>feiteblaaie</a:t>
            </a:r>
            <a:r>
              <a:rPr lang="en-ZA" dirty="0"/>
              <a:t> </a:t>
            </a:r>
            <a:r>
              <a:rPr lang="en-ZA" dirty="0" err="1"/>
              <a:t>rondom</a:t>
            </a:r>
            <a:r>
              <a:rPr lang="en-ZA" dirty="0"/>
              <a:t> </a:t>
            </a:r>
            <a:r>
              <a:rPr lang="en-ZA" dirty="0" err="1"/>
              <a:t>jou</a:t>
            </a:r>
            <a:r>
              <a:rPr lang="en-ZA" dirty="0"/>
              <a:t> </a:t>
            </a:r>
            <a:r>
              <a:rPr lang="en-ZA" dirty="0" err="1"/>
              <a:t>skool</a:t>
            </a:r>
            <a:r>
              <a:rPr lang="en-ZA" dirty="0"/>
              <a:t>.</a:t>
            </a:r>
            <a:endParaRPr lang="en-GB" dirty="0"/>
          </a:p>
          <a:p>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13</a:t>
            </a:fld>
            <a:endParaRPr lang="en-ZA"/>
          </a:p>
        </p:txBody>
      </p:sp>
    </p:spTree>
    <p:extLst>
      <p:ext uri="{BB962C8B-B14F-4D97-AF65-F5344CB8AC3E}">
        <p14:creationId xmlns:p14="http://schemas.microsoft.com/office/powerpoint/2010/main" val="1441362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Skyfie 14:</a:t>
            </a:r>
          </a:p>
          <a:p>
            <a:endParaRPr lang="nl-NL" dirty="0"/>
          </a:p>
          <a:p>
            <a:r>
              <a:rPr lang="nl-NL" dirty="0"/>
              <a:t>Skryf 'n </a:t>
            </a:r>
            <a:r>
              <a:rPr lang="nl-NL" b="1" dirty="0">
                <a:solidFill>
                  <a:srgbClr val="FF0000"/>
                </a:solidFill>
              </a:rPr>
              <a:t>EEN bladsy Refleksie </a:t>
            </a:r>
            <a:r>
              <a:rPr lang="nl-NL" dirty="0"/>
              <a:t>oor hoe hierdie veldtog jou persoonlik beïnvloed het.</a:t>
            </a:r>
          </a:p>
          <a:p>
            <a:endParaRPr lang="nl-NL" dirty="0"/>
          </a:p>
          <a:p>
            <a:pPr marL="628650" lvl="1" indent="-171450">
              <a:buFont typeface="Arial" panose="020B0604020202020204" pitchFamily="34" charset="0"/>
              <a:buChar char="•"/>
            </a:pPr>
            <a:r>
              <a:rPr lang="nl-NL" dirty="0"/>
              <a:t>Wees persoonlik!!!</a:t>
            </a:r>
          </a:p>
          <a:p>
            <a:pPr marL="628650" lvl="1" indent="-171450">
              <a:buFont typeface="Arial" panose="020B0604020202020204" pitchFamily="34" charset="0"/>
              <a:buChar char="•"/>
            </a:pPr>
            <a:r>
              <a:rPr lang="nl-NL" dirty="0"/>
              <a:t>Besin oor jou deel van hierdie projek. Voel jy jou veldtog het gewerk?</a:t>
            </a:r>
          </a:p>
          <a:p>
            <a:pPr marL="628650" lvl="1" indent="-171450">
              <a:buFont typeface="Arial" panose="020B0604020202020204" pitchFamily="34" charset="0"/>
              <a:buChar char="•"/>
            </a:pPr>
            <a:r>
              <a:rPr lang="nl-NL" dirty="0"/>
              <a:t>Hoe het dit jou geraak en wat het jy geleer?</a:t>
            </a:r>
          </a:p>
          <a:p>
            <a:pPr marL="628650" lvl="1" indent="-171450">
              <a:buFont typeface="Arial" panose="020B0604020202020204" pitchFamily="34" charset="0"/>
              <a:buChar char="•"/>
            </a:pPr>
            <a:r>
              <a:rPr lang="nl-NL" dirty="0"/>
              <a:t>MOENIE hieroor jaag nie! Gesels met jou groep!</a:t>
            </a:r>
          </a:p>
          <a:p>
            <a:pPr marL="628650" lvl="1" indent="-171450">
              <a:buFont typeface="Arial" panose="020B0604020202020204" pitchFamily="34" charset="0"/>
              <a:buChar char="•"/>
            </a:pPr>
            <a:r>
              <a:rPr lang="nl-NL" dirty="0"/>
              <a:t>As jy tyd het, wat sou jy anders doen?</a:t>
            </a:r>
            <a:endParaRPr lang="en-ZA" dirty="0"/>
          </a:p>
          <a:p>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14</a:t>
            </a:fld>
            <a:endParaRPr lang="en-ZA"/>
          </a:p>
        </p:txBody>
      </p:sp>
    </p:spTree>
    <p:extLst>
      <p:ext uri="{BB962C8B-B14F-4D97-AF65-F5344CB8AC3E}">
        <p14:creationId xmlns:p14="http://schemas.microsoft.com/office/powerpoint/2010/main" val="4061561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15:</a:t>
            </a:r>
          </a:p>
          <a:p>
            <a:endParaRPr lang="en-ZA" dirty="0"/>
          </a:p>
          <a:p>
            <a:r>
              <a:rPr lang="en-ZA" dirty="0" err="1"/>
              <a:t>Aktiwiteit</a:t>
            </a:r>
            <a:r>
              <a:rPr lang="en-ZA" dirty="0"/>
              <a:t> 5:</a:t>
            </a:r>
          </a:p>
          <a:p>
            <a:r>
              <a:rPr lang="nl-NL" dirty="0"/>
              <a:t>Stel </a:t>
            </a:r>
            <a:r>
              <a:rPr lang="nl-NL" sz="1400" b="1" dirty="0">
                <a:solidFill>
                  <a:srgbClr val="FF0000"/>
                </a:solidFill>
              </a:rPr>
              <a:t>EEN bibliografie saam vir die hele groep se hulpbronne / verwysings</a:t>
            </a:r>
            <a:r>
              <a:rPr lang="nl-NL" dirty="0"/>
              <a:t>. Maak seker dat jy die korrekte Harvard-verwysingstegnieke gebruik. Sluit die lys name in van mense met wie julle onderhoude vir die projek gevoer het, in.</a:t>
            </a:r>
            <a:endParaRPr lang="en-GB" dirty="0"/>
          </a:p>
          <a:p>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15</a:t>
            </a:fld>
            <a:endParaRPr lang="en-ZA"/>
          </a:p>
        </p:txBody>
      </p:sp>
    </p:spTree>
    <p:extLst>
      <p:ext uri="{BB962C8B-B14F-4D97-AF65-F5344CB8AC3E}">
        <p14:creationId xmlns:p14="http://schemas.microsoft.com/office/powerpoint/2010/main" val="2032875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16:</a:t>
            </a:r>
            <a:r>
              <a:rPr lang="en-ZA" baseline="0" dirty="0"/>
              <a:t> </a:t>
            </a:r>
            <a:r>
              <a:rPr lang="en-ZA" baseline="0" dirty="0" err="1"/>
              <a:t>Inligting</a:t>
            </a:r>
            <a:r>
              <a:rPr lang="en-ZA" baseline="0" dirty="0"/>
              <a:t> </a:t>
            </a:r>
            <a:r>
              <a:rPr lang="en-ZA" baseline="0" dirty="0" err="1"/>
              <a:t>oor</a:t>
            </a:r>
            <a:r>
              <a:rPr lang="en-ZA" baseline="0" dirty="0"/>
              <a:t> hoe om </a:t>
            </a:r>
            <a:r>
              <a:rPr lang="en-ZA" baseline="0" dirty="0" err="1"/>
              <a:t>vir</a:t>
            </a:r>
            <a:r>
              <a:rPr lang="en-ZA" baseline="0" dirty="0"/>
              <a:t> die </a:t>
            </a:r>
            <a:r>
              <a:rPr lang="en-ZA" baseline="0" dirty="0" err="1"/>
              <a:t>kompetisie</a:t>
            </a:r>
            <a:r>
              <a:rPr lang="en-ZA" baseline="0" dirty="0"/>
              <a:t> in </a:t>
            </a:r>
            <a:r>
              <a:rPr lang="en-ZA" baseline="0" dirty="0" err="1"/>
              <a:t>te</a:t>
            </a:r>
            <a:r>
              <a:rPr lang="en-ZA" baseline="0" dirty="0"/>
              <a:t> </a:t>
            </a:r>
            <a:r>
              <a:rPr lang="en-ZA" baseline="0" dirty="0" err="1"/>
              <a:t>skryf</a:t>
            </a:r>
            <a:r>
              <a:rPr lang="en-ZA" baseline="0" dirty="0"/>
              <a:t>.</a:t>
            </a:r>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16</a:t>
            </a:fld>
            <a:endParaRPr lang="en-ZA"/>
          </a:p>
        </p:txBody>
      </p:sp>
    </p:spTree>
    <p:extLst>
      <p:ext uri="{BB962C8B-B14F-4D97-AF65-F5344CB8AC3E}">
        <p14:creationId xmlns:p14="http://schemas.microsoft.com/office/powerpoint/2010/main" val="662050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Slide 16:</a:t>
            </a:r>
          </a:p>
        </p:txBody>
      </p:sp>
      <p:sp>
        <p:nvSpPr>
          <p:cNvPr id="4" name="Slide Number Placeholder 3"/>
          <p:cNvSpPr>
            <a:spLocks noGrp="1"/>
          </p:cNvSpPr>
          <p:nvPr>
            <p:ph type="sldNum" sz="quarter" idx="5"/>
          </p:nvPr>
        </p:nvSpPr>
        <p:spPr/>
        <p:txBody>
          <a:bodyPr/>
          <a:lstStyle/>
          <a:p>
            <a:fld id="{34A51F5A-9461-4293-B37B-3BA094EECFF3}" type="slidenum">
              <a:rPr lang="en-ZA" smtClean="0"/>
              <a:t>17</a:t>
            </a:fld>
            <a:endParaRPr lang="en-ZA"/>
          </a:p>
        </p:txBody>
      </p:sp>
    </p:spTree>
    <p:extLst>
      <p:ext uri="{BB962C8B-B14F-4D97-AF65-F5344CB8AC3E}">
        <p14:creationId xmlns:p14="http://schemas.microsoft.com/office/powerpoint/2010/main" val="2637838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2:</a:t>
            </a:r>
          </a:p>
          <a:p>
            <a:endParaRPr lang="en-ZA" dirty="0"/>
          </a:p>
          <a:p>
            <a:r>
              <a:rPr lang="af-ZA" dirty="0"/>
              <a:t>Ons het vroeër</a:t>
            </a:r>
            <a:r>
              <a:rPr lang="af-ZA" baseline="0" dirty="0"/>
              <a:t> </a:t>
            </a:r>
            <a:r>
              <a:rPr lang="af-ZA" dirty="0"/>
              <a:t>hierdie kwartaal na geslagsgebaseerde geweld en die verskillende vorme daarvan gekyk. Kom ons kyk wie kan die verskillende vorme van geweld onthou? Vra die klas om te reageer.</a:t>
            </a:r>
          </a:p>
          <a:p>
            <a:endParaRPr lang="af-ZA" sz="1800" u="none" strike="noStrike" dirty="0">
              <a:effectLst/>
              <a:uFill>
                <a:solidFill>
                  <a:srgbClr val="000000"/>
                </a:solidFill>
              </a:uFill>
              <a:latin typeface="Arial Narrow" panose="020B0606020202030204" pitchFamily="34" charset="0"/>
              <a:ea typeface="Arial" panose="020B0604020202020204" pitchFamily="34" charset="0"/>
              <a:cs typeface="Times New Roman" panose="02020603050405020304" pitchFamily="18" charset="0"/>
            </a:endParaRPr>
          </a:p>
          <a:p>
            <a:r>
              <a:rPr lang="en-ZA" sz="1800" u="none" strike="noStrike" dirty="0" err="1">
                <a:effectLst/>
                <a:uFill>
                  <a:solidFill>
                    <a:srgbClr val="000000"/>
                  </a:solidFill>
                </a:uFill>
                <a:latin typeface="Arial Narrow" panose="020B0606020202030204" pitchFamily="34" charset="0"/>
                <a:ea typeface="Arial" panose="020B0604020202020204" pitchFamily="34" charset="0"/>
                <a:cs typeface="Times New Roman" panose="02020603050405020304" pitchFamily="18" charset="0"/>
              </a:rPr>
              <a:t>Verskillende</a:t>
            </a:r>
            <a:r>
              <a:rPr lang="en-ZA" sz="1800" u="none" strike="noStrike" dirty="0">
                <a:effectLst/>
                <a:uFill>
                  <a:solidFill>
                    <a:srgbClr val="000000"/>
                  </a:solidFill>
                </a:uFill>
                <a:latin typeface="Arial Narrow" panose="020B0606020202030204" pitchFamily="34" charset="0"/>
                <a:ea typeface="Arial" panose="020B0604020202020204" pitchFamily="34" charset="0"/>
                <a:cs typeface="Times New Roman" panose="02020603050405020304" pitchFamily="18" charset="0"/>
              </a:rPr>
              <a:t> </a:t>
            </a:r>
            <a:r>
              <a:rPr lang="en-ZA" sz="1800" u="none" strike="noStrike" dirty="0" err="1">
                <a:effectLst/>
                <a:uFill>
                  <a:solidFill>
                    <a:srgbClr val="000000"/>
                  </a:solidFill>
                </a:uFill>
                <a:latin typeface="Arial Narrow" panose="020B0606020202030204" pitchFamily="34" charset="0"/>
                <a:ea typeface="Arial" panose="020B0604020202020204" pitchFamily="34" charset="0"/>
                <a:cs typeface="Times New Roman" panose="02020603050405020304" pitchFamily="18" charset="0"/>
              </a:rPr>
              <a:t>vorme</a:t>
            </a:r>
            <a:r>
              <a:rPr lang="en-ZA" sz="1800" u="none" strike="noStrike" dirty="0">
                <a:effectLst/>
                <a:uFill>
                  <a:solidFill>
                    <a:srgbClr val="000000"/>
                  </a:solidFill>
                </a:uFill>
                <a:latin typeface="Arial Narrow" panose="020B0606020202030204" pitchFamily="34" charset="0"/>
                <a:ea typeface="Arial" panose="020B0604020202020204" pitchFamily="34" charset="0"/>
                <a:cs typeface="Times New Roman" panose="02020603050405020304" pitchFamily="18" charset="0"/>
              </a:rPr>
              <a:t> van </a:t>
            </a:r>
            <a:r>
              <a:rPr lang="en-ZA" sz="1800" u="none" strike="noStrike" dirty="0" err="1">
                <a:effectLst/>
                <a:uFill>
                  <a:solidFill>
                    <a:srgbClr val="000000"/>
                  </a:solidFill>
                </a:uFill>
                <a:latin typeface="Arial Narrow" panose="020B0606020202030204" pitchFamily="34" charset="0"/>
                <a:ea typeface="Arial" panose="020B0604020202020204" pitchFamily="34" charset="0"/>
                <a:cs typeface="Times New Roman" panose="02020603050405020304" pitchFamily="18" charset="0"/>
              </a:rPr>
              <a:t>geweld</a:t>
            </a:r>
            <a:r>
              <a:rPr lang="en-ZA" sz="1800" u="none" strike="noStrike" dirty="0">
                <a:effectLst/>
                <a:uFill>
                  <a:solidFill>
                    <a:srgbClr val="000000"/>
                  </a:solidFill>
                </a:uFill>
                <a:latin typeface="Arial Narrow" panose="020B0606020202030204" pitchFamily="34" charset="0"/>
                <a:ea typeface="Arial" panose="020B0604020202020204" pitchFamily="34" charset="0"/>
                <a:cs typeface="Times New Roman" panose="02020603050405020304" pitchFamily="18" charset="0"/>
              </a:rPr>
              <a:t> </a:t>
            </a:r>
            <a:r>
              <a:rPr lang="en-ZA" sz="1800" u="none" strike="noStrike" dirty="0" err="1">
                <a:effectLst/>
                <a:uFill>
                  <a:solidFill>
                    <a:srgbClr val="000000"/>
                  </a:solidFill>
                </a:uFill>
                <a:latin typeface="Arial Narrow" panose="020B0606020202030204" pitchFamily="34" charset="0"/>
                <a:ea typeface="Arial" panose="020B0604020202020204" pitchFamily="34" charset="0"/>
                <a:cs typeface="Times New Roman" panose="02020603050405020304" pitchFamily="18" charset="0"/>
              </a:rPr>
              <a:t>sluit</a:t>
            </a:r>
            <a:r>
              <a:rPr lang="en-ZA" sz="1800" u="none" strike="noStrike" dirty="0">
                <a:effectLst/>
                <a:uFill>
                  <a:solidFill>
                    <a:srgbClr val="000000"/>
                  </a:solidFill>
                </a:uFill>
                <a:latin typeface="Arial Narrow" panose="020B0606020202030204" pitchFamily="34" charset="0"/>
                <a:ea typeface="Arial" panose="020B0604020202020204" pitchFamily="34" charset="0"/>
                <a:cs typeface="Times New Roman" panose="02020603050405020304" pitchFamily="18" charset="0"/>
              </a:rPr>
              <a:t> in:</a:t>
            </a:r>
            <a:endParaRPr lang="en-ZA" sz="1800" u="none" strike="noStrike" dirty="0">
              <a:effectLst/>
              <a:uFill>
                <a:solidFill>
                  <a:srgbClr val="000000"/>
                </a:solidFill>
              </a:uFill>
              <a:latin typeface="Calibri" panose="020F0502020204030204" pitchFamily="34" charset="0"/>
              <a:ea typeface="Arial" panose="020B0604020202020204" pitchFamily="34" charset="0"/>
              <a:cs typeface="Times New Roman" panose="02020603050405020304" pitchFamily="18" charset="0"/>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Huishoudelik</a:t>
            </a:r>
            <a:endParaRPr lang="en-ZA"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Seksueel</a:t>
            </a:r>
            <a:endParaRPr lang="en-ZA"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Verkragting</a:t>
            </a:r>
            <a:endParaRPr lang="en-ZA"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Fisies</a:t>
            </a:r>
            <a:endParaRPr lang="en-ZA"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Emosionele / Geestelik </a:t>
            </a:r>
            <a:endParaRPr lang="en-ZA"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Vrouemoord</a:t>
            </a:r>
            <a:endParaRPr lang="en-ZA"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Seksuele teistering</a:t>
            </a:r>
            <a:endParaRPr lang="en-ZA" sz="1200" kern="1200" dirty="0">
              <a:solidFill>
                <a:schemeClr val="tx1"/>
              </a:solidFill>
              <a:effectLst/>
              <a:latin typeface="+mn-lt"/>
              <a:ea typeface="+mn-ea"/>
              <a:cs typeface="+mn-cs"/>
            </a:endParaRPr>
          </a:p>
          <a:p>
            <a:endParaRPr lang="en-ZA" dirty="0"/>
          </a:p>
          <a:p>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2</a:t>
            </a:fld>
            <a:endParaRPr lang="en-ZA"/>
          </a:p>
        </p:txBody>
      </p:sp>
    </p:spTree>
    <p:extLst>
      <p:ext uri="{BB962C8B-B14F-4D97-AF65-F5344CB8AC3E}">
        <p14:creationId xmlns:p14="http://schemas.microsoft.com/office/powerpoint/2010/main" val="1307103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3: </a:t>
            </a:r>
          </a:p>
          <a:p>
            <a:endParaRPr lang="en-ZA" dirty="0"/>
          </a:p>
          <a:p>
            <a:pPr lvl="0"/>
            <a:r>
              <a:rPr lang="af-ZA" sz="1200" kern="1200" dirty="0">
                <a:solidFill>
                  <a:schemeClr val="tx1"/>
                </a:solidFill>
                <a:effectLst/>
                <a:latin typeface="+mn-lt"/>
                <a:ea typeface="+mn-ea"/>
                <a:cs typeface="+mn-cs"/>
              </a:rPr>
              <a:t>Hoe daag ‘n mens </a:t>
            </a:r>
            <a:r>
              <a:rPr lang="af-ZA" sz="1200" b="1" kern="1200" dirty="0">
                <a:solidFill>
                  <a:schemeClr val="tx1"/>
                </a:solidFill>
                <a:effectLst/>
                <a:latin typeface="+mn-lt"/>
                <a:ea typeface="+mn-ea"/>
                <a:cs typeface="+mn-cs"/>
              </a:rPr>
              <a:t>menseregteskendings</a:t>
            </a:r>
            <a:r>
              <a:rPr lang="af-ZA" sz="1200" kern="1200" dirty="0">
                <a:solidFill>
                  <a:schemeClr val="tx1"/>
                </a:solidFill>
                <a:effectLst/>
                <a:latin typeface="+mn-lt"/>
                <a:ea typeface="+mn-ea"/>
                <a:cs typeface="+mn-cs"/>
              </a:rPr>
              <a:t> uit?</a:t>
            </a:r>
            <a:endParaRPr lang="en-ZA" sz="1200" kern="1200" dirty="0">
              <a:solidFill>
                <a:schemeClr val="tx1"/>
              </a:solidFill>
              <a:effectLst/>
              <a:latin typeface="+mn-lt"/>
              <a:ea typeface="+mn-ea"/>
              <a:cs typeface="+mn-cs"/>
            </a:endParaRPr>
          </a:p>
          <a:p>
            <a:pPr marL="228600" lvl="0" indent="-228600">
              <a:buFont typeface="+mj-lt"/>
              <a:buAutoNum type="arabicParenR"/>
            </a:pPr>
            <a:r>
              <a:rPr lang="af-ZA" sz="1200" kern="1200" dirty="0">
                <a:solidFill>
                  <a:schemeClr val="tx1"/>
                </a:solidFill>
                <a:effectLst/>
                <a:latin typeface="+mn-lt"/>
                <a:ea typeface="+mn-ea"/>
                <a:cs typeface="+mn-cs"/>
              </a:rPr>
              <a:t>Ken die basiese menseregte wat in die Handves van Menseregte gevind kan word.</a:t>
            </a:r>
            <a:endParaRPr lang="en-ZA"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Dinge soos: Alle mense het die reg om gelyk behandel te word, om waardigheid en selfrespek te hê, om jou idees uit te druk, ens.</a:t>
            </a:r>
            <a:endParaRPr lang="en-ZA" sz="1200" kern="1200" dirty="0">
              <a:solidFill>
                <a:schemeClr val="tx1"/>
              </a:solidFill>
              <a:effectLst/>
              <a:latin typeface="+mn-lt"/>
              <a:ea typeface="+mn-ea"/>
              <a:cs typeface="+mn-cs"/>
            </a:endParaRPr>
          </a:p>
          <a:p>
            <a:pPr marL="228600" lvl="0" indent="-228600">
              <a:buFont typeface="+mj-lt"/>
              <a:buAutoNum type="arabicParenR" startAt="2"/>
            </a:pPr>
            <a:r>
              <a:rPr lang="af-ZA" sz="1200" kern="1200" dirty="0">
                <a:solidFill>
                  <a:schemeClr val="tx1"/>
                </a:solidFill>
                <a:effectLst/>
                <a:latin typeface="+mn-lt"/>
                <a:ea typeface="+mn-ea"/>
                <a:cs typeface="+mn-cs"/>
              </a:rPr>
              <a:t>Raak betrokke by veldtogte, geleenthede en projekte. Onthou dat ‘n gebeurtenis 'n beplande eenmalige aktiwiteit is, byvoorbeeld ‘n skou en 'n projek is beplande </a:t>
            </a:r>
          </a:p>
          <a:p>
            <a:pPr marL="0" lvl="0" indent="0">
              <a:buFont typeface="+mj-lt"/>
              <a:buNone/>
            </a:pPr>
            <a:r>
              <a:rPr lang="af-ZA" sz="1200" kern="1200" baseline="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aktiwiteite wat oor tyd verloop.</a:t>
            </a:r>
            <a:endParaRPr lang="en-ZA" sz="1200"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      'n Veldtog is 'n reeks aktiwiteite wat uitgvoer word om 'n probleem in die samelewing te beïnvloed of wat ons omgewing beïnvloed.</a:t>
            </a:r>
            <a:endParaRPr lang="en-ZA" sz="1200" kern="1200" dirty="0">
              <a:solidFill>
                <a:schemeClr val="tx1"/>
              </a:solidFill>
              <a:effectLst/>
              <a:latin typeface="+mn-lt"/>
              <a:ea typeface="+mn-ea"/>
              <a:cs typeface="+mn-cs"/>
            </a:endParaRPr>
          </a:p>
          <a:p>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3</a:t>
            </a:fld>
            <a:endParaRPr lang="en-ZA"/>
          </a:p>
        </p:txBody>
      </p:sp>
    </p:spTree>
    <p:extLst>
      <p:ext uri="{BB962C8B-B14F-4D97-AF65-F5344CB8AC3E}">
        <p14:creationId xmlns:p14="http://schemas.microsoft.com/office/powerpoint/2010/main" val="2660695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4-6 : 5min - </a:t>
            </a:r>
            <a:r>
              <a:rPr lang="en-ZA" dirty="0" err="1"/>
              <a:t>Uiteensetting</a:t>
            </a:r>
            <a:r>
              <a:rPr lang="en-ZA" dirty="0"/>
              <a:t> van die </a:t>
            </a:r>
            <a:r>
              <a:rPr lang="en-ZA" dirty="0" err="1"/>
              <a:t>projek</a:t>
            </a:r>
            <a:endParaRPr lang="en-ZA" dirty="0"/>
          </a:p>
          <a:p>
            <a:endParaRPr lang="en-ZA" dirty="0"/>
          </a:p>
          <a:p>
            <a:r>
              <a:rPr lang="en-ZA" dirty="0"/>
              <a:t>Die </a:t>
            </a:r>
            <a:r>
              <a:rPr lang="en-ZA" dirty="0" err="1"/>
              <a:t>fases</a:t>
            </a:r>
            <a:r>
              <a:rPr lang="en-ZA" dirty="0"/>
              <a:t> van ‘n </a:t>
            </a:r>
            <a:r>
              <a:rPr lang="en-ZA" dirty="0" err="1"/>
              <a:t>veldtog</a:t>
            </a:r>
            <a:r>
              <a:rPr lang="en-ZA" dirty="0"/>
              <a:t> </a:t>
            </a:r>
            <a:r>
              <a:rPr lang="en-ZA" dirty="0" err="1"/>
              <a:t>sluit</a:t>
            </a:r>
            <a:r>
              <a:rPr lang="en-ZA" dirty="0"/>
              <a:t> in:</a:t>
            </a:r>
          </a:p>
          <a:p>
            <a:pPr marL="171450" lvl="0" indent="-171450">
              <a:buFont typeface="Arial" panose="020B0604020202020204" pitchFamily="34" charset="0"/>
              <a:buChar char="•"/>
            </a:pPr>
            <a:r>
              <a:rPr lang="nl-NL" b="1" dirty="0"/>
              <a:t>Erken die probleem </a:t>
            </a:r>
            <a:r>
              <a:rPr lang="nl-NL" dirty="0"/>
              <a:t>in 'n gemeenskap. Byvoorbeeld, verkragting van klein kindertjies in Kaapstad</a:t>
            </a:r>
          </a:p>
          <a:p>
            <a:pPr marL="171450" lvl="0" indent="-171450">
              <a:buFont typeface="Arial" panose="020B0604020202020204" pitchFamily="34" charset="0"/>
              <a:buChar char="•"/>
            </a:pPr>
            <a:r>
              <a:rPr lang="nl-NL" b="1" dirty="0"/>
              <a:t>Werk as 'n span </a:t>
            </a:r>
            <a:r>
              <a:rPr lang="nl-NL" dirty="0"/>
              <a:t>om idees te dinkskrum oor hoe om die publiek bewus te maak van die probleem en om aan moontlike oplossings te dink.</a:t>
            </a:r>
          </a:p>
          <a:p>
            <a:pPr marL="171450" lvl="0" indent="-171450">
              <a:buFont typeface="Arial" panose="020B0604020202020204" pitchFamily="34" charset="0"/>
              <a:buChar char="•"/>
            </a:pPr>
            <a:r>
              <a:rPr lang="nl-NL" b="1" dirty="0"/>
              <a:t>Bevorder dan hierdie oplossings </a:t>
            </a:r>
            <a:r>
              <a:rPr lang="nl-NL" dirty="0"/>
              <a:t>met behulp van media, soos koerante / radio / televisie / sosiale media / speletjies, ens.</a:t>
            </a:r>
          </a:p>
          <a:p>
            <a:pPr marL="171450" lvl="0" indent="-171450">
              <a:buFont typeface="Arial" panose="020B0604020202020204" pitchFamily="34" charset="0"/>
              <a:buChar char="•"/>
            </a:pPr>
            <a:r>
              <a:rPr lang="nl-NL" b="1" dirty="0"/>
              <a:t>Evalueer</a:t>
            </a:r>
            <a:r>
              <a:rPr lang="nl-NL" dirty="0"/>
              <a:t> die doeltreffendheid van die veldtog en oorweeg moontlike veranderinge.</a:t>
            </a:r>
          </a:p>
          <a:p>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4</a:t>
            </a:fld>
            <a:endParaRPr lang="en-ZA"/>
          </a:p>
        </p:txBody>
      </p:sp>
    </p:spTree>
    <p:extLst>
      <p:ext uri="{BB962C8B-B14F-4D97-AF65-F5344CB8AC3E}">
        <p14:creationId xmlns:p14="http://schemas.microsoft.com/office/powerpoint/2010/main" val="2334579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5:</a:t>
            </a:r>
          </a:p>
          <a:p>
            <a:endParaRPr lang="en-ZA" dirty="0"/>
          </a:p>
          <a:p>
            <a:r>
              <a:rPr lang="nl-NL" sz="1200" b="0" i="1" dirty="0">
                <a:latin typeface="Arial" panose="020B0604020202020204" pitchFamily="34" charset="0"/>
                <a:ea typeface="Calibri" panose="020F0502020204030204" pitchFamily="34" charset="0"/>
                <a:cs typeface="Times New Roman" panose="02020603050405020304" pitchFamily="18" charset="0"/>
              </a:rPr>
              <a:t>Oor die volgende </a:t>
            </a:r>
            <a:r>
              <a:rPr lang="nl-NL" sz="1200" b="1" i="1" dirty="0">
                <a:latin typeface="Arial" panose="020B0604020202020204" pitchFamily="34" charset="0"/>
                <a:ea typeface="Calibri" panose="020F0502020204030204" pitchFamily="34" charset="0"/>
                <a:cs typeface="Times New Roman" panose="02020603050405020304" pitchFamily="18" charset="0"/>
              </a:rPr>
              <a:t>VIER </a:t>
            </a:r>
            <a:r>
              <a:rPr lang="nl-NL" sz="1200" b="0" i="1" dirty="0">
                <a:latin typeface="Arial" panose="020B0604020202020204" pitchFamily="34" charset="0"/>
                <a:ea typeface="Calibri" panose="020F0502020204030204" pitchFamily="34" charset="0"/>
                <a:cs typeface="Times New Roman" panose="02020603050405020304" pitchFamily="18" charset="0"/>
              </a:rPr>
              <a:t>weke sal jy en </a:t>
            </a:r>
            <a:r>
              <a:rPr lang="nl-NL" sz="1200" b="1" i="1" dirty="0">
                <a:latin typeface="Arial" panose="020B0604020202020204" pitchFamily="34" charset="0"/>
                <a:ea typeface="Calibri" panose="020F0502020204030204" pitchFamily="34" charset="0"/>
                <a:cs typeface="Times New Roman" panose="02020603050405020304" pitchFamily="18" charset="0"/>
              </a:rPr>
              <a:t>TWEE / DRIE </a:t>
            </a:r>
            <a:r>
              <a:rPr lang="nl-NL" sz="1200" b="0" i="1" dirty="0">
                <a:latin typeface="Arial" panose="020B0604020202020204" pitchFamily="34" charset="0"/>
                <a:ea typeface="Calibri" panose="020F0502020204030204" pitchFamily="34" charset="0"/>
                <a:cs typeface="Times New Roman" panose="02020603050405020304" pitchFamily="18" charset="0"/>
              </a:rPr>
              <a:t>vriende 'n bewusmakingsveldtog teen </a:t>
            </a:r>
            <a:r>
              <a:rPr lang="nl-NL" sz="1200" b="1" i="1" dirty="0">
                <a:solidFill>
                  <a:srgbClr val="FF0000"/>
                </a:solidFill>
                <a:latin typeface="Arial" panose="020B0604020202020204" pitchFamily="34" charset="0"/>
                <a:ea typeface="Calibri" panose="020F0502020204030204" pitchFamily="34" charset="0"/>
                <a:cs typeface="Times New Roman" panose="02020603050405020304" pitchFamily="18" charset="0"/>
              </a:rPr>
              <a:t>GESLAGSGEBASEERDE GEWELD </a:t>
            </a:r>
            <a:r>
              <a:rPr lang="nl-NL" sz="1200" b="0" i="1" dirty="0">
                <a:latin typeface="Arial" panose="020B0604020202020204" pitchFamily="34" charset="0"/>
                <a:ea typeface="Calibri" panose="020F0502020204030204" pitchFamily="34" charset="0"/>
                <a:cs typeface="Times New Roman" panose="02020603050405020304" pitchFamily="18" charset="0"/>
              </a:rPr>
              <a:t>in Suid-Afrika beplan en uitvoer.</a:t>
            </a:r>
          </a:p>
          <a:p>
            <a:r>
              <a:rPr lang="af-ZA" sz="1200" kern="1200" dirty="0">
                <a:solidFill>
                  <a:schemeClr val="tx1"/>
                </a:solidFill>
                <a:effectLst/>
                <a:latin typeface="+mn-lt"/>
                <a:ea typeface="+mn-ea"/>
                <a:cs typeface="+mn-cs"/>
              </a:rPr>
              <a:t>Julle projek moet al die fases van 'n veldtog insluit.</a:t>
            </a:r>
            <a:endParaRPr lang="en-ZA" b="0" dirty="0"/>
          </a:p>
        </p:txBody>
      </p:sp>
      <p:sp>
        <p:nvSpPr>
          <p:cNvPr id="4" name="Slide Number Placeholder 3"/>
          <p:cNvSpPr>
            <a:spLocks noGrp="1"/>
          </p:cNvSpPr>
          <p:nvPr>
            <p:ph type="sldNum" sz="quarter" idx="5"/>
          </p:nvPr>
        </p:nvSpPr>
        <p:spPr/>
        <p:txBody>
          <a:bodyPr/>
          <a:lstStyle/>
          <a:p>
            <a:fld id="{34A51F5A-9461-4293-B37B-3BA094EECFF3}" type="slidenum">
              <a:rPr lang="en-ZA" smtClean="0"/>
              <a:t>5</a:t>
            </a:fld>
            <a:endParaRPr lang="en-ZA"/>
          </a:p>
        </p:txBody>
      </p:sp>
    </p:spTree>
    <p:extLst>
      <p:ext uri="{BB962C8B-B14F-4D97-AF65-F5344CB8AC3E}">
        <p14:creationId xmlns:p14="http://schemas.microsoft.com/office/powerpoint/2010/main" val="1909825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6:</a:t>
            </a:r>
          </a:p>
          <a:p>
            <a:endParaRPr lang="en-ZA" dirty="0"/>
          </a:p>
          <a:p>
            <a:r>
              <a:rPr lang="af-ZA" sz="1200" kern="1200" dirty="0">
                <a:solidFill>
                  <a:schemeClr val="tx1"/>
                </a:solidFill>
                <a:effectLst/>
                <a:latin typeface="+mn-lt"/>
                <a:ea typeface="+mn-ea"/>
                <a:cs typeface="+mn-cs"/>
              </a:rPr>
              <a:t>Julle sal in jul groep saamwerk om die volgende te doen:</a:t>
            </a:r>
            <a:endParaRPr lang="en-ZA" sz="1200" kern="1200" dirty="0">
              <a:solidFill>
                <a:schemeClr val="tx1"/>
              </a:solidFill>
              <a:effectLst/>
              <a:latin typeface="+mn-lt"/>
              <a:ea typeface="+mn-ea"/>
              <a:cs typeface="+mn-cs"/>
            </a:endParaRPr>
          </a:p>
          <a:p>
            <a:pPr marL="228600" lvl="0" indent="-228600">
              <a:buFont typeface="+mj-lt"/>
              <a:buAutoNum type="arabicPeriod"/>
            </a:pPr>
            <a:r>
              <a:rPr lang="af-ZA" sz="1200" b="1" kern="1200" dirty="0">
                <a:solidFill>
                  <a:schemeClr val="tx1"/>
                </a:solidFill>
                <a:effectLst/>
                <a:latin typeface="+mn-lt"/>
                <a:ea typeface="+mn-ea"/>
                <a:cs typeface="+mn-cs"/>
              </a:rPr>
              <a:t>Ontwerp, ontwikkel, implementeer en evalueer</a:t>
            </a:r>
            <a:r>
              <a:rPr lang="af-ZA" sz="1200" kern="1200" dirty="0">
                <a:solidFill>
                  <a:schemeClr val="tx1"/>
                </a:solidFill>
                <a:effectLst/>
                <a:latin typeface="+mn-lt"/>
                <a:ea typeface="+mn-ea"/>
                <a:cs typeface="+mn-cs"/>
              </a:rPr>
              <a:t> 'n veldtog wat daarop gemik is om openbare bewustheid oor geslagsgebaseerde geweld (GGG) te bou.</a:t>
            </a:r>
            <a:endParaRPr lang="en-ZA" sz="1200" kern="1200" dirty="0">
              <a:solidFill>
                <a:schemeClr val="tx1"/>
              </a:solidFill>
              <a:effectLst/>
              <a:latin typeface="+mn-lt"/>
              <a:ea typeface="+mn-ea"/>
              <a:cs typeface="+mn-cs"/>
            </a:endParaRPr>
          </a:p>
          <a:p>
            <a:pPr marL="228600" lvl="0" indent="-228600">
              <a:buFont typeface="+mj-lt"/>
              <a:buAutoNum type="arabicPeriod"/>
            </a:pPr>
            <a:r>
              <a:rPr lang="af-ZA" sz="1200" b="1" kern="1200" dirty="0">
                <a:solidFill>
                  <a:schemeClr val="tx1"/>
                </a:solidFill>
                <a:effectLst/>
                <a:latin typeface="+mn-lt"/>
                <a:ea typeface="+mn-ea"/>
                <a:cs typeface="+mn-cs"/>
              </a:rPr>
              <a:t>Ontwikkel bemarkingsmateriaal</a:t>
            </a:r>
            <a:r>
              <a:rPr lang="af-ZA" sz="1200" kern="1200" dirty="0">
                <a:solidFill>
                  <a:schemeClr val="tx1"/>
                </a:solidFill>
                <a:effectLst/>
                <a:latin typeface="+mn-lt"/>
                <a:ea typeface="+mn-ea"/>
                <a:cs typeface="+mn-cs"/>
              </a:rPr>
              <a:t> wat plakkate / pamflette / advertensies / feiteblaaie en enige ander materiaal wat jul geskik kan ag, kan insluit.</a:t>
            </a:r>
            <a:endParaRPr lang="en-ZA" sz="1200" kern="1200" dirty="0">
              <a:solidFill>
                <a:schemeClr val="tx1"/>
              </a:solidFill>
              <a:effectLst/>
              <a:latin typeface="+mn-lt"/>
              <a:ea typeface="+mn-ea"/>
              <a:cs typeface="+mn-cs"/>
            </a:endParaRPr>
          </a:p>
          <a:p>
            <a:pPr marL="228600" lvl="0" indent="-228600">
              <a:buFont typeface="+mj-lt"/>
              <a:buAutoNum type="arabicPeriod"/>
            </a:pPr>
            <a:r>
              <a:rPr lang="af-ZA" sz="1200" b="1" kern="1200" dirty="0">
                <a:solidFill>
                  <a:schemeClr val="tx1"/>
                </a:solidFill>
                <a:effectLst/>
                <a:latin typeface="+mn-lt"/>
                <a:ea typeface="+mn-ea"/>
                <a:cs typeface="+mn-cs"/>
              </a:rPr>
              <a:t>Implementeer en evalueer die veldtog </a:t>
            </a:r>
            <a:r>
              <a:rPr lang="af-ZA" sz="1200" kern="1200" dirty="0">
                <a:solidFill>
                  <a:schemeClr val="tx1"/>
                </a:solidFill>
                <a:effectLst/>
                <a:latin typeface="+mn-lt"/>
                <a:ea typeface="+mn-ea"/>
                <a:cs typeface="+mn-cs"/>
              </a:rPr>
              <a:t>-</a:t>
            </a:r>
            <a:r>
              <a:rPr lang="af-ZA" sz="1200" b="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hetsy op sosiale media OF laat lede van julle skoolgemeenskap dit evalueer.</a:t>
            </a:r>
            <a:endParaRPr lang="en-ZA" sz="1200" kern="1200" dirty="0">
              <a:solidFill>
                <a:schemeClr val="tx1"/>
              </a:solidFill>
              <a:effectLst/>
              <a:latin typeface="+mn-lt"/>
              <a:ea typeface="+mn-ea"/>
              <a:cs typeface="+mn-cs"/>
            </a:endParaRPr>
          </a:p>
          <a:p>
            <a:pPr marL="228600" lvl="0" indent="-228600">
              <a:buFont typeface="+mj-lt"/>
              <a:buAutoNum type="arabicPeriod"/>
            </a:pPr>
            <a:r>
              <a:rPr lang="af-ZA" sz="1200" b="1" kern="1200" dirty="0">
                <a:solidFill>
                  <a:schemeClr val="tx1"/>
                </a:solidFill>
                <a:effectLst/>
                <a:latin typeface="+mn-lt"/>
                <a:ea typeface="+mn-ea"/>
                <a:cs typeface="+mn-cs"/>
              </a:rPr>
              <a:t>Dink na oor die impak </a:t>
            </a:r>
            <a:r>
              <a:rPr lang="af-ZA" sz="1200" kern="1200" dirty="0">
                <a:solidFill>
                  <a:schemeClr val="tx1"/>
                </a:solidFill>
                <a:effectLst/>
                <a:latin typeface="+mn-lt"/>
                <a:ea typeface="+mn-ea"/>
                <a:cs typeface="+mn-cs"/>
              </a:rPr>
              <a:t>wat hierdie veldtog op jou as individu gehad het.</a:t>
            </a:r>
            <a:endParaRPr lang="en-ZA" sz="1200" kern="1200" dirty="0">
              <a:solidFill>
                <a:schemeClr val="tx1"/>
              </a:solidFill>
              <a:effectLst/>
              <a:latin typeface="+mn-lt"/>
              <a:ea typeface="+mn-ea"/>
              <a:cs typeface="+mn-cs"/>
            </a:endParaRPr>
          </a:p>
          <a:p>
            <a:pPr marL="228600" lvl="0" indent="-228600">
              <a:buFont typeface="+mj-lt"/>
              <a:buAutoNum type="arabicPeriod"/>
            </a:pPr>
            <a:r>
              <a:rPr lang="af-ZA" sz="1200" b="1" kern="1200" dirty="0">
                <a:solidFill>
                  <a:schemeClr val="tx1"/>
                </a:solidFill>
                <a:effectLst/>
                <a:latin typeface="+mn-lt"/>
                <a:ea typeface="+mn-ea"/>
                <a:cs typeface="+mn-cs"/>
              </a:rPr>
              <a:t>Stel bewyse saam </a:t>
            </a:r>
            <a:r>
              <a:rPr lang="af-ZA" sz="1200" kern="1200" dirty="0">
                <a:solidFill>
                  <a:schemeClr val="tx1"/>
                </a:solidFill>
                <a:effectLst/>
                <a:latin typeface="+mn-lt"/>
                <a:ea typeface="+mn-ea"/>
                <a:cs typeface="+mn-cs"/>
              </a:rPr>
              <a:t>deur alle hulpbronne in 'n bibliografie op te neem.</a:t>
            </a:r>
            <a:endParaRPr lang="en-ZA" sz="1200" kern="1200" dirty="0">
              <a:solidFill>
                <a:schemeClr val="tx1"/>
              </a:solidFill>
              <a:effectLst/>
              <a:latin typeface="+mn-lt"/>
              <a:ea typeface="+mn-ea"/>
              <a:cs typeface="+mn-cs"/>
            </a:endParaRPr>
          </a:p>
          <a:p>
            <a:endParaRPr lang="en-ZA" dirty="0"/>
          </a:p>
          <a:p>
            <a:endParaRPr lang="en-ZA" dirty="0"/>
          </a:p>
          <a:p>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6</a:t>
            </a:fld>
            <a:endParaRPr lang="en-ZA"/>
          </a:p>
        </p:txBody>
      </p:sp>
    </p:spTree>
    <p:extLst>
      <p:ext uri="{BB962C8B-B14F-4D97-AF65-F5344CB8AC3E}">
        <p14:creationId xmlns:p14="http://schemas.microsoft.com/office/powerpoint/2010/main" val="1717136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dirty="0"/>
              <a:t>Skyfie 7-15: 6min - Praktiese wenke </a:t>
            </a:r>
          </a:p>
          <a:p>
            <a:endParaRPr lang="af-ZA" dirty="0"/>
          </a:p>
          <a:p>
            <a:r>
              <a:rPr lang="af-ZA" dirty="0"/>
              <a:t>(Dit kan te lank neem om tyd aan elk van hierdie skyfies te bestee. Afskrifte is saamgestel in die leerderriglyndokument van hierdie afdeling. Herinner leerders om aan te hou kyk na die puntetoekenning in die assesseringsrubriek.) </a:t>
            </a:r>
          </a:p>
          <a:p>
            <a:endParaRPr lang="af-ZA" dirty="0"/>
          </a:p>
          <a:p>
            <a:r>
              <a:rPr lang="af-ZA" dirty="0"/>
              <a:t>Kom ons kyk na 'n paar nuttige wenke om seker te maak jou veldtog is fantasties!</a:t>
            </a:r>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7</a:t>
            </a:fld>
            <a:endParaRPr lang="en-ZA"/>
          </a:p>
        </p:txBody>
      </p:sp>
    </p:spTree>
    <p:extLst>
      <p:ext uri="{BB962C8B-B14F-4D97-AF65-F5344CB8AC3E}">
        <p14:creationId xmlns:p14="http://schemas.microsoft.com/office/powerpoint/2010/main" val="2780736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b="0" i="0" kern="1200" dirty="0" err="1">
                <a:solidFill>
                  <a:schemeClr val="tx1"/>
                </a:solidFill>
                <a:effectLst/>
                <a:latin typeface="+mn-lt"/>
                <a:ea typeface="+mn-ea"/>
                <a:cs typeface="+mn-cs"/>
              </a:rPr>
              <a:t>Skyfie</a:t>
            </a:r>
            <a:r>
              <a:rPr lang="en-ZA" sz="1200" b="0" i="0" kern="1200" dirty="0">
                <a:solidFill>
                  <a:schemeClr val="tx1"/>
                </a:solidFill>
                <a:effectLst/>
                <a:latin typeface="+mn-lt"/>
                <a:ea typeface="+mn-ea"/>
                <a:cs typeface="+mn-cs"/>
              </a:rPr>
              <a:t> 8: </a:t>
            </a:r>
          </a:p>
          <a:p>
            <a:endParaRPr lang="en-ZA" sz="1200" b="0" i="0" kern="1200" dirty="0">
              <a:solidFill>
                <a:schemeClr val="tx1"/>
              </a:solidFill>
              <a:effectLst/>
              <a:latin typeface="+mn-lt"/>
              <a:ea typeface="+mn-ea"/>
              <a:cs typeface="+mn-cs"/>
            </a:endParaRPr>
          </a:p>
          <a:p>
            <a:r>
              <a:rPr lang="en-ZA" sz="1200" b="0" i="0" kern="1200" dirty="0" err="1">
                <a:solidFill>
                  <a:schemeClr val="tx1"/>
                </a:solidFill>
                <a:effectLst/>
                <a:latin typeface="+mn-lt"/>
                <a:ea typeface="+mn-ea"/>
                <a:cs typeface="+mn-cs"/>
              </a:rPr>
              <a:t>Aktiwiteit</a:t>
            </a:r>
            <a:r>
              <a:rPr lang="en-ZA" sz="1200" b="0" i="0" kern="1200" dirty="0">
                <a:solidFill>
                  <a:schemeClr val="tx1"/>
                </a:solidFill>
                <a:effectLst/>
                <a:latin typeface="+mn-lt"/>
                <a:ea typeface="+mn-ea"/>
                <a:cs typeface="+mn-cs"/>
              </a:rPr>
              <a:t> 1: </a:t>
            </a:r>
          </a:p>
          <a:p>
            <a:r>
              <a:rPr lang="en-ZA" sz="1200" b="0" i="0" kern="1200" dirty="0" err="1">
                <a:solidFill>
                  <a:schemeClr val="tx1"/>
                </a:solidFill>
                <a:effectLst/>
                <a:latin typeface="+mn-lt"/>
                <a:ea typeface="+mn-ea"/>
                <a:cs typeface="+mn-cs"/>
              </a:rPr>
              <a:t>Versamel</a:t>
            </a:r>
            <a:r>
              <a:rPr lang="en-ZA" sz="1200" b="0" i="0" kern="1200" dirty="0">
                <a:solidFill>
                  <a:schemeClr val="tx1"/>
                </a:solidFill>
                <a:effectLst/>
                <a:latin typeface="+mn-lt"/>
                <a:ea typeface="+mn-ea"/>
                <a:cs typeface="+mn-cs"/>
              </a:rPr>
              <a:t> </a:t>
            </a:r>
            <a:r>
              <a:rPr lang="en-ZA" sz="1200" b="0" i="0" kern="1200" dirty="0" err="1">
                <a:solidFill>
                  <a:schemeClr val="tx1"/>
                </a:solidFill>
                <a:effectLst/>
                <a:latin typeface="+mn-lt"/>
                <a:ea typeface="+mn-ea"/>
                <a:cs typeface="+mn-cs"/>
              </a:rPr>
              <a:t>julle</a:t>
            </a:r>
            <a:r>
              <a:rPr lang="en-ZA" sz="1200" b="0" i="0" kern="1200" dirty="0">
                <a:solidFill>
                  <a:schemeClr val="tx1"/>
                </a:solidFill>
                <a:effectLst/>
                <a:latin typeface="+mn-lt"/>
                <a:ea typeface="+mn-ea"/>
                <a:cs typeface="+mn-cs"/>
              </a:rPr>
              <a:t> </a:t>
            </a:r>
            <a:r>
              <a:rPr lang="en-ZA" sz="1200" b="0" i="0" kern="1200" dirty="0" err="1">
                <a:solidFill>
                  <a:schemeClr val="tx1"/>
                </a:solidFill>
                <a:effectLst/>
                <a:latin typeface="+mn-lt"/>
                <a:ea typeface="+mn-ea"/>
                <a:cs typeface="+mn-cs"/>
              </a:rPr>
              <a:t>inligting</a:t>
            </a:r>
            <a:r>
              <a:rPr lang="en-ZA" sz="1200" b="0" i="0" kern="1200" dirty="0">
                <a:solidFill>
                  <a:schemeClr val="tx1"/>
                </a:solidFill>
                <a:effectLst/>
                <a:latin typeface="+mn-lt"/>
                <a:ea typeface="+mn-ea"/>
                <a:cs typeface="+mn-cs"/>
              </a:rPr>
              <a:t> VOOR </a:t>
            </a:r>
            <a:r>
              <a:rPr lang="en-ZA" sz="1200" b="0" i="0" kern="1200" dirty="0" err="1">
                <a:solidFill>
                  <a:schemeClr val="tx1"/>
                </a:solidFill>
                <a:effectLst/>
                <a:latin typeface="+mn-lt"/>
                <a:ea typeface="+mn-ea"/>
                <a:cs typeface="+mn-cs"/>
              </a:rPr>
              <a:t>jul</a:t>
            </a:r>
            <a:r>
              <a:rPr lang="en-ZA" sz="1200" b="0" i="0" kern="1200" dirty="0">
                <a:solidFill>
                  <a:schemeClr val="tx1"/>
                </a:solidFill>
                <a:effectLst/>
                <a:latin typeface="+mn-lt"/>
                <a:ea typeface="+mn-ea"/>
                <a:cs typeface="+mn-cs"/>
              </a:rPr>
              <a:t> as 'n </a:t>
            </a:r>
            <a:r>
              <a:rPr lang="en-ZA" sz="1200" b="0" i="0" kern="1200" dirty="0" err="1">
                <a:solidFill>
                  <a:schemeClr val="tx1"/>
                </a:solidFill>
                <a:effectLst/>
                <a:latin typeface="+mn-lt"/>
                <a:ea typeface="+mn-ea"/>
                <a:cs typeface="+mn-cs"/>
              </a:rPr>
              <a:t>groep</a:t>
            </a:r>
            <a:r>
              <a:rPr lang="en-ZA" sz="1200" b="0" i="0" kern="1200" dirty="0">
                <a:solidFill>
                  <a:schemeClr val="tx1"/>
                </a:solidFill>
                <a:effectLst/>
                <a:latin typeface="+mn-lt"/>
                <a:ea typeface="+mn-ea"/>
                <a:cs typeface="+mn-cs"/>
              </a:rPr>
              <a:t> </a:t>
            </a:r>
            <a:r>
              <a:rPr lang="en-ZA" sz="1200" b="0" i="0" kern="1200" dirty="0" err="1">
                <a:solidFill>
                  <a:schemeClr val="tx1"/>
                </a:solidFill>
                <a:effectLst/>
                <a:latin typeface="+mn-lt"/>
                <a:ea typeface="+mn-ea"/>
                <a:cs typeface="+mn-cs"/>
              </a:rPr>
              <a:t>bymekaarkom</a:t>
            </a:r>
            <a:r>
              <a:rPr lang="en-ZA" sz="1200" b="0" i="0" kern="1200" dirty="0">
                <a:solidFill>
                  <a:schemeClr val="tx1"/>
                </a:solidFill>
                <a:effectLst/>
                <a:latin typeface="+mn-lt"/>
                <a:ea typeface="+mn-ea"/>
                <a:cs typeface="+mn-cs"/>
              </a:rPr>
              <a:t> </a:t>
            </a:r>
            <a:r>
              <a:rPr lang="en-ZA" sz="1200" b="0" i="0" kern="1200" dirty="0" err="1">
                <a:solidFill>
                  <a:schemeClr val="tx1"/>
                </a:solidFill>
                <a:effectLst/>
                <a:latin typeface="+mn-lt"/>
                <a:ea typeface="+mn-ea"/>
                <a:cs typeface="+mn-cs"/>
              </a:rPr>
              <a:t>en</a:t>
            </a:r>
            <a:r>
              <a:rPr lang="en-ZA" sz="1200" b="0" i="0" kern="1200" dirty="0">
                <a:solidFill>
                  <a:schemeClr val="tx1"/>
                </a:solidFill>
                <a:effectLst/>
                <a:latin typeface="+mn-lt"/>
                <a:ea typeface="+mn-ea"/>
                <a:cs typeface="+mn-cs"/>
              </a:rPr>
              <a:t> </a:t>
            </a:r>
            <a:r>
              <a:rPr lang="en-ZA" sz="1200" b="0" i="0" kern="1200" dirty="0" err="1">
                <a:solidFill>
                  <a:schemeClr val="tx1"/>
                </a:solidFill>
                <a:effectLst/>
                <a:latin typeface="+mn-lt"/>
                <a:ea typeface="+mn-ea"/>
                <a:cs typeface="+mn-cs"/>
              </a:rPr>
              <a:t>jul</a:t>
            </a:r>
            <a:r>
              <a:rPr lang="en-ZA" sz="1200" b="0" i="0" kern="1200" dirty="0">
                <a:solidFill>
                  <a:schemeClr val="tx1"/>
                </a:solidFill>
                <a:effectLst/>
                <a:latin typeface="+mn-lt"/>
                <a:ea typeface="+mn-ea"/>
                <a:cs typeface="+mn-cs"/>
              </a:rPr>
              <a:t> </a:t>
            </a:r>
            <a:r>
              <a:rPr lang="en-ZA" sz="1200" b="0" i="0" kern="1200" dirty="0" err="1">
                <a:solidFill>
                  <a:schemeClr val="tx1"/>
                </a:solidFill>
                <a:effectLst/>
                <a:latin typeface="+mn-lt"/>
                <a:ea typeface="+mn-ea"/>
                <a:cs typeface="+mn-cs"/>
              </a:rPr>
              <a:t>verslag</a:t>
            </a:r>
            <a:r>
              <a:rPr lang="en-ZA" sz="1200" b="0" i="0" kern="1200" dirty="0">
                <a:solidFill>
                  <a:schemeClr val="tx1"/>
                </a:solidFill>
                <a:effectLst/>
                <a:latin typeface="+mn-lt"/>
                <a:ea typeface="+mn-ea"/>
                <a:cs typeface="+mn-cs"/>
              </a:rPr>
              <a:t> begin </a:t>
            </a:r>
            <a:r>
              <a:rPr lang="en-ZA" sz="1200" b="0" i="0" kern="1200" dirty="0" err="1">
                <a:solidFill>
                  <a:schemeClr val="tx1"/>
                </a:solidFill>
                <a:effectLst/>
                <a:latin typeface="+mn-lt"/>
                <a:ea typeface="+mn-ea"/>
                <a:cs typeface="+mn-cs"/>
              </a:rPr>
              <a:t>skryf</a:t>
            </a:r>
            <a:r>
              <a:rPr lang="en-ZA" sz="1200" b="0" i="0" kern="1200" dirty="0">
                <a:solidFill>
                  <a:schemeClr val="tx1"/>
                </a:solidFill>
                <a:effectLst/>
                <a:latin typeface="+mn-lt"/>
                <a:ea typeface="+mn-ea"/>
                <a:cs typeface="+mn-cs"/>
              </a:rPr>
              <a:t>! </a:t>
            </a:r>
          </a:p>
          <a:p>
            <a:r>
              <a:rPr lang="en-ZA" sz="1200" b="0" i="0" kern="1200" dirty="0" err="1">
                <a:solidFill>
                  <a:schemeClr val="tx1"/>
                </a:solidFill>
                <a:effectLst/>
                <a:latin typeface="+mn-lt"/>
                <a:ea typeface="+mn-ea"/>
                <a:cs typeface="+mn-cs"/>
              </a:rPr>
              <a:t>Volg</a:t>
            </a:r>
            <a:r>
              <a:rPr lang="en-ZA" sz="1200" b="0" i="0" kern="1200" dirty="0">
                <a:solidFill>
                  <a:schemeClr val="tx1"/>
                </a:solidFill>
                <a:effectLst/>
                <a:latin typeface="+mn-lt"/>
                <a:ea typeface="+mn-ea"/>
                <a:cs typeface="+mn-cs"/>
              </a:rPr>
              <a:t> die </a:t>
            </a:r>
            <a:r>
              <a:rPr lang="en-ZA" sz="1200" b="0" i="0" kern="1200" dirty="0" err="1">
                <a:solidFill>
                  <a:schemeClr val="tx1"/>
                </a:solidFill>
                <a:effectLst/>
                <a:latin typeface="+mn-lt"/>
                <a:ea typeface="+mn-ea"/>
                <a:cs typeface="+mn-cs"/>
              </a:rPr>
              <a:t>riglyne</a:t>
            </a:r>
            <a:r>
              <a:rPr lang="en-ZA" sz="1200" b="0" i="0" kern="1200" dirty="0">
                <a:solidFill>
                  <a:schemeClr val="tx1"/>
                </a:solidFill>
                <a:effectLst/>
                <a:latin typeface="+mn-lt"/>
                <a:ea typeface="+mn-ea"/>
                <a:cs typeface="+mn-cs"/>
              </a:rPr>
              <a:t> op </a:t>
            </a:r>
            <a:r>
              <a:rPr lang="en-ZA" sz="1200" b="0" i="0" kern="1200" dirty="0" err="1">
                <a:solidFill>
                  <a:schemeClr val="tx1"/>
                </a:solidFill>
                <a:effectLst/>
                <a:latin typeface="+mn-lt"/>
                <a:ea typeface="+mn-ea"/>
                <a:cs typeface="+mn-cs"/>
              </a:rPr>
              <a:t>julle</a:t>
            </a:r>
            <a:r>
              <a:rPr lang="en-ZA" sz="1200" b="0" i="0" kern="1200" dirty="0">
                <a:solidFill>
                  <a:schemeClr val="tx1"/>
                </a:solidFill>
                <a:effectLst/>
                <a:latin typeface="+mn-lt"/>
                <a:ea typeface="+mn-ea"/>
                <a:cs typeface="+mn-cs"/>
              </a:rPr>
              <a:t> </a:t>
            </a:r>
            <a:r>
              <a:rPr lang="en-ZA" sz="1200" b="0" i="0" kern="1200" dirty="0" err="1">
                <a:solidFill>
                  <a:schemeClr val="tx1"/>
                </a:solidFill>
                <a:effectLst/>
                <a:latin typeface="+mn-lt"/>
                <a:ea typeface="+mn-ea"/>
                <a:cs typeface="+mn-cs"/>
              </a:rPr>
              <a:t>taakblad</a:t>
            </a:r>
            <a:r>
              <a:rPr lang="en-ZA" sz="1200" b="0" i="0" kern="1200" dirty="0">
                <a:solidFill>
                  <a:schemeClr val="tx1"/>
                </a:solidFill>
                <a:effectLst/>
                <a:latin typeface="+mn-lt"/>
                <a:ea typeface="+mn-ea"/>
                <a:cs typeface="+mn-cs"/>
              </a:rPr>
              <a:t> </a:t>
            </a:r>
            <a:r>
              <a:rPr lang="en-ZA" sz="1200" b="0" i="0" kern="1200" dirty="0" err="1">
                <a:solidFill>
                  <a:schemeClr val="tx1"/>
                </a:solidFill>
                <a:effectLst/>
                <a:latin typeface="+mn-lt"/>
                <a:ea typeface="+mn-ea"/>
                <a:cs typeface="+mn-cs"/>
              </a:rPr>
              <a:t>noukeurig</a:t>
            </a:r>
            <a:r>
              <a:rPr lang="en-ZA" sz="1200" b="0" i="0" kern="1200" dirty="0">
                <a:solidFill>
                  <a:schemeClr val="tx1"/>
                </a:solidFill>
                <a:effectLst/>
                <a:latin typeface="+mn-lt"/>
                <a:ea typeface="+mn-ea"/>
                <a:cs typeface="+mn-cs"/>
              </a:rPr>
              <a:t>.</a:t>
            </a:r>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8</a:t>
            </a:fld>
            <a:endParaRPr lang="en-ZA"/>
          </a:p>
        </p:txBody>
      </p:sp>
    </p:spTree>
    <p:extLst>
      <p:ext uri="{BB962C8B-B14F-4D97-AF65-F5344CB8AC3E}">
        <p14:creationId xmlns:p14="http://schemas.microsoft.com/office/powerpoint/2010/main" val="1298515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Skyfie</a:t>
            </a:r>
            <a:r>
              <a:rPr lang="en-ZA" dirty="0"/>
              <a:t> 9:</a:t>
            </a:r>
          </a:p>
          <a:p>
            <a:endParaRPr lang="en-ZA" dirty="0"/>
          </a:p>
          <a:p>
            <a:r>
              <a:rPr lang="en-ZA" dirty="0" err="1"/>
              <a:t>Aktiwiteit</a:t>
            </a:r>
            <a:r>
              <a:rPr lang="en-ZA" dirty="0"/>
              <a:t> 2:</a:t>
            </a:r>
          </a:p>
          <a:p>
            <a:pPr marL="0" indent="0" algn="ctr">
              <a:lnSpc>
                <a:spcPct val="115000"/>
              </a:lnSpc>
              <a:spcAft>
                <a:spcPts val="1000"/>
              </a:spcAft>
              <a:buNone/>
            </a:pPr>
            <a:r>
              <a:rPr lang="en-ZA" b="1" u="sng" dirty="0" err="1">
                <a:latin typeface="Arial" panose="020B0604020202020204" pitchFamily="34" charset="0"/>
                <a:ea typeface="Calibri" panose="020F0502020204030204" pitchFamily="34" charset="0"/>
                <a:cs typeface="Times New Roman" panose="02020603050405020304" pitchFamily="18" charset="0"/>
              </a:rPr>
              <a:t>Voor</a:t>
            </a:r>
            <a:r>
              <a:rPr lang="en-ZA" b="1" u="sng" dirty="0">
                <a:latin typeface="Arial" panose="020B0604020202020204" pitchFamily="34" charset="0"/>
                <a:ea typeface="Calibri" panose="020F0502020204030204" pitchFamily="34" charset="0"/>
                <a:cs typeface="Times New Roman" panose="02020603050405020304" pitchFamily="18" charset="0"/>
              </a:rPr>
              <a:t> </a:t>
            </a:r>
            <a:r>
              <a:rPr lang="en-ZA" b="1" u="sng" dirty="0" err="1">
                <a:latin typeface="Arial" panose="020B0604020202020204" pitchFamily="34" charset="0"/>
                <a:ea typeface="Calibri" panose="020F0502020204030204" pitchFamily="34" charset="0"/>
                <a:cs typeface="Times New Roman" panose="02020603050405020304" pitchFamily="18" charset="0"/>
              </a:rPr>
              <a:t>jy</a:t>
            </a:r>
            <a:r>
              <a:rPr lang="en-ZA" b="1" u="sng" dirty="0">
                <a:latin typeface="Arial" panose="020B0604020202020204" pitchFamily="34" charset="0"/>
                <a:ea typeface="Calibri" panose="020F0502020204030204" pitchFamily="34" charset="0"/>
                <a:cs typeface="Times New Roman" panose="02020603050405020304" pitchFamily="18" charset="0"/>
              </a:rPr>
              <a:t> begin</a:t>
            </a:r>
            <a:endParaRPr lang="en-ZA" b="1" u="sng" dirty="0">
              <a:effectLst/>
              <a:latin typeface="Arial" panose="020B0604020202020204" pitchFamily="34" charset="0"/>
              <a:ea typeface="Calibri" panose="020F0502020204030204" pitchFamily="34" charset="0"/>
              <a:cs typeface="Times New Roman" panose="02020603050405020304" pitchFamily="18" charset="0"/>
            </a:endParaRPr>
          </a:p>
          <a:p>
            <a:pPr marL="0" indent="0" algn="ctr">
              <a:lnSpc>
                <a:spcPct val="115000"/>
              </a:lnSpc>
              <a:spcAft>
                <a:spcPts val="1000"/>
              </a:spcAft>
              <a:buNone/>
            </a:pPr>
            <a:r>
              <a:rPr lang="en-ZA" b="1" u="sng" dirty="0">
                <a:latin typeface="Arial" panose="020B0604020202020204" pitchFamily="34" charset="0"/>
                <a:ea typeface="Calibri" panose="020F0502020204030204" pitchFamily="34" charset="0"/>
                <a:cs typeface="Times New Roman" panose="02020603050405020304" pitchFamily="18" charset="0"/>
              </a:rPr>
              <a:t>Die GROOT</a:t>
            </a:r>
            <a:r>
              <a:rPr lang="en-ZA" b="1" u="sng" dirty="0">
                <a:effectLst/>
                <a:latin typeface="Arial" panose="020B0604020202020204" pitchFamily="34" charset="0"/>
                <a:ea typeface="Calibri" panose="020F0502020204030204" pitchFamily="34" charset="0"/>
                <a:cs typeface="Times New Roman" panose="02020603050405020304" pitchFamily="18" charset="0"/>
              </a:rPr>
              <a:t> “</a:t>
            </a:r>
            <a:r>
              <a:rPr lang="en-ZA" b="1" u="sng" dirty="0">
                <a:latin typeface="Arial" panose="020B0604020202020204" pitchFamily="34" charset="0"/>
                <a:ea typeface="Calibri" panose="020F0502020204030204" pitchFamily="34" charset="0"/>
                <a:cs typeface="Times New Roman" panose="02020603050405020304" pitchFamily="18" charset="0"/>
              </a:rPr>
              <a:t>NEE</a:t>
            </a:r>
            <a:r>
              <a:rPr lang="en-ZA" b="1" u="sng" dirty="0">
                <a:effectLst/>
                <a:latin typeface="Arial" panose="020B0604020202020204" pitchFamily="34" charset="0"/>
                <a:ea typeface="Calibri" panose="020F0502020204030204" pitchFamily="34" charset="0"/>
                <a:cs typeface="Times New Roman" panose="02020603050405020304" pitchFamily="18" charset="0"/>
              </a:rPr>
              <a:t>s” </a:t>
            </a:r>
            <a:r>
              <a:rPr lang="en-ZA" b="1" u="sng" dirty="0" err="1">
                <a:latin typeface="Arial" panose="020B0604020202020204" pitchFamily="34" charset="0"/>
                <a:ea typeface="Calibri" panose="020F0502020204030204" pitchFamily="34" charset="0"/>
                <a:cs typeface="Times New Roman" panose="02020603050405020304" pitchFamily="18" charset="0"/>
              </a:rPr>
              <a:t>wanneer</a:t>
            </a:r>
            <a:r>
              <a:rPr lang="en-ZA" b="1" u="sng" dirty="0">
                <a:latin typeface="Arial" panose="020B0604020202020204" pitchFamily="34" charset="0"/>
                <a:ea typeface="Calibri" panose="020F0502020204030204" pitchFamily="34" charset="0"/>
                <a:cs typeface="Times New Roman" panose="02020603050405020304" pitchFamily="18" charset="0"/>
              </a:rPr>
              <a:t> </a:t>
            </a:r>
            <a:r>
              <a:rPr lang="en-ZA" b="1" u="sng" dirty="0" err="1">
                <a:latin typeface="Arial" panose="020B0604020202020204" pitchFamily="34" charset="0"/>
                <a:ea typeface="Calibri" panose="020F0502020204030204" pitchFamily="34" charset="0"/>
                <a:cs typeface="Times New Roman" panose="02020603050405020304" pitchFamily="18" charset="0"/>
              </a:rPr>
              <a:t>jy</a:t>
            </a:r>
            <a:r>
              <a:rPr lang="en-ZA" b="1" u="sng" dirty="0">
                <a:latin typeface="Arial" panose="020B0604020202020204" pitchFamily="34" charset="0"/>
                <a:ea typeface="Calibri" panose="020F0502020204030204" pitchFamily="34" charset="0"/>
                <a:cs typeface="Times New Roman" panose="02020603050405020304" pitchFamily="18" charset="0"/>
              </a:rPr>
              <a:t> ‘n </a:t>
            </a:r>
            <a:r>
              <a:rPr lang="en-ZA" b="1" u="sng" dirty="0" err="1">
                <a:latin typeface="Arial" panose="020B0604020202020204" pitchFamily="34" charset="0"/>
                <a:ea typeface="Calibri" panose="020F0502020204030204" pitchFamily="34" charset="0"/>
                <a:cs typeface="Times New Roman" panose="02020603050405020304" pitchFamily="18" charset="0"/>
              </a:rPr>
              <a:t>veldtog</a:t>
            </a:r>
            <a:r>
              <a:rPr lang="en-ZA" b="1" u="sng" dirty="0">
                <a:latin typeface="Arial" panose="020B0604020202020204" pitchFamily="34" charset="0"/>
                <a:ea typeface="Calibri" panose="020F0502020204030204" pitchFamily="34" charset="0"/>
                <a:cs typeface="Times New Roman" panose="02020603050405020304" pitchFamily="18" charset="0"/>
              </a:rPr>
              <a:t> </a:t>
            </a:r>
            <a:r>
              <a:rPr lang="en-ZA" b="1" u="sng" dirty="0" err="1">
                <a:latin typeface="Arial" panose="020B0604020202020204" pitchFamily="34" charset="0"/>
                <a:ea typeface="Calibri" panose="020F0502020204030204" pitchFamily="34" charset="0"/>
                <a:cs typeface="Times New Roman" panose="02020603050405020304" pitchFamily="18" charset="0"/>
              </a:rPr>
              <a:t>ontwerp</a:t>
            </a:r>
            <a:r>
              <a:rPr lang="en-ZA" b="1" u="sng" dirty="0">
                <a:latin typeface="Arial" panose="020B0604020202020204" pitchFamily="34" charset="0"/>
                <a:ea typeface="Calibri" panose="020F0502020204030204" pitchFamily="34" charset="0"/>
                <a:cs typeface="Times New Roman" panose="02020603050405020304" pitchFamily="18" charset="0"/>
              </a:rPr>
              <a:t>:</a:t>
            </a:r>
            <a:r>
              <a:rPr lang="en-ZA" b="1" u="none" strike="noStrike" dirty="0">
                <a:effectLst/>
                <a:latin typeface="Arial" panose="020B0604020202020204" pitchFamily="34" charset="0"/>
                <a:ea typeface="Calibri" panose="020F0502020204030204" pitchFamily="34" charset="0"/>
                <a:cs typeface="Times New Roman" panose="02020603050405020304" pitchFamily="18" charset="0"/>
              </a:rPr>
              <a:t> </a:t>
            </a:r>
          </a:p>
          <a:p>
            <a:pPr marL="0" indent="0" algn="ctr">
              <a:lnSpc>
                <a:spcPct val="115000"/>
              </a:lnSpc>
              <a:spcAft>
                <a:spcPts val="1000"/>
              </a:spcAft>
              <a:buNone/>
            </a:pPr>
            <a:endParaRPr lang="en-ZA"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nl-NL" b="1" dirty="0">
                <a:latin typeface="Arial" panose="020B0604020202020204" pitchFamily="34" charset="0"/>
                <a:ea typeface="Calibri" panose="020F0502020204030204" pitchFamily="34" charset="0"/>
                <a:cs typeface="Times New Roman" panose="02020603050405020304" pitchFamily="18" charset="0"/>
              </a:rPr>
              <a:t>MOENIE </a:t>
            </a:r>
            <a:r>
              <a:rPr lang="nl-NL" dirty="0">
                <a:latin typeface="Arial" panose="020B0604020202020204" pitchFamily="34" charset="0"/>
                <a:ea typeface="Calibri" panose="020F0502020204030204" pitchFamily="34" charset="0"/>
                <a:cs typeface="Times New Roman" panose="02020603050405020304" pitchFamily="18" charset="0"/>
              </a:rPr>
              <a:t>foto's van jouself of jou vriende se gesigte gebruik nie!</a:t>
            </a:r>
          </a:p>
          <a:p>
            <a:pPr marL="342900" lvl="0" indent="-342900">
              <a:lnSpc>
                <a:spcPct val="115000"/>
              </a:lnSpc>
              <a:buFont typeface="+mj-lt"/>
              <a:buAutoNum type="arabicPeriod"/>
            </a:pPr>
            <a:r>
              <a:rPr lang="nl-NL" b="1" dirty="0">
                <a:latin typeface="Arial" panose="020B0604020202020204" pitchFamily="34" charset="0"/>
                <a:ea typeface="Calibri" panose="020F0502020204030204" pitchFamily="34" charset="0"/>
                <a:cs typeface="Times New Roman" panose="02020603050405020304" pitchFamily="18" charset="0"/>
              </a:rPr>
              <a:t>MOENIE </a:t>
            </a:r>
            <a:r>
              <a:rPr lang="nl-NL" dirty="0">
                <a:latin typeface="Arial" panose="020B0604020202020204" pitchFamily="34" charset="0"/>
                <a:ea typeface="Calibri" panose="020F0502020204030204" pitchFamily="34" charset="0"/>
                <a:cs typeface="Times New Roman" panose="02020603050405020304" pitchFamily="18" charset="0"/>
              </a:rPr>
              <a:t>enige foto's of prente van enige vorm van naaktheid gebruik nie.</a:t>
            </a:r>
          </a:p>
          <a:p>
            <a:pPr marL="342900" lvl="0" indent="-342900">
              <a:lnSpc>
                <a:spcPct val="115000"/>
              </a:lnSpc>
              <a:buFont typeface="+mj-lt"/>
              <a:buAutoNum type="arabicPeriod"/>
            </a:pPr>
            <a:r>
              <a:rPr lang="nl-NL" b="1" dirty="0">
                <a:latin typeface="Arial" panose="020B0604020202020204" pitchFamily="34" charset="0"/>
                <a:ea typeface="Calibri" panose="020F0502020204030204" pitchFamily="34" charset="0"/>
                <a:cs typeface="Times New Roman" panose="02020603050405020304" pitchFamily="18" charset="0"/>
              </a:rPr>
              <a:t>MOENIE </a:t>
            </a:r>
            <a:r>
              <a:rPr lang="nl-NL" dirty="0">
                <a:latin typeface="Arial" panose="020B0604020202020204" pitchFamily="34" charset="0"/>
                <a:ea typeface="Calibri" panose="020F0502020204030204" pitchFamily="34" charset="0"/>
                <a:cs typeface="Times New Roman" panose="02020603050405020304" pitchFamily="18" charset="0"/>
              </a:rPr>
              <a:t>enige onvanpaste taal in enige deel van jou veldtog gebruik nie.</a:t>
            </a:r>
            <a:endParaRPr lang="en-ZA" dirty="0"/>
          </a:p>
          <a:p>
            <a:endParaRPr lang="en-ZA" dirty="0"/>
          </a:p>
        </p:txBody>
      </p:sp>
      <p:sp>
        <p:nvSpPr>
          <p:cNvPr id="4" name="Slide Number Placeholder 3"/>
          <p:cNvSpPr>
            <a:spLocks noGrp="1"/>
          </p:cNvSpPr>
          <p:nvPr>
            <p:ph type="sldNum" sz="quarter" idx="5"/>
          </p:nvPr>
        </p:nvSpPr>
        <p:spPr/>
        <p:txBody>
          <a:bodyPr/>
          <a:lstStyle/>
          <a:p>
            <a:fld id="{34A51F5A-9461-4293-B37B-3BA094EECFF3}" type="slidenum">
              <a:rPr lang="en-ZA" smtClean="0"/>
              <a:t>9</a:t>
            </a:fld>
            <a:endParaRPr lang="en-ZA"/>
          </a:p>
        </p:txBody>
      </p:sp>
    </p:spTree>
    <p:extLst>
      <p:ext uri="{BB962C8B-B14F-4D97-AF65-F5344CB8AC3E}">
        <p14:creationId xmlns:p14="http://schemas.microsoft.com/office/powerpoint/2010/main" val="1994898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0D67-F7F0-406F-BE02-56E5E4424E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E1654B20-FF31-41B2-92FF-110D6615B2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9F8AF67C-4A08-4431-A463-82781BE59F48}"/>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5" name="Footer Placeholder 4">
            <a:extLst>
              <a:ext uri="{FF2B5EF4-FFF2-40B4-BE49-F238E27FC236}">
                <a16:creationId xmlns:a16="http://schemas.microsoft.com/office/drawing/2014/main" id="{4C8DA768-4391-4F2E-B344-1936E9D28A9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4AC2EE1-D49E-4DF4-A545-AF6C7089C626}"/>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4059753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DDC47-B685-45F8-BCA1-451F46C9E2E0}"/>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59F856A-14C2-4BA4-9FD4-1F31B99CDA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5DC6220-DA46-4505-9720-6F766B7A3FA8}"/>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5" name="Footer Placeholder 4">
            <a:extLst>
              <a:ext uri="{FF2B5EF4-FFF2-40B4-BE49-F238E27FC236}">
                <a16:creationId xmlns:a16="http://schemas.microsoft.com/office/drawing/2014/main" id="{CCC255D9-C98F-4DF5-B6D8-25E14C243D2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0771AB0-23BF-4186-BFCD-01008E3991FD}"/>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1356832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B9636F-ACF5-40E4-BB14-C7A959CF73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E2F24B9-F59A-45CC-9CA0-E96141034C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16EB21D-DA7A-4051-A3A0-F4CC096B70A6}"/>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5" name="Footer Placeholder 4">
            <a:extLst>
              <a:ext uri="{FF2B5EF4-FFF2-40B4-BE49-F238E27FC236}">
                <a16:creationId xmlns:a16="http://schemas.microsoft.com/office/drawing/2014/main" id="{82173748-BBB0-428E-8BF1-3D3F5395349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D53B369-3584-4C5F-BCB1-39E1C5905875}"/>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4209196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7873A-49AD-46DD-99AB-8BCA8FDA20C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58BB27FA-BFA1-4A9E-BC9C-40D7765C0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B72985D-3E9C-48E8-B425-B499AAB50522}"/>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5" name="Footer Placeholder 4">
            <a:extLst>
              <a:ext uri="{FF2B5EF4-FFF2-40B4-BE49-F238E27FC236}">
                <a16:creationId xmlns:a16="http://schemas.microsoft.com/office/drawing/2014/main" id="{CF0A23CA-4391-4A3C-A535-B6B2247798D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85A561C-F514-42FD-B45E-5C4314E3A5F4}"/>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667644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77633-A627-4BAD-9C33-D0C4AE723C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1D06FB8C-4922-4F6A-AD9A-AC433A7254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94C853-97D4-4BE8-976E-99C5DC2F379F}"/>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5" name="Footer Placeholder 4">
            <a:extLst>
              <a:ext uri="{FF2B5EF4-FFF2-40B4-BE49-F238E27FC236}">
                <a16:creationId xmlns:a16="http://schemas.microsoft.com/office/drawing/2014/main" id="{9DF309A8-4EAB-41CC-9AC7-76E384A5B15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71DFF65-33AF-4C47-A698-4D19F981CD90}"/>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581999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1C194-5C7A-4114-8127-8E7CBAFC984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DCA531B2-4ED0-4582-B411-9197DFF1E8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202866A4-BF26-4C52-8DBD-3D87B70554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650850BC-36D9-407A-B660-AD713C53EF33}"/>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6" name="Footer Placeholder 5">
            <a:extLst>
              <a:ext uri="{FF2B5EF4-FFF2-40B4-BE49-F238E27FC236}">
                <a16:creationId xmlns:a16="http://schemas.microsoft.com/office/drawing/2014/main" id="{8282F2E7-6749-4A48-AEC6-C082F791AD7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187F79D-75CD-40D3-B562-760BB6DEE8F2}"/>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3814566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688DA-1AE0-4408-846D-EB84A3CD2B47}"/>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C3356BCB-C601-4613-89D5-D0E0750DFA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9569B0-9415-42CB-BD31-FCF318D8AD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A81D81C3-AC7D-44DD-851E-0DA522342D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28D140-056A-46E7-83D0-15F9396B69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8C884780-04B3-4C86-94FA-6546F3413FA1}"/>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8" name="Footer Placeholder 7">
            <a:extLst>
              <a:ext uri="{FF2B5EF4-FFF2-40B4-BE49-F238E27FC236}">
                <a16:creationId xmlns:a16="http://schemas.microsoft.com/office/drawing/2014/main" id="{BE399A9D-0987-4A02-8B79-18910DC63F1B}"/>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987A9135-88DC-4E41-90CF-B674CA6A95DC}"/>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669596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6F7EB-C36B-4DF7-AEC7-3FADA748D3A2}"/>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2038B019-FEEE-4100-ACFF-228D13D7119F}"/>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4" name="Footer Placeholder 3">
            <a:extLst>
              <a:ext uri="{FF2B5EF4-FFF2-40B4-BE49-F238E27FC236}">
                <a16:creationId xmlns:a16="http://schemas.microsoft.com/office/drawing/2014/main" id="{D889BD43-776B-4C1B-BBE5-337F84016CCC}"/>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F297191-D657-40D1-8968-661EAE4592F2}"/>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4094464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61E58E-F735-4F72-960D-50866CE076CE}"/>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3" name="Footer Placeholder 2">
            <a:extLst>
              <a:ext uri="{FF2B5EF4-FFF2-40B4-BE49-F238E27FC236}">
                <a16:creationId xmlns:a16="http://schemas.microsoft.com/office/drawing/2014/main" id="{06FEF4E2-1C25-42D3-A53B-466EDE3299D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911424FE-5CB1-4913-A7D4-341D1751B1DC}"/>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2106533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228C5-C8C4-450C-B4C3-5E4F83BFB0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4A9974FE-A9E3-4BA8-B9C7-0BEEE7E147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CCF23DE1-C0B0-429F-B530-19299B6B18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6F0AB4-BEDA-431C-8B25-DA6309AD2239}"/>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6" name="Footer Placeholder 5">
            <a:extLst>
              <a:ext uri="{FF2B5EF4-FFF2-40B4-BE49-F238E27FC236}">
                <a16:creationId xmlns:a16="http://schemas.microsoft.com/office/drawing/2014/main" id="{B40A01D2-4871-4342-B4FC-300DA7427EC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EFF8EC9-8D7A-456E-ADD9-9F3C5A8831A5}"/>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118411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DE923-6A26-4D74-8CC7-32CDF82B2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C41CA65A-D439-4849-B9E0-BD480E6027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DD1CC047-4715-4B63-8E1C-F47EF3B0C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E0B6C1-2EE1-4388-AD3C-406B5FCE29FB}"/>
              </a:ext>
            </a:extLst>
          </p:cNvPr>
          <p:cNvSpPr>
            <a:spLocks noGrp="1"/>
          </p:cNvSpPr>
          <p:nvPr>
            <p:ph type="dt" sz="half" idx="10"/>
          </p:nvPr>
        </p:nvSpPr>
        <p:spPr/>
        <p:txBody>
          <a:bodyPr/>
          <a:lstStyle/>
          <a:p>
            <a:fld id="{3F4A7A1F-4B4A-4A68-AE0F-069B1DD53F11}" type="datetimeFigureOut">
              <a:rPr lang="en-ZA" smtClean="0"/>
              <a:t>2023/05/04</a:t>
            </a:fld>
            <a:endParaRPr lang="en-ZA"/>
          </a:p>
        </p:txBody>
      </p:sp>
      <p:sp>
        <p:nvSpPr>
          <p:cNvPr id="6" name="Footer Placeholder 5">
            <a:extLst>
              <a:ext uri="{FF2B5EF4-FFF2-40B4-BE49-F238E27FC236}">
                <a16:creationId xmlns:a16="http://schemas.microsoft.com/office/drawing/2014/main" id="{F0B5CBD3-4FA4-46CB-9098-93256A50FED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447E86E-2CA0-400B-84CF-E07BB3FA8626}"/>
              </a:ext>
            </a:extLst>
          </p:cNvPr>
          <p:cNvSpPr>
            <a:spLocks noGrp="1"/>
          </p:cNvSpPr>
          <p:nvPr>
            <p:ph type="sldNum" sz="quarter" idx="12"/>
          </p:nvPr>
        </p:nvSpPr>
        <p:spPr/>
        <p:txBody>
          <a:bodyPr/>
          <a:lstStyle/>
          <a:p>
            <a:fld id="{763B81A4-17CE-4BED-B5EC-94B15330004B}" type="slidenum">
              <a:rPr lang="en-ZA" smtClean="0"/>
              <a:t>‹#›</a:t>
            </a:fld>
            <a:endParaRPr lang="en-ZA"/>
          </a:p>
        </p:txBody>
      </p:sp>
    </p:spTree>
    <p:extLst>
      <p:ext uri="{BB962C8B-B14F-4D97-AF65-F5344CB8AC3E}">
        <p14:creationId xmlns:p14="http://schemas.microsoft.com/office/powerpoint/2010/main" val="1378319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345589-8E8F-497F-A6A6-E500C52CCC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E47ED04-D2E9-4201-9DCB-E114BF6292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CFB50DA-D416-45BD-9746-30BE43B094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4A7A1F-4B4A-4A68-AE0F-069B1DD53F11}" type="datetimeFigureOut">
              <a:rPr lang="en-ZA" smtClean="0"/>
              <a:t>2023/05/04</a:t>
            </a:fld>
            <a:endParaRPr lang="en-ZA"/>
          </a:p>
        </p:txBody>
      </p:sp>
      <p:sp>
        <p:nvSpPr>
          <p:cNvPr id="5" name="Footer Placeholder 4">
            <a:extLst>
              <a:ext uri="{FF2B5EF4-FFF2-40B4-BE49-F238E27FC236}">
                <a16:creationId xmlns:a16="http://schemas.microsoft.com/office/drawing/2014/main" id="{8E32E53F-1F18-4B61-864D-DE016A3DA6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6674656F-23B0-426B-BB18-77E9DF46B9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3B81A4-17CE-4BED-B5EC-94B15330004B}" type="slidenum">
              <a:rPr lang="en-ZA" smtClean="0"/>
              <a:t>‹#›</a:t>
            </a:fld>
            <a:endParaRPr lang="en-ZA"/>
          </a:p>
        </p:txBody>
      </p:sp>
    </p:spTree>
    <p:extLst>
      <p:ext uri="{BB962C8B-B14F-4D97-AF65-F5344CB8AC3E}">
        <p14:creationId xmlns:p14="http://schemas.microsoft.com/office/powerpoint/2010/main" val="2575933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7.jpe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0F1A9-76C6-4557-9A03-98A5880ADD8D}"/>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17E94B36-E77F-4E50-AF22-309CCE72221B}"/>
              </a:ext>
            </a:extLst>
          </p:cNvPr>
          <p:cNvSpPr>
            <a:spLocks noGrp="1"/>
          </p:cNvSpPr>
          <p:nvPr>
            <p:ph idx="1"/>
          </p:nvPr>
        </p:nvSpPr>
        <p:spPr/>
        <p:txBody>
          <a:bodyPr/>
          <a:lstStyle/>
          <a:p>
            <a:endParaRPr lang="en-ZA"/>
          </a:p>
        </p:txBody>
      </p:sp>
      <p:pic>
        <p:nvPicPr>
          <p:cNvPr id="4" name="Picture 3">
            <a:extLst>
              <a:ext uri="{FF2B5EF4-FFF2-40B4-BE49-F238E27FC236}">
                <a16:creationId xmlns:a16="http://schemas.microsoft.com/office/drawing/2014/main" id="{56F2F178-66BA-4D03-9440-49A38E34842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p:spPr>
      </p:pic>
      <p:pic>
        <p:nvPicPr>
          <p:cNvPr id="5" name="Picture 4" descr="Teenactive-logo">
            <a:extLst>
              <a:ext uri="{FF2B5EF4-FFF2-40B4-BE49-F238E27FC236}">
                <a16:creationId xmlns:a16="http://schemas.microsoft.com/office/drawing/2014/main" id="{0A1BB5D0-ED40-F010-30EF-6798DC3945A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8660" y="6148"/>
            <a:ext cx="1323340" cy="468630"/>
          </a:xfrm>
          <a:prstGeom prst="rect">
            <a:avLst/>
          </a:prstGeom>
          <a:noFill/>
          <a:ln>
            <a:noFill/>
          </a:ln>
        </p:spPr>
      </p:pic>
      <p:sp>
        <p:nvSpPr>
          <p:cNvPr id="6" name="Rectangle 5"/>
          <p:cNvSpPr/>
          <p:nvPr/>
        </p:nvSpPr>
        <p:spPr>
          <a:xfrm>
            <a:off x="0" y="-11112"/>
            <a:ext cx="8782050" cy="6849269"/>
          </a:xfrm>
          <a:prstGeom prst="rect">
            <a:avLst/>
          </a:prstGeom>
          <a:solidFill>
            <a:schemeClr val="accent1"/>
          </a:solidFill>
          <a:ln>
            <a:solidFill>
              <a:schemeClr val="accent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5400" dirty="0">
                <a:effectLst/>
                <a:latin typeface="Bahnschrift SemiBold SemiConden" panose="020B0502040204020203" pitchFamily="34" charset="0"/>
                <a:ea typeface="Calibri" panose="020F0502020204030204" pitchFamily="34" charset="0"/>
                <a:cs typeface="Times New Roman" panose="02020603050405020304" pitchFamily="18" charset="0"/>
              </a:rPr>
              <a:t>GESLAGSGEBASEERDE GEWELD</a:t>
            </a:r>
          </a:p>
          <a:p>
            <a:pPr algn="ctr">
              <a:lnSpc>
                <a:spcPct val="107000"/>
              </a:lnSpc>
              <a:spcAft>
                <a:spcPts val="800"/>
              </a:spcAft>
            </a:pPr>
            <a:r>
              <a:rPr lang="en-ZA" sz="2400" dirty="0">
                <a:effectLst/>
                <a:latin typeface="Bahnschrift SemiBold SemiConden" panose="020B0502040204020203" pitchFamily="34" charset="0"/>
                <a:ea typeface="Calibri" panose="020F0502020204030204" pitchFamily="34" charset="0"/>
                <a:cs typeface="Times New Roman" panose="02020603050405020304" pitchFamily="18" charset="0"/>
              </a:rPr>
              <a:t>GRAAD 11 – KWARTAAL 3 PROJEK 2022</a:t>
            </a:r>
            <a:endParaRPr lang="en-ZA" sz="24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5400" dirty="0">
                <a:effectLst/>
                <a:latin typeface="Bahnschrift SemiBold SemiConden" panose="020B0502040204020203" pitchFamily="34" charset="0"/>
                <a:ea typeface="Calibri" panose="020F0502020204030204" pitchFamily="34" charset="0"/>
                <a:cs typeface="Times New Roman" panose="02020603050405020304" pitchFamily="18" charset="0"/>
              </a:rPr>
              <a:t>BEWUSMAKINGSVELDTOG</a:t>
            </a:r>
            <a:endParaRPr lang="en-ZA"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2726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28D18E-B687-4ABE-8F85-8EB0F9BC6368}"/>
              </a:ext>
            </a:extLst>
          </p:cNvPr>
          <p:cNvSpPr/>
          <p:nvPr/>
        </p:nvSpPr>
        <p:spPr>
          <a:xfrm>
            <a:off x="0" y="1"/>
            <a:ext cx="838200" cy="6858000"/>
          </a:xfrm>
          <a:prstGeom prst="rect">
            <a:avLst/>
          </a:prstGeom>
          <a:solidFill>
            <a:srgbClr val="B9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ZA" b="1" dirty="0">
              <a:ln/>
              <a:solidFill>
                <a:schemeClr val="accent4"/>
              </a:solidFill>
            </a:endParaRPr>
          </a:p>
        </p:txBody>
      </p:sp>
      <p:sp>
        <p:nvSpPr>
          <p:cNvPr id="2" name="Title 1">
            <a:extLst>
              <a:ext uri="{FF2B5EF4-FFF2-40B4-BE49-F238E27FC236}">
                <a16:creationId xmlns:a16="http://schemas.microsoft.com/office/drawing/2014/main" id="{9C52DDE7-0478-410E-8505-B3A1E4C1DCF6}"/>
              </a:ext>
            </a:extLst>
          </p:cNvPr>
          <p:cNvSpPr>
            <a:spLocks noGrp="1"/>
          </p:cNvSpPr>
          <p:nvPr>
            <p:ph type="title"/>
          </p:nvPr>
        </p:nvSpPr>
        <p:spPr>
          <a:xfrm>
            <a:off x="1879600" y="365125"/>
            <a:ext cx="9474200" cy="1325563"/>
          </a:xfrm>
        </p:spPr>
        <p:txBody>
          <a:bodyPr/>
          <a:lstStyle/>
          <a:p>
            <a:pPr algn="r"/>
            <a:r>
              <a:rPr lang="en-ZA" b="1" dirty="0"/>
              <a:t>AKTIWITEIT 2: </a:t>
            </a:r>
            <a:r>
              <a:rPr lang="en-ZA" b="1" dirty="0">
                <a:solidFill>
                  <a:srgbClr val="C00000"/>
                </a:solidFill>
              </a:rPr>
              <a:t>INDIVIDUEEL</a:t>
            </a:r>
          </a:p>
        </p:txBody>
      </p:sp>
      <p:sp>
        <p:nvSpPr>
          <p:cNvPr id="3" name="Content Placeholder 2">
            <a:extLst>
              <a:ext uri="{FF2B5EF4-FFF2-40B4-BE49-F238E27FC236}">
                <a16:creationId xmlns:a16="http://schemas.microsoft.com/office/drawing/2014/main" id="{00A70E70-25E0-447B-BBB7-69704418A6B7}"/>
              </a:ext>
            </a:extLst>
          </p:cNvPr>
          <p:cNvSpPr>
            <a:spLocks noGrp="1"/>
          </p:cNvSpPr>
          <p:nvPr>
            <p:ph idx="1"/>
          </p:nvPr>
        </p:nvSpPr>
        <p:spPr>
          <a:xfrm>
            <a:off x="838200" y="1825625"/>
            <a:ext cx="3348789" cy="4351338"/>
          </a:xfrm>
        </p:spPr>
        <p:txBody>
          <a:bodyPr>
            <a:normAutofit lnSpcReduction="10000"/>
          </a:bodyPr>
          <a:lstStyle/>
          <a:p>
            <a:r>
              <a:rPr lang="en-ZA" dirty="0"/>
              <a:t>Elke </a:t>
            </a:r>
            <a:r>
              <a:rPr lang="en-ZA" dirty="0" err="1"/>
              <a:t>groepslid</a:t>
            </a:r>
            <a:r>
              <a:rPr lang="en-ZA" dirty="0"/>
              <a:t> </a:t>
            </a:r>
            <a:r>
              <a:rPr lang="en-ZA" dirty="0" err="1"/>
              <a:t>moet</a:t>
            </a:r>
            <a:r>
              <a:rPr lang="en-ZA" dirty="0"/>
              <a:t> EEN van die </a:t>
            </a:r>
            <a:r>
              <a:rPr lang="en-ZA" dirty="0" err="1"/>
              <a:t>volgende</a:t>
            </a:r>
            <a:r>
              <a:rPr lang="en-ZA" dirty="0"/>
              <a:t> </a:t>
            </a:r>
            <a:r>
              <a:rPr lang="en-ZA" dirty="0" err="1"/>
              <a:t>doen</a:t>
            </a:r>
            <a:r>
              <a:rPr lang="en-ZA" dirty="0"/>
              <a:t>:</a:t>
            </a:r>
          </a:p>
          <a:p>
            <a:r>
              <a:rPr lang="en-ZA" sz="4500" b="1" dirty="0" err="1">
                <a:solidFill>
                  <a:srgbClr val="C00000"/>
                </a:solidFill>
              </a:rPr>
              <a:t>Plakkaat</a:t>
            </a:r>
            <a:endParaRPr lang="en-ZA" sz="4500" b="1" dirty="0">
              <a:solidFill>
                <a:srgbClr val="C00000"/>
              </a:solidFill>
            </a:endParaRPr>
          </a:p>
          <a:p>
            <a:r>
              <a:rPr lang="en-ZA" dirty="0" err="1"/>
              <a:t>Pamflet</a:t>
            </a:r>
            <a:endParaRPr lang="en-ZA" dirty="0"/>
          </a:p>
          <a:p>
            <a:r>
              <a:rPr lang="en-ZA" dirty="0" err="1"/>
              <a:t>Feiteblad</a:t>
            </a:r>
            <a:endParaRPr lang="en-ZA" dirty="0"/>
          </a:p>
          <a:p>
            <a:r>
              <a:rPr lang="en-ZA" b="1" dirty="0">
                <a:solidFill>
                  <a:srgbClr val="C00000"/>
                </a:solidFill>
              </a:rPr>
              <a:t>NB- </a:t>
            </a:r>
            <a:r>
              <a:rPr lang="en-ZA" b="1" dirty="0" err="1">
                <a:solidFill>
                  <a:srgbClr val="C00000"/>
                </a:solidFill>
              </a:rPr>
              <a:t>Jou</a:t>
            </a:r>
            <a:r>
              <a:rPr lang="en-ZA" b="1" dirty="0">
                <a:solidFill>
                  <a:srgbClr val="C00000"/>
                </a:solidFill>
              </a:rPr>
              <a:t> </a:t>
            </a:r>
            <a:r>
              <a:rPr lang="en-ZA" b="1" dirty="0" err="1">
                <a:solidFill>
                  <a:srgbClr val="C00000"/>
                </a:solidFill>
              </a:rPr>
              <a:t>doelwit</a:t>
            </a:r>
            <a:r>
              <a:rPr lang="en-ZA" b="1" dirty="0">
                <a:solidFill>
                  <a:srgbClr val="C00000"/>
                </a:solidFill>
              </a:rPr>
              <a:t> is om </a:t>
            </a:r>
            <a:r>
              <a:rPr lang="en-ZA" b="1" dirty="0" err="1">
                <a:solidFill>
                  <a:srgbClr val="C00000"/>
                </a:solidFill>
              </a:rPr>
              <a:t>te</a:t>
            </a:r>
            <a:r>
              <a:rPr lang="en-ZA" b="1" dirty="0">
                <a:solidFill>
                  <a:srgbClr val="C00000"/>
                </a:solidFill>
              </a:rPr>
              <a:t> </a:t>
            </a:r>
            <a:r>
              <a:rPr lang="en-ZA" b="1" dirty="0" err="1">
                <a:solidFill>
                  <a:srgbClr val="C00000"/>
                </a:solidFill>
              </a:rPr>
              <a:t>kommunikeer</a:t>
            </a:r>
            <a:r>
              <a:rPr lang="en-ZA" b="1" dirty="0">
                <a:solidFill>
                  <a:srgbClr val="C00000"/>
                </a:solidFill>
              </a:rPr>
              <a:t> </a:t>
            </a:r>
            <a:r>
              <a:rPr lang="en-ZA" b="1" dirty="0" err="1">
                <a:solidFill>
                  <a:srgbClr val="C00000"/>
                </a:solidFill>
              </a:rPr>
              <a:t>en</a:t>
            </a:r>
            <a:r>
              <a:rPr lang="en-ZA" b="1" dirty="0">
                <a:solidFill>
                  <a:srgbClr val="C00000"/>
                </a:solidFill>
              </a:rPr>
              <a:t> ‘n </a:t>
            </a:r>
            <a:r>
              <a:rPr lang="en-ZA" b="1" dirty="0" err="1">
                <a:solidFill>
                  <a:srgbClr val="C00000"/>
                </a:solidFill>
              </a:rPr>
              <a:t>reaksie</a:t>
            </a:r>
            <a:r>
              <a:rPr lang="en-ZA" b="1" dirty="0">
                <a:solidFill>
                  <a:srgbClr val="C00000"/>
                </a:solidFill>
              </a:rPr>
              <a:t> </a:t>
            </a:r>
            <a:r>
              <a:rPr lang="en-ZA" b="1" dirty="0" err="1">
                <a:solidFill>
                  <a:srgbClr val="C00000"/>
                </a:solidFill>
              </a:rPr>
              <a:t>te</a:t>
            </a:r>
            <a:r>
              <a:rPr lang="en-ZA" b="1" dirty="0">
                <a:solidFill>
                  <a:srgbClr val="C00000"/>
                </a:solidFill>
              </a:rPr>
              <a:t> </a:t>
            </a:r>
            <a:r>
              <a:rPr lang="en-ZA" b="1" dirty="0" err="1">
                <a:solidFill>
                  <a:srgbClr val="C00000"/>
                </a:solidFill>
              </a:rPr>
              <a:t>lok</a:t>
            </a:r>
            <a:r>
              <a:rPr lang="en-ZA" b="1" dirty="0">
                <a:solidFill>
                  <a:srgbClr val="C00000"/>
                </a:solidFill>
              </a:rPr>
              <a:t>!</a:t>
            </a:r>
          </a:p>
          <a:p>
            <a:endParaRPr lang="en-ZA" dirty="0"/>
          </a:p>
        </p:txBody>
      </p:sp>
      <p:pic>
        <p:nvPicPr>
          <p:cNvPr id="15" name="Content Placeholder 3">
            <a:extLst>
              <a:ext uri="{FF2B5EF4-FFF2-40B4-BE49-F238E27FC236}">
                <a16:creationId xmlns:a16="http://schemas.microsoft.com/office/drawing/2014/main" id="{16025830-CDFE-4D00-A5CE-19CC20491A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5972" y="1690688"/>
            <a:ext cx="4970730" cy="3514880"/>
          </a:xfrm>
          <a:prstGeom prst="rect">
            <a:avLst/>
          </a:prstGeom>
        </p:spPr>
      </p:pic>
      <p:sp>
        <p:nvSpPr>
          <p:cNvPr id="16" name="Up Arrow 4">
            <a:extLst>
              <a:ext uri="{FF2B5EF4-FFF2-40B4-BE49-F238E27FC236}">
                <a16:creationId xmlns:a16="http://schemas.microsoft.com/office/drawing/2014/main" id="{C7E6DA64-91DB-4DBA-99D4-7E94A4C05B3D}"/>
              </a:ext>
            </a:extLst>
          </p:cNvPr>
          <p:cNvSpPr/>
          <p:nvPr/>
        </p:nvSpPr>
        <p:spPr>
          <a:xfrm>
            <a:off x="9190993" y="5021250"/>
            <a:ext cx="171404" cy="7196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86E1A5C-6C55-44DD-9AD6-82B685647417}"/>
              </a:ext>
            </a:extLst>
          </p:cNvPr>
          <p:cNvSpPr txBox="1"/>
          <p:nvPr/>
        </p:nvSpPr>
        <p:spPr>
          <a:xfrm>
            <a:off x="8172207" y="5733515"/>
            <a:ext cx="4450579" cy="646331"/>
          </a:xfrm>
          <a:prstGeom prst="rect">
            <a:avLst/>
          </a:prstGeom>
          <a:noFill/>
        </p:spPr>
        <p:txBody>
          <a:bodyPr wrap="square" rtlCol="0">
            <a:spAutoFit/>
          </a:bodyPr>
          <a:lstStyle/>
          <a:p>
            <a:r>
              <a:rPr lang="en-US" dirty="0"/>
              <a:t>Neem </a:t>
            </a:r>
            <a:r>
              <a:rPr lang="en-US" dirty="0" err="1"/>
              <a:t>kennis</a:t>
            </a:r>
            <a:r>
              <a:rPr lang="en-US" dirty="0"/>
              <a:t> van die </a:t>
            </a:r>
            <a:r>
              <a:rPr lang="en-US" dirty="0" err="1"/>
              <a:t>konneksie</a:t>
            </a:r>
            <a:r>
              <a:rPr lang="en-US" dirty="0"/>
              <a:t> met die </a:t>
            </a:r>
            <a:r>
              <a:rPr lang="en-US" dirty="0" err="1"/>
              <a:t>veldtog</a:t>
            </a:r>
            <a:endParaRPr lang="en-US" dirty="0"/>
          </a:p>
        </p:txBody>
      </p:sp>
      <p:sp>
        <p:nvSpPr>
          <p:cNvPr id="18" name="Left Arrow 6">
            <a:extLst>
              <a:ext uri="{FF2B5EF4-FFF2-40B4-BE49-F238E27FC236}">
                <a16:creationId xmlns:a16="http://schemas.microsoft.com/office/drawing/2014/main" id="{DA7046B7-C601-464F-951D-E684A0CA1A74}"/>
              </a:ext>
            </a:extLst>
          </p:cNvPr>
          <p:cNvSpPr/>
          <p:nvPr/>
        </p:nvSpPr>
        <p:spPr>
          <a:xfrm rot="2137097">
            <a:off x="9183450" y="3948994"/>
            <a:ext cx="1114129" cy="1533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317DFD5-6E0A-4D3A-93E6-9144B37BA3B9}"/>
              </a:ext>
            </a:extLst>
          </p:cNvPr>
          <p:cNvSpPr txBox="1"/>
          <p:nvPr/>
        </p:nvSpPr>
        <p:spPr>
          <a:xfrm>
            <a:off x="10204841" y="3923269"/>
            <a:ext cx="1599527" cy="646331"/>
          </a:xfrm>
          <a:prstGeom prst="rect">
            <a:avLst/>
          </a:prstGeom>
          <a:noFill/>
        </p:spPr>
        <p:txBody>
          <a:bodyPr wrap="square" rtlCol="0">
            <a:spAutoFit/>
          </a:bodyPr>
          <a:lstStyle/>
          <a:p>
            <a:r>
              <a:rPr lang="en-US" dirty="0" err="1"/>
              <a:t>Uitdagend</a:t>
            </a:r>
            <a:r>
              <a:rPr lang="en-US" dirty="0"/>
              <a:t> </a:t>
            </a:r>
            <a:r>
              <a:rPr lang="en-US" dirty="0" err="1"/>
              <a:t>en</a:t>
            </a:r>
            <a:r>
              <a:rPr lang="en-US" dirty="0"/>
              <a:t> </a:t>
            </a:r>
            <a:r>
              <a:rPr lang="en-US" dirty="0" err="1"/>
              <a:t>insiggewend</a:t>
            </a:r>
            <a:endParaRPr lang="en-US" dirty="0"/>
          </a:p>
        </p:txBody>
      </p:sp>
      <p:sp>
        <p:nvSpPr>
          <p:cNvPr id="20" name="Up Arrow 8">
            <a:extLst>
              <a:ext uri="{FF2B5EF4-FFF2-40B4-BE49-F238E27FC236}">
                <a16:creationId xmlns:a16="http://schemas.microsoft.com/office/drawing/2014/main" id="{C4E8B5F2-ADC0-4A68-A8AB-CFDCAEF6931F}"/>
              </a:ext>
            </a:extLst>
          </p:cNvPr>
          <p:cNvSpPr/>
          <p:nvPr/>
        </p:nvSpPr>
        <p:spPr>
          <a:xfrm>
            <a:off x="4868432" y="4993110"/>
            <a:ext cx="171404" cy="7196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9526FC1-31FC-497A-8E00-5F23BC5F2EB1}"/>
              </a:ext>
            </a:extLst>
          </p:cNvPr>
          <p:cNvSpPr txBox="1"/>
          <p:nvPr/>
        </p:nvSpPr>
        <p:spPr>
          <a:xfrm>
            <a:off x="4561326" y="5712794"/>
            <a:ext cx="923331" cy="369332"/>
          </a:xfrm>
          <a:prstGeom prst="rect">
            <a:avLst/>
          </a:prstGeom>
          <a:noFill/>
        </p:spPr>
        <p:txBody>
          <a:bodyPr wrap="square" rtlCol="0">
            <a:spAutoFit/>
          </a:bodyPr>
          <a:lstStyle/>
          <a:p>
            <a:r>
              <a:rPr lang="en-US" dirty="0"/>
              <a:t>Logo</a:t>
            </a:r>
          </a:p>
        </p:txBody>
      </p:sp>
      <p:sp>
        <p:nvSpPr>
          <p:cNvPr id="22" name="Left Arrow 10">
            <a:extLst>
              <a:ext uri="{FF2B5EF4-FFF2-40B4-BE49-F238E27FC236}">
                <a16:creationId xmlns:a16="http://schemas.microsoft.com/office/drawing/2014/main" id="{9FF8D2C1-DDC8-4254-BD24-C2E1A159676B}"/>
              </a:ext>
            </a:extLst>
          </p:cNvPr>
          <p:cNvSpPr/>
          <p:nvPr/>
        </p:nvSpPr>
        <p:spPr>
          <a:xfrm rot="8098748">
            <a:off x="6723844" y="5279022"/>
            <a:ext cx="996745" cy="171404"/>
          </a:xfrm>
          <a:prstGeom prst="leftArrow">
            <a:avLst/>
          </a:prstGeom>
          <a:solidFill>
            <a:schemeClr val="tx2"/>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065E8F6E-3BDC-4A81-976C-C3260FDAF03B}"/>
              </a:ext>
            </a:extLst>
          </p:cNvPr>
          <p:cNvSpPr txBox="1"/>
          <p:nvPr/>
        </p:nvSpPr>
        <p:spPr>
          <a:xfrm>
            <a:off x="5462318" y="5714616"/>
            <a:ext cx="4014384" cy="369332"/>
          </a:xfrm>
          <a:prstGeom prst="rect">
            <a:avLst/>
          </a:prstGeom>
          <a:noFill/>
        </p:spPr>
        <p:txBody>
          <a:bodyPr wrap="square" rtlCol="0">
            <a:spAutoFit/>
          </a:bodyPr>
          <a:lstStyle/>
          <a:p>
            <a:r>
              <a:rPr lang="en-US" dirty="0" err="1"/>
              <a:t>Inligting</a:t>
            </a:r>
            <a:r>
              <a:rPr lang="en-US" dirty="0"/>
              <a:t> </a:t>
            </a:r>
            <a:r>
              <a:rPr lang="en-US" dirty="0" err="1"/>
              <a:t>oor</a:t>
            </a:r>
            <a:r>
              <a:rPr lang="en-US" dirty="0"/>
              <a:t> die </a:t>
            </a:r>
            <a:r>
              <a:rPr lang="en-US" dirty="0" err="1"/>
              <a:t>veldtog</a:t>
            </a:r>
            <a:endParaRPr lang="en-US" dirty="0"/>
          </a:p>
        </p:txBody>
      </p:sp>
      <p:sp>
        <p:nvSpPr>
          <p:cNvPr id="25" name="TextBox 24">
            <a:extLst>
              <a:ext uri="{FF2B5EF4-FFF2-40B4-BE49-F238E27FC236}">
                <a16:creationId xmlns:a16="http://schemas.microsoft.com/office/drawing/2014/main" id="{DBF98861-A292-4D5F-AFB5-4B40F691E509}"/>
              </a:ext>
            </a:extLst>
          </p:cNvPr>
          <p:cNvSpPr txBox="1"/>
          <p:nvPr/>
        </p:nvSpPr>
        <p:spPr>
          <a:xfrm>
            <a:off x="8308040" y="6427229"/>
            <a:ext cx="3988411" cy="369332"/>
          </a:xfrm>
          <a:prstGeom prst="rect">
            <a:avLst/>
          </a:prstGeom>
          <a:noFill/>
        </p:spPr>
        <p:txBody>
          <a:bodyPr wrap="square">
            <a:spAutoFit/>
          </a:bodyPr>
          <a:lstStyle/>
          <a:p>
            <a:r>
              <a:rPr lang="en-ZA" b="1" dirty="0">
                <a:solidFill>
                  <a:srgbClr val="C00000"/>
                </a:solidFill>
              </a:rPr>
              <a:t>VOORBEELD VAN ‘N GOEIE PLAKKAAT</a:t>
            </a:r>
            <a:endParaRPr lang="en-ZA" dirty="0"/>
          </a:p>
        </p:txBody>
      </p:sp>
      <p:pic>
        <p:nvPicPr>
          <p:cNvPr id="24" name="Picture 23" descr="Teenactive-logo">
            <a:extLst>
              <a:ext uri="{FF2B5EF4-FFF2-40B4-BE49-F238E27FC236}">
                <a16:creationId xmlns:a16="http://schemas.microsoft.com/office/drawing/2014/main" id="{D74921F0-33CA-E094-62AD-7D6AEDAF798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8660" y="-2097"/>
            <a:ext cx="1323340" cy="468630"/>
          </a:xfrm>
          <a:prstGeom prst="rect">
            <a:avLst/>
          </a:prstGeom>
          <a:noFill/>
          <a:ln>
            <a:noFill/>
          </a:ln>
        </p:spPr>
      </p:pic>
      <p:sp>
        <p:nvSpPr>
          <p:cNvPr id="26" name="Rectangle 25">
            <a:extLst>
              <a:ext uri="{FF2B5EF4-FFF2-40B4-BE49-F238E27FC236}">
                <a16:creationId xmlns:a16="http://schemas.microsoft.com/office/drawing/2014/main" id="{DBFBE2D7-3952-46BB-9AD5-EA4B21879BC3}"/>
              </a:ext>
            </a:extLst>
          </p:cNvPr>
          <p:cNvSpPr/>
          <p:nvPr/>
        </p:nvSpPr>
        <p:spPr>
          <a:xfrm rot="16200000">
            <a:off x="-2357264" y="2999176"/>
            <a:ext cx="5562421"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PRAKTIESE WENKE</a:t>
            </a:r>
          </a:p>
        </p:txBody>
      </p:sp>
    </p:spTree>
    <p:extLst>
      <p:ext uri="{BB962C8B-B14F-4D97-AF65-F5344CB8AC3E}">
        <p14:creationId xmlns:p14="http://schemas.microsoft.com/office/powerpoint/2010/main" val="3055955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4FE78859-739A-4620-9FD7-75F17320E2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5586" y="1439639"/>
            <a:ext cx="4272232" cy="3021169"/>
          </a:xfrm>
          <a:prstGeom prst="rect">
            <a:avLst/>
          </a:prstGeom>
        </p:spPr>
      </p:pic>
      <p:sp>
        <p:nvSpPr>
          <p:cNvPr id="7" name="Rectangle 6">
            <a:extLst>
              <a:ext uri="{FF2B5EF4-FFF2-40B4-BE49-F238E27FC236}">
                <a16:creationId xmlns:a16="http://schemas.microsoft.com/office/drawing/2014/main" id="{4628D18E-B687-4ABE-8F85-8EB0F9BC6368}"/>
              </a:ext>
            </a:extLst>
          </p:cNvPr>
          <p:cNvSpPr/>
          <p:nvPr/>
        </p:nvSpPr>
        <p:spPr>
          <a:xfrm>
            <a:off x="0" y="1"/>
            <a:ext cx="838200" cy="6858000"/>
          </a:xfrm>
          <a:prstGeom prst="rect">
            <a:avLst/>
          </a:prstGeom>
          <a:solidFill>
            <a:srgbClr val="B9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ZA" b="1" dirty="0">
              <a:ln/>
              <a:solidFill>
                <a:schemeClr val="accent4"/>
              </a:solidFill>
            </a:endParaRPr>
          </a:p>
        </p:txBody>
      </p:sp>
      <p:sp>
        <p:nvSpPr>
          <p:cNvPr id="2" name="Title 1">
            <a:extLst>
              <a:ext uri="{FF2B5EF4-FFF2-40B4-BE49-F238E27FC236}">
                <a16:creationId xmlns:a16="http://schemas.microsoft.com/office/drawing/2014/main" id="{9C52DDE7-0478-410E-8505-B3A1E4C1DCF6}"/>
              </a:ext>
            </a:extLst>
          </p:cNvPr>
          <p:cNvSpPr>
            <a:spLocks noGrp="1"/>
          </p:cNvSpPr>
          <p:nvPr>
            <p:ph type="title"/>
          </p:nvPr>
        </p:nvSpPr>
        <p:spPr>
          <a:xfrm>
            <a:off x="1879600" y="365125"/>
            <a:ext cx="9474200" cy="1325563"/>
          </a:xfrm>
        </p:spPr>
        <p:txBody>
          <a:bodyPr/>
          <a:lstStyle/>
          <a:p>
            <a:pPr algn="r"/>
            <a:r>
              <a:rPr lang="en-ZA" b="1" dirty="0"/>
              <a:t>AKTIWITEIT 2: </a:t>
            </a:r>
            <a:r>
              <a:rPr lang="en-ZA" b="1" dirty="0">
                <a:solidFill>
                  <a:srgbClr val="C00000"/>
                </a:solidFill>
              </a:rPr>
              <a:t>INDIVIDUEEL</a:t>
            </a:r>
          </a:p>
        </p:txBody>
      </p:sp>
      <p:sp>
        <p:nvSpPr>
          <p:cNvPr id="18" name="Left Arrow 6">
            <a:extLst>
              <a:ext uri="{FF2B5EF4-FFF2-40B4-BE49-F238E27FC236}">
                <a16:creationId xmlns:a16="http://schemas.microsoft.com/office/drawing/2014/main" id="{DA7046B7-C601-464F-951D-E684A0CA1A74}"/>
              </a:ext>
            </a:extLst>
          </p:cNvPr>
          <p:cNvSpPr/>
          <p:nvPr/>
        </p:nvSpPr>
        <p:spPr>
          <a:xfrm rot="5400000">
            <a:off x="9656278" y="5279285"/>
            <a:ext cx="1114129" cy="1533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317DFD5-6E0A-4D3A-93E6-9144B37BA3B9}"/>
              </a:ext>
            </a:extLst>
          </p:cNvPr>
          <p:cNvSpPr txBox="1"/>
          <p:nvPr/>
        </p:nvSpPr>
        <p:spPr>
          <a:xfrm>
            <a:off x="8372698" y="5917257"/>
            <a:ext cx="3698240" cy="369332"/>
          </a:xfrm>
          <a:prstGeom prst="rect">
            <a:avLst/>
          </a:prstGeom>
          <a:noFill/>
        </p:spPr>
        <p:txBody>
          <a:bodyPr wrap="square" rtlCol="0">
            <a:spAutoFit/>
          </a:bodyPr>
          <a:lstStyle/>
          <a:p>
            <a:r>
              <a:rPr lang="en-US" dirty="0" err="1"/>
              <a:t>Algemene</a:t>
            </a:r>
            <a:r>
              <a:rPr lang="en-US" dirty="0"/>
              <a:t> </a:t>
            </a:r>
            <a:r>
              <a:rPr lang="en-US" dirty="0" err="1"/>
              <a:t>inligting</a:t>
            </a:r>
            <a:r>
              <a:rPr lang="en-US" dirty="0"/>
              <a:t> </a:t>
            </a:r>
            <a:r>
              <a:rPr lang="en-US" dirty="0" err="1"/>
              <a:t>verwant</a:t>
            </a:r>
            <a:r>
              <a:rPr lang="en-US" dirty="0"/>
              <a:t> </a:t>
            </a:r>
            <a:r>
              <a:rPr lang="en-US" dirty="0" err="1"/>
              <a:t>aan</a:t>
            </a:r>
            <a:r>
              <a:rPr lang="en-US" dirty="0"/>
              <a:t> GGG</a:t>
            </a:r>
          </a:p>
        </p:txBody>
      </p:sp>
      <p:sp>
        <p:nvSpPr>
          <p:cNvPr id="20" name="Up Arrow 8">
            <a:extLst>
              <a:ext uri="{FF2B5EF4-FFF2-40B4-BE49-F238E27FC236}">
                <a16:creationId xmlns:a16="http://schemas.microsoft.com/office/drawing/2014/main" id="{C4E8B5F2-ADC0-4A68-A8AB-CFDCAEF6931F}"/>
              </a:ext>
            </a:extLst>
          </p:cNvPr>
          <p:cNvSpPr/>
          <p:nvPr/>
        </p:nvSpPr>
        <p:spPr>
          <a:xfrm>
            <a:off x="6616700" y="3983993"/>
            <a:ext cx="171404" cy="7196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9526FC1-31FC-497A-8E00-5F23BC5F2EB1}"/>
              </a:ext>
            </a:extLst>
          </p:cNvPr>
          <p:cNvSpPr txBox="1"/>
          <p:nvPr/>
        </p:nvSpPr>
        <p:spPr>
          <a:xfrm>
            <a:off x="6347653" y="4645500"/>
            <a:ext cx="923331" cy="369332"/>
          </a:xfrm>
          <a:prstGeom prst="rect">
            <a:avLst/>
          </a:prstGeom>
          <a:noFill/>
        </p:spPr>
        <p:txBody>
          <a:bodyPr wrap="square" rtlCol="0">
            <a:spAutoFit/>
          </a:bodyPr>
          <a:lstStyle/>
          <a:p>
            <a:r>
              <a:rPr lang="en-US" dirty="0"/>
              <a:t>Logo</a:t>
            </a:r>
          </a:p>
        </p:txBody>
      </p:sp>
      <p:sp>
        <p:nvSpPr>
          <p:cNvPr id="22" name="Left Arrow 10">
            <a:extLst>
              <a:ext uri="{FF2B5EF4-FFF2-40B4-BE49-F238E27FC236}">
                <a16:creationId xmlns:a16="http://schemas.microsoft.com/office/drawing/2014/main" id="{9FF8D2C1-DDC8-4254-BD24-C2E1A159676B}"/>
              </a:ext>
            </a:extLst>
          </p:cNvPr>
          <p:cNvSpPr/>
          <p:nvPr/>
        </p:nvSpPr>
        <p:spPr>
          <a:xfrm rot="13507116">
            <a:off x="3547214" y="1034196"/>
            <a:ext cx="996745" cy="171404"/>
          </a:xfrm>
          <a:prstGeom prst="leftArrow">
            <a:avLst/>
          </a:prstGeom>
          <a:solidFill>
            <a:schemeClr val="tx2"/>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065E8F6E-3BDC-4A81-976C-C3260FDAF03B}"/>
              </a:ext>
            </a:extLst>
          </p:cNvPr>
          <p:cNvSpPr txBox="1"/>
          <p:nvPr/>
        </p:nvSpPr>
        <p:spPr>
          <a:xfrm>
            <a:off x="1879600" y="309751"/>
            <a:ext cx="4014384" cy="369332"/>
          </a:xfrm>
          <a:prstGeom prst="rect">
            <a:avLst/>
          </a:prstGeom>
          <a:noFill/>
        </p:spPr>
        <p:txBody>
          <a:bodyPr wrap="square" rtlCol="0">
            <a:spAutoFit/>
          </a:bodyPr>
          <a:lstStyle/>
          <a:p>
            <a:r>
              <a:rPr lang="en-US" dirty="0" err="1"/>
              <a:t>Reaksie</a:t>
            </a:r>
            <a:r>
              <a:rPr lang="en-US" dirty="0"/>
              <a:t> van die </a:t>
            </a:r>
            <a:r>
              <a:rPr lang="en-US" dirty="0" err="1"/>
              <a:t>publiek</a:t>
            </a:r>
            <a:endParaRPr lang="en-US" dirty="0"/>
          </a:p>
        </p:txBody>
      </p:sp>
      <p:pic>
        <p:nvPicPr>
          <p:cNvPr id="9" name="Picture 8" descr="Text, website&#10;&#10;Description automatically generated">
            <a:extLst>
              <a:ext uri="{FF2B5EF4-FFF2-40B4-BE49-F238E27FC236}">
                <a16:creationId xmlns:a16="http://schemas.microsoft.com/office/drawing/2014/main" id="{531828F4-9B80-4EEA-B542-3B2F10F039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9819" y="2320519"/>
            <a:ext cx="3370503" cy="2383158"/>
          </a:xfrm>
          <a:prstGeom prst="rect">
            <a:avLst/>
          </a:prstGeom>
        </p:spPr>
      </p:pic>
      <p:sp>
        <p:nvSpPr>
          <p:cNvPr id="24" name="Up Arrow 4">
            <a:extLst>
              <a:ext uri="{FF2B5EF4-FFF2-40B4-BE49-F238E27FC236}">
                <a16:creationId xmlns:a16="http://schemas.microsoft.com/office/drawing/2014/main" id="{2E12417B-AA22-458C-9550-984917D936F4}"/>
              </a:ext>
            </a:extLst>
          </p:cNvPr>
          <p:cNvSpPr/>
          <p:nvPr/>
        </p:nvSpPr>
        <p:spPr>
          <a:xfrm>
            <a:off x="4733581" y="4383062"/>
            <a:ext cx="171404" cy="7196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Left Arrow 6">
            <a:extLst>
              <a:ext uri="{FF2B5EF4-FFF2-40B4-BE49-F238E27FC236}">
                <a16:creationId xmlns:a16="http://schemas.microsoft.com/office/drawing/2014/main" id="{5BA149DF-FB6D-4E70-9E39-7DE8C9D3876F}"/>
              </a:ext>
            </a:extLst>
          </p:cNvPr>
          <p:cNvSpPr/>
          <p:nvPr/>
        </p:nvSpPr>
        <p:spPr>
          <a:xfrm rot="20037948" flipV="1">
            <a:off x="8993445" y="1835236"/>
            <a:ext cx="1114129" cy="1533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0CFEBFB-5FF9-42C3-90BF-95DE86729E09}"/>
              </a:ext>
            </a:extLst>
          </p:cNvPr>
          <p:cNvSpPr txBox="1"/>
          <p:nvPr/>
        </p:nvSpPr>
        <p:spPr>
          <a:xfrm>
            <a:off x="10084703" y="1422896"/>
            <a:ext cx="1727980" cy="646331"/>
          </a:xfrm>
          <a:prstGeom prst="rect">
            <a:avLst/>
          </a:prstGeom>
          <a:noFill/>
        </p:spPr>
        <p:txBody>
          <a:bodyPr wrap="square" rtlCol="0">
            <a:spAutoFit/>
          </a:bodyPr>
          <a:lstStyle/>
          <a:p>
            <a:r>
              <a:rPr lang="en-US" dirty="0" err="1"/>
              <a:t>Interessante</a:t>
            </a:r>
            <a:r>
              <a:rPr lang="en-US" dirty="0"/>
              <a:t> </a:t>
            </a:r>
            <a:r>
              <a:rPr lang="en-US" dirty="0" err="1"/>
              <a:t>inligting</a:t>
            </a:r>
            <a:endParaRPr lang="en-US" dirty="0"/>
          </a:p>
        </p:txBody>
      </p:sp>
      <p:pic>
        <p:nvPicPr>
          <p:cNvPr id="29" name="Picture 28" descr="Teenactive-logo">
            <a:extLst>
              <a:ext uri="{FF2B5EF4-FFF2-40B4-BE49-F238E27FC236}">
                <a16:creationId xmlns:a16="http://schemas.microsoft.com/office/drawing/2014/main" id="{33F3D737-479B-5DC6-E89B-0077B557483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63535" y="-4127"/>
            <a:ext cx="1323340" cy="468630"/>
          </a:xfrm>
          <a:prstGeom prst="rect">
            <a:avLst/>
          </a:prstGeom>
          <a:noFill/>
          <a:ln>
            <a:noFill/>
          </a:ln>
        </p:spPr>
      </p:pic>
      <p:sp>
        <p:nvSpPr>
          <p:cNvPr id="30" name="Content Placeholder 2">
            <a:extLst>
              <a:ext uri="{FF2B5EF4-FFF2-40B4-BE49-F238E27FC236}">
                <a16:creationId xmlns:a16="http://schemas.microsoft.com/office/drawing/2014/main" id="{00A70E70-25E0-447B-BBB7-69704418A6B7}"/>
              </a:ext>
            </a:extLst>
          </p:cNvPr>
          <p:cNvSpPr txBox="1">
            <a:spLocks/>
          </p:cNvSpPr>
          <p:nvPr/>
        </p:nvSpPr>
        <p:spPr>
          <a:xfrm>
            <a:off x="758298" y="1439639"/>
            <a:ext cx="3348789"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Elke </a:t>
            </a:r>
            <a:r>
              <a:rPr lang="en-ZA" dirty="0" err="1"/>
              <a:t>groepslid</a:t>
            </a:r>
            <a:r>
              <a:rPr lang="en-ZA" dirty="0"/>
              <a:t> </a:t>
            </a:r>
            <a:r>
              <a:rPr lang="en-ZA" dirty="0" err="1"/>
              <a:t>moet</a:t>
            </a:r>
            <a:r>
              <a:rPr lang="en-ZA" dirty="0"/>
              <a:t> EEN van die </a:t>
            </a:r>
            <a:r>
              <a:rPr lang="en-ZA" dirty="0" err="1"/>
              <a:t>volgende</a:t>
            </a:r>
            <a:r>
              <a:rPr lang="en-ZA" dirty="0"/>
              <a:t> </a:t>
            </a:r>
            <a:r>
              <a:rPr lang="en-ZA" dirty="0" err="1"/>
              <a:t>doen</a:t>
            </a:r>
            <a:r>
              <a:rPr lang="en-ZA" dirty="0"/>
              <a:t>:</a:t>
            </a:r>
          </a:p>
          <a:p>
            <a:r>
              <a:rPr lang="en-ZA" dirty="0" err="1"/>
              <a:t>Plakkaat</a:t>
            </a:r>
            <a:endParaRPr lang="en-ZA" dirty="0"/>
          </a:p>
          <a:p>
            <a:r>
              <a:rPr lang="en-ZA" sz="4500" b="1" dirty="0" err="1">
                <a:solidFill>
                  <a:srgbClr val="C00000"/>
                </a:solidFill>
              </a:rPr>
              <a:t>Pamflet</a:t>
            </a:r>
            <a:endParaRPr lang="en-ZA" sz="4500" b="1" dirty="0">
              <a:solidFill>
                <a:srgbClr val="C00000"/>
              </a:solidFill>
            </a:endParaRPr>
          </a:p>
          <a:p>
            <a:r>
              <a:rPr lang="en-ZA" dirty="0" err="1"/>
              <a:t>Feiteblad</a:t>
            </a:r>
            <a:endParaRPr lang="en-ZA" dirty="0"/>
          </a:p>
          <a:p>
            <a:r>
              <a:rPr lang="en-ZA" b="1" dirty="0">
                <a:solidFill>
                  <a:srgbClr val="C00000"/>
                </a:solidFill>
              </a:rPr>
              <a:t>NB- </a:t>
            </a:r>
            <a:r>
              <a:rPr lang="en-ZA" b="1" dirty="0" err="1">
                <a:solidFill>
                  <a:srgbClr val="C00000"/>
                </a:solidFill>
              </a:rPr>
              <a:t>Jou</a:t>
            </a:r>
            <a:r>
              <a:rPr lang="en-ZA" b="1" dirty="0">
                <a:solidFill>
                  <a:srgbClr val="C00000"/>
                </a:solidFill>
              </a:rPr>
              <a:t> </a:t>
            </a:r>
            <a:r>
              <a:rPr lang="en-ZA" b="1" dirty="0" err="1">
                <a:solidFill>
                  <a:srgbClr val="C00000"/>
                </a:solidFill>
              </a:rPr>
              <a:t>doelwit</a:t>
            </a:r>
            <a:r>
              <a:rPr lang="en-ZA" b="1" dirty="0">
                <a:solidFill>
                  <a:srgbClr val="C00000"/>
                </a:solidFill>
              </a:rPr>
              <a:t> is om </a:t>
            </a:r>
            <a:r>
              <a:rPr lang="en-ZA" b="1" dirty="0" err="1">
                <a:solidFill>
                  <a:srgbClr val="C00000"/>
                </a:solidFill>
              </a:rPr>
              <a:t>te</a:t>
            </a:r>
            <a:r>
              <a:rPr lang="en-ZA" b="1" dirty="0">
                <a:solidFill>
                  <a:srgbClr val="C00000"/>
                </a:solidFill>
              </a:rPr>
              <a:t> </a:t>
            </a:r>
            <a:r>
              <a:rPr lang="en-ZA" b="1" dirty="0" err="1">
                <a:solidFill>
                  <a:srgbClr val="C00000"/>
                </a:solidFill>
              </a:rPr>
              <a:t>kommunikeer</a:t>
            </a:r>
            <a:r>
              <a:rPr lang="en-ZA" b="1" dirty="0">
                <a:solidFill>
                  <a:srgbClr val="C00000"/>
                </a:solidFill>
              </a:rPr>
              <a:t> </a:t>
            </a:r>
            <a:r>
              <a:rPr lang="en-ZA" b="1" dirty="0" err="1">
                <a:solidFill>
                  <a:srgbClr val="C00000"/>
                </a:solidFill>
              </a:rPr>
              <a:t>en</a:t>
            </a:r>
            <a:r>
              <a:rPr lang="en-ZA" b="1" dirty="0">
                <a:solidFill>
                  <a:srgbClr val="C00000"/>
                </a:solidFill>
              </a:rPr>
              <a:t> ‘n </a:t>
            </a:r>
            <a:r>
              <a:rPr lang="en-ZA" b="1" dirty="0" err="1">
                <a:solidFill>
                  <a:srgbClr val="C00000"/>
                </a:solidFill>
              </a:rPr>
              <a:t>reaksie</a:t>
            </a:r>
            <a:r>
              <a:rPr lang="en-ZA" b="1" dirty="0">
                <a:solidFill>
                  <a:srgbClr val="C00000"/>
                </a:solidFill>
              </a:rPr>
              <a:t> </a:t>
            </a:r>
            <a:r>
              <a:rPr lang="en-ZA" b="1" dirty="0" err="1">
                <a:solidFill>
                  <a:srgbClr val="C00000"/>
                </a:solidFill>
              </a:rPr>
              <a:t>te</a:t>
            </a:r>
            <a:r>
              <a:rPr lang="en-ZA" b="1" dirty="0">
                <a:solidFill>
                  <a:srgbClr val="C00000"/>
                </a:solidFill>
              </a:rPr>
              <a:t> </a:t>
            </a:r>
            <a:r>
              <a:rPr lang="en-ZA" b="1" dirty="0" err="1">
                <a:solidFill>
                  <a:srgbClr val="C00000"/>
                </a:solidFill>
              </a:rPr>
              <a:t>lok</a:t>
            </a:r>
            <a:r>
              <a:rPr lang="en-ZA" b="1" dirty="0">
                <a:solidFill>
                  <a:srgbClr val="C00000"/>
                </a:solidFill>
              </a:rPr>
              <a:t>!</a:t>
            </a:r>
          </a:p>
          <a:p>
            <a:endParaRPr lang="en-ZA" dirty="0"/>
          </a:p>
        </p:txBody>
      </p:sp>
      <p:sp>
        <p:nvSpPr>
          <p:cNvPr id="31" name="TextBox 30">
            <a:extLst>
              <a:ext uri="{FF2B5EF4-FFF2-40B4-BE49-F238E27FC236}">
                <a16:creationId xmlns:a16="http://schemas.microsoft.com/office/drawing/2014/main" id="{E86E1A5C-6C55-44DD-9AD6-82B685647417}"/>
              </a:ext>
            </a:extLst>
          </p:cNvPr>
          <p:cNvSpPr txBox="1"/>
          <p:nvPr/>
        </p:nvSpPr>
        <p:spPr>
          <a:xfrm>
            <a:off x="4055299" y="5239862"/>
            <a:ext cx="4715376" cy="369332"/>
          </a:xfrm>
          <a:prstGeom prst="rect">
            <a:avLst/>
          </a:prstGeom>
          <a:noFill/>
        </p:spPr>
        <p:txBody>
          <a:bodyPr wrap="square" rtlCol="0">
            <a:spAutoFit/>
          </a:bodyPr>
          <a:lstStyle/>
          <a:p>
            <a:r>
              <a:rPr lang="en-US" dirty="0"/>
              <a:t>Neem </a:t>
            </a:r>
            <a:r>
              <a:rPr lang="en-US" dirty="0" err="1"/>
              <a:t>kennis</a:t>
            </a:r>
            <a:r>
              <a:rPr lang="en-US" dirty="0"/>
              <a:t> van die </a:t>
            </a:r>
            <a:r>
              <a:rPr lang="en-US" dirty="0" err="1"/>
              <a:t>konneksie</a:t>
            </a:r>
            <a:r>
              <a:rPr lang="en-US" dirty="0"/>
              <a:t> met die </a:t>
            </a:r>
            <a:r>
              <a:rPr lang="en-US" dirty="0" err="1"/>
              <a:t>veldtog</a:t>
            </a:r>
            <a:endParaRPr lang="en-US" dirty="0"/>
          </a:p>
        </p:txBody>
      </p:sp>
      <p:sp>
        <p:nvSpPr>
          <p:cNvPr id="32" name="TextBox 31">
            <a:extLst>
              <a:ext uri="{FF2B5EF4-FFF2-40B4-BE49-F238E27FC236}">
                <a16:creationId xmlns:a16="http://schemas.microsoft.com/office/drawing/2014/main" id="{DBF98861-A292-4D5F-AFB5-4B40F691E509}"/>
              </a:ext>
            </a:extLst>
          </p:cNvPr>
          <p:cNvSpPr txBox="1"/>
          <p:nvPr/>
        </p:nvSpPr>
        <p:spPr>
          <a:xfrm>
            <a:off x="8384240" y="6427229"/>
            <a:ext cx="3988411" cy="369332"/>
          </a:xfrm>
          <a:prstGeom prst="rect">
            <a:avLst/>
          </a:prstGeom>
          <a:noFill/>
        </p:spPr>
        <p:txBody>
          <a:bodyPr wrap="square">
            <a:spAutoFit/>
          </a:bodyPr>
          <a:lstStyle/>
          <a:p>
            <a:r>
              <a:rPr lang="en-ZA" b="1" dirty="0">
                <a:solidFill>
                  <a:srgbClr val="C00000"/>
                </a:solidFill>
              </a:rPr>
              <a:t>VOORBEELD VAN ‘N GOEIE PAMFLET</a:t>
            </a:r>
            <a:endParaRPr lang="en-ZA" dirty="0"/>
          </a:p>
        </p:txBody>
      </p:sp>
      <p:sp>
        <p:nvSpPr>
          <p:cNvPr id="33" name="Rectangle 32">
            <a:extLst>
              <a:ext uri="{FF2B5EF4-FFF2-40B4-BE49-F238E27FC236}">
                <a16:creationId xmlns:a16="http://schemas.microsoft.com/office/drawing/2014/main" id="{DBFBE2D7-3952-46BB-9AD5-EA4B21879BC3}"/>
              </a:ext>
            </a:extLst>
          </p:cNvPr>
          <p:cNvSpPr/>
          <p:nvPr/>
        </p:nvSpPr>
        <p:spPr>
          <a:xfrm rot="16200000">
            <a:off x="-2357264" y="2999176"/>
            <a:ext cx="5562421"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PRAKTIESE WENKE</a:t>
            </a:r>
          </a:p>
        </p:txBody>
      </p:sp>
    </p:spTree>
    <p:extLst>
      <p:ext uri="{BB962C8B-B14F-4D97-AF65-F5344CB8AC3E}">
        <p14:creationId xmlns:p14="http://schemas.microsoft.com/office/powerpoint/2010/main" val="4226240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8" name="Picture 7" descr="A group of people holding signs&#10;&#10;Description automatically generated with medium confidence">
            <a:extLst>
              <a:ext uri="{FF2B5EF4-FFF2-40B4-BE49-F238E27FC236}">
                <a16:creationId xmlns:a16="http://schemas.microsoft.com/office/drawing/2014/main" id="{56A4F729-3EA0-4952-8A87-8BD3F09EAB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0852" y="1418206"/>
            <a:ext cx="3994530" cy="2654023"/>
          </a:xfrm>
          <a:prstGeom prst="rect">
            <a:avLst/>
          </a:prstGeom>
        </p:spPr>
      </p:pic>
      <p:pic>
        <p:nvPicPr>
          <p:cNvPr id="11" name="Picture 10" descr="Text&#10;&#10;Description automatically generated">
            <a:extLst>
              <a:ext uri="{FF2B5EF4-FFF2-40B4-BE49-F238E27FC236}">
                <a16:creationId xmlns:a16="http://schemas.microsoft.com/office/drawing/2014/main" id="{AC5EB8A2-B7A8-4960-ABBD-73467B95BA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3430" y="2743769"/>
            <a:ext cx="3994530" cy="2656363"/>
          </a:xfrm>
          <a:prstGeom prst="rect">
            <a:avLst/>
          </a:prstGeom>
        </p:spPr>
      </p:pic>
      <p:sp>
        <p:nvSpPr>
          <p:cNvPr id="7" name="Rectangle 6">
            <a:extLst>
              <a:ext uri="{FF2B5EF4-FFF2-40B4-BE49-F238E27FC236}">
                <a16:creationId xmlns:a16="http://schemas.microsoft.com/office/drawing/2014/main" id="{4628D18E-B687-4ABE-8F85-8EB0F9BC6368}"/>
              </a:ext>
            </a:extLst>
          </p:cNvPr>
          <p:cNvSpPr/>
          <p:nvPr/>
        </p:nvSpPr>
        <p:spPr>
          <a:xfrm>
            <a:off x="0" y="1"/>
            <a:ext cx="838200" cy="6858000"/>
          </a:xfrm>
          <a:prstGeom prst="rect">
            <a:avLst/>
          </a:prstGeom>
          <a:solidFill>
            <a:srgbClr val="B9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ZA" b="1" dirty="0">
              <a:ln/>
              <a:solidFill>
                <a:schemeClr val="accent4"/>
              </a:solidFill>
            </a:endParaRPr>
          </a:p>
        </p:txBody>
      </p:sp>
      <p:sp>
        <p:nvSpPr>
          <p:cNvPr id="2" name="Title 1">
            <a:extLst>
              <a:ext uri="{FF2B5EF4-FFF2-40B4-BE49-F238E27FC236}">
                <a16:creationId xmlns:a16="http://schemas.microsoft.com/office/drawing/2014/main" id="{9C52DDE7-0478-410E-8505-B3A1E4C1DCF6}"/>
              </a:ext>
            </a:extLst>
          </p:cNvPr>
          <p:cNvSpPr>
            <a:spLocks noGrp="1"/>
          </p:cNvSpPr>
          <p:nvPr>
            <p:ph type="title"/>
          </p:nvPr>
        </p:nvSpPr>
        <p:spPr>
          <a:xfrm>
            <a:off x="1879600" y="324485"/>
            <a:ext cx="9474200" cy="1325563"/>
          </a:xfrm>
        </p:spPr>
        <p:txBody>
          <a:bodyPr/>
          <a:lstStyle/>
          <a:p>
            <a:pPr algn="r"/>
            <a:r>
              <a:rPr lang="en-ZA" b="1" dirty="0"/>
              <a:t>AKTIWITEIT 2: </a:t>
            </a:r>
            <a:r>
              <a:rPr lang="en-ZA" b="1" dirty="0">
                <a:solidFill>
                  <a:srgbClr val="C00000"/>
                </a:solidFill>
              </a:rPr>
              <a:t>INDIVIDUEEL</a:t>
            </a:r>
          </a:p>
        </p:txBody>
      </p:sp>
      <p:sp>
        <p:nvSpPr>
          <p:cNvPr id="18" name="Left Arrow 6">
            <a:extLst>
              <a:ext uri="{FF2B5EF4-FFF2-40B4-BE49-F238E27FC236}">
                <a16:creationId xmlns:a16="http://schemas.microsoft.com/office/drawing/2014/main" id="{DA7046B7-C601-464F-951D-E684A0CA1A74}"/>
              </a:ext>
            </a:extLst>
          </p:cNvPr>
          <p:cNvSpPr/>
          <p:nvPr/>
        </p:nvSpPr>
        <p:spPr>
          <a:xfrm rot="5400000">
            <a:off x="9016586" y="5178741"/>
            <a:ext cx="1114129" cy="1533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317DFD5-6E0A-4D3A-93E6-9144B37BA3B9}"/>
              </a:ext>
            </a:extLst>
          </p:cNvPr>
          <p:cNvSpPr txBox="1"/>
          <p:nvPr/>
        </p:nvSpPr>
        <p:spPr>
          <a:xfrm>
            <a:off x="7561190" y="5771690"/>
            <a:ext cx="4381696" cy="646331"/>
          </a:xfrm>
          <a:prstGeom prst="rect">
            <a:avLst/>
          </a:prstGeom>
          <a:noFill/>
        </p:spPr>
        <p:txBody>
          <a:bodyPr wrap="square" rtlCol="0">
            <a:spAutoFit/>
          </a:bodyPr>
          <a:lstStyle/>
          <a:p>
            <a:r>
              <a:rPr lang="en-US" dirty="0" err="1"/>
              <a:t>Algemene</a:t>
            </a:r>
            <a:r>
              <a:rPr lang="en-US" dirty="0"/>
              <a:t> </a:t>
            </a:r>
            <a:r>
              <a:rPr lang="en-US" dirty="0" err="1"/>
              <a:t>inligting</a:t>
            </a:r>
            <a:r>
              <a:rPr lang="en-US" dirty="0"/>
              <a:t>, </a:t>
            </a:r>
            <a:r>
              <a:rPr lang="en-US" dirty="0" err="1"/>
              <a:t>verwant</a:t>
            </a:r>
            <a:r>
              <a:rPr lang="en-US" dirty="0"/>
              <a:t> </a:t>
            </a:r>
            <a:r>
              <a:rPr lang="en-US" dirty="0" err="1"/>
              <a:t>aan</a:t>
            </a:r>
            <a:r>
              <a:rPr lang="en-US" dirty="0"/>
              <a:t> GGG, wat in die </a:t>
            </a:r>
            <a:r>
              <a:rPr lang="en-US" dirty="0" err="1"/>
              <a:t>veldtog</a:t>
            </a:r>
            <a:r>
              <a:rPr lang="en-US" dirty="0"/>
              <a:t> </a:t>
            </a:r>
            <a:r>
              <a:rPr lang="en-US" dirty="0" err="1"/>
              <a:t>aangespreek</a:t>
            </a:r>
            <a:r>
              <a:rPr lang="en-US" dirty="0"/>
              <a:t> word</a:t>
            </a:r>
          </a:p>
        </p:txBody>
      </p:sp>
      <p:sp>
        <p:nvSpPr>
          <p:cNvPr id="22" name="Left Arrow 10">
            <a:extLst>
              <a:ext uri="{FF2B5EF4-FFF2-40B4-BE49-F238E27FC236}">
                <a16:creationId xmlns:a16="http://schemas.microsoft.com/office/drawing/2014/main" id="{9FF8D2C1-DDC8-4254-BD24-C2E1A159676B}"/>
              </a:ext>
            </a:extLst>
          </p:cNvPr>
          <p:cNvSpPr/>
          <p:nvPr/>
        </p:nvSpPr>
        <p:spPr>
          <a:xfrm rot="13507116">
            <a:off x="3547214" y="1034196"/>
            <a:ext cx="996745" cy="171404"/>
          </a:xfrm>
          <a:prstGeom prst="leftArrow">
            <a:avLst/>
          </a:prstGeom>
          <a:solidFill>
            <a:schemeClr val="tx2"/>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065E8F6E-3BDC-4A81-976C-C3260FDAF03B}"/>
              </a:ext>
            </a:extLst>
          </p:cNvPr>
          <p:cNvSpPr txBox="1"/>
          <p:nvPr/>
        </p:nvSpPr>
        <p:spPr>
          <a:xfrm>
            <a:off x="1879600" y="309751"/>
            <a:ext cx="4014384" cy="369332"/>
          </a:xfrm>
          <a:prstGeom prst="rect">
            <a:avLst/>
          </a:prstGeom>
          <a:noFill/>
        </p:spPr>
        <p:txBody>
          <a:bodyPr wrap="square" rtlCol="0">
            <a:spAutoFit/>
          </a:bodyPr>
          <a:lstStyle/>
          <a:p>
            <a:r>
              <a:rPr lang="en-US" dirty="0" err="1"/>
              <a:t>Interessante</a:t>
            </a:r>
            <a:r>
              <a:rPr lang="en-US" dirty="0"/>
              <a:t> </a:t>
            </a:r>
            <a:r>
              <a:rPr lang="en-US" dirty="0" err="1"/>
              <a:t>prente</a:t>
            </a:r>
            <a:r>
              <a:rPr lang="en-US" dirty="0"/>
              <a:t> / </a:t>
            </a:r>
            <a:r>
              <a:rPr lang="en-US" dirty="0" err="1"/>
              <a:t>foto’s</a:t>
            </a:r>
            <a:endParaRPr lang="en-US" dirty="0"/>
          </a:p>
        </p:txBody>
      </p:sp>
      <p:sp>
        <p:nvSpPr>
          <p:cNvPr id="24" name="Up Arrow 4">
            <a:extLst>
              <a:ext uri="{FF2B5EF4-FFF2-40B4-BE49-F238E27FC236}">
                <a16:creationId xmlns:a16="http://schemas.microsoft.com/office/drawing/2014/main" id="{2E12417B-AA22-458C-9550-984917D936F4}"/>
              </a:ext>
            </a:extLst>
          </p:cNvPr>
          <p:cNvSpPr/>
          <p:nvPr/>
        </p:nvSpPr>
        <p:spPr>
          <a:xfrm>
            <a:off x="5729231" y="4116886"/>
            <a:ext cx="171404" cy="71968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Left Arrow 6">
            <a:extLst>
              <a:ext uri="{FF2B5EF4-FFF2-40B4-BE49-F238E27FC236}">
                <a16:creationId xmlns:a16="http://schemas.microsoft.com/office/drawing/2014/main" id="{5BA149DF-FB6D-4E70-9E39-7DE8C9D3876F}"/>
              </a:ext>
            </a:extLst>
          </p:cNvPr>
          <p:cNvSpPr/>
          <p:nvPr/>
        </p:nvSpPr>
        <p:spPr>
          <a:xfrm rot="13628697" flipV="1">
            <a:off x="9527203" y="2438954"/>
            <a:ext cx="1114129" cy="1533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0CFEBFB-5FF9-42C3-90BF-95DE86729E09}"/>
              </a:ext>
            </a:extLst>
          </p:cNvPr>
          <p:cNvSpPr txBox="1"/>
          <p:nvPr/>
        </p:nvSpPr>
        <p:spPr>
          <a:xfrm>
            <a:off x="8805926" y="1648351"/>
            <a:ext cx="2409152" cy="369332"/>
          </a:xfrm>
          <a:prstGeom prst="rect">
            <a:avLst/>
          </a:prstGeom>
          <a:noFill/>
        </p:spPr>
        <p:txBody>
          <a:bodyPr wrap="square" rtlCol="0">
            <a:spAutoFit/>
          </a:bodyPr>
          <a:lstStyle/>
          <a:p>
            <a:r>
              <a:rPr lang="en-US" dirty="0" err="1"/>
              <a:t>Veldtog-aktiwiteite</a:t>
            </a:r>
            <a:endParaRPr lang="en-US" dirty="0"/>
          </a:p>
        </p:txBody>
      </p:sp>
      <p:pic>
        <p:nvPicPr>
          <p:cNvPr id="17" name="Picture 16" descr="Teenactive-logo">
            <a:extLst>
              <a:ext uri="{FF2B5EF4-FFF2-40B4-BE49-F238E27FC236}">
                <a16:creationId xmlns:a16="http://schemas.microsoft.com/office/drawing/2014/main" id="{97693A91-904E-3C4E-F4FB-FF393F1EC6F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68660" y="-4127"/>
            <a:ext cx="1323340" cy="468630"/>
          </a:xfrm>
          <a:prstGeom prst="rect">
            <a:avLst/>
          </a:prstGeom>
          <a:noFill/>
          <a:ln>
            <a:noFill/>
          </a:ln>
        </p:spPr>
      </p:pic>
      <p:sp>
        <p:nvSpPr>
          <p:cNvPr id="20" name="Content Placeholder 2">
            <a:extLst>
              <a:ext uri="{FF2B5EF4-FFF2-40B4-BE49-F238E27FC236}">
                <a16:creationId xmlns:a16="http://schemas.microsoft.com/office/drawing/2014/main" id="{00A70E70-25E0-447B-BBB7-69704418A6B7}"/>
              </a:ext>
            </a:extLst>
          </p:cNvPr>
          <p:cNvSpPr txBox="1">
            <a:spLocks/>
          </p:cNvSpPr>
          <p:nvPr/>
        </p:nvSpPr>
        <p:spPr>
          <a:xfrm>
            <a:off x="758298" y="1439639"/>
            <a:ext cx="3348789"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Elke </a:t>
            </a:r>
            <a:r>
              <a:rPr lang="en-ZA" dirty="0" err="1"/>
              <a:t>groepslid</a:t>
            </a:r>
            <a:r>
              <a:rPr lang="en-ZA" dirty="0"/>
              <a:t> </a:t>
            </a:r>
            <a:r>
              <a:rPr lang="en-ZA" dirty="0" err="1"/>
              <a:t>moet</a:t>
            </a:r>
            <a:r>
              <a:rPr lang="en-ZA" dirty="0"/>
              <a:t> EEN van die </a:t>
            </a:r>
            <a:r>
              <a:rPr lang="en-ZA" dirty="0" err="1"/>
              <a:t>volgende</a:t>
            </a:r>
            <a:r>
              <a:rPr lang="en-ZA" dirty="0"/>
              <a:t> </a:t>
            </a:r>
            <a:r>
              <a:rPr lang="en-ZA" dirty="0" err="1"/>
              <a:t>doen</a:t>
            </a:r>
            <a:r>
              <a:rPr lang="en-ZA" dirty="0"/>
              <a:t>:</a:t>
            </a:r>
          </a:p>
          <a:p>
            <a:r>
              <a:rPr lang="en-ZA" dirty="0" err="1"/>
              <a:t>Plakkaat</a:t>
            </a:r>
            <a:endParaRPr lang="en-ZA" dirty="0"/>
          </a:p>
          <a:p>
            <a:r>
              <a:rPr lang="en-ZA" dirty="0" err="1"/>
              <a:t>Pamflet</a:t>
            </a:r>
            <a:endParaRPr lang="en-ZA" dirty="0"/>
          </a:p>
          <a:p>
            <a:r>
              <a:rPr lang="en-ZA" sz="4500" b="1" dirty="0" err="1">
                <a:solidFill>
                  <a:srgbClr val="C00000"/>
                </a:solidFill>
              </a:rPr>
              <a:t>Feiteblad</a:t>
            </a:r>
            <a:endParaRPr lang="en-ZA" sz="4500" b="1" dirty="0">
              <a:solidFill>
                <a:srgbClr val="C00000"/>
              </a:solidFill>
            </a:endParaRPr>
          </a:p>
          <a:p>
            <a:r>
              <a:rPr lang="en-ZA" b="1" dirty="0">
                <a:solidFill>
                  <a:srgbClr val="C00000"/>
                </a:solidFill>
              </a:rPr>
              <a:t>NB- </a:t>
            </a:r>
            <a:r>
              <a:rPr lang="en-ZA" b="1" dirty="0" err="1">
                <a:solidFill>
                  <a:srgbClr val="C00000"/>
                </a:solidFill>
              </a:rPr>
              <a:t>Jou</a:t>
            </a:r>
            <a:r>
              <a:rPr lang="en-ZA" b="1" dirty="0">
                <a:solidFill>
                  <a:srgbClr val="C00000"/>
                </a:solidFill>
              </a:rPr>
              <a:t> </a:t>
            </a:r>
            <a:r>
              <a:rPr lang="en-ZA" b="1" dirty="0" err="1">
                <a:solidFill>
                  <a:srgbClr val="C00000"/>
                </a:solidFill>
              </a:rPr>
              <a:t>doelwit</a:t>
            </a:r>
            <a:r>
              <a:rPr lang="en-ZA" b="1" dirty="0">
                <a:solidFill>
                  <a:srgbClr val="C00000"/>
                </a:solidFill>
              </a:rPr>
              <a:t> is om </a:t>
            </a:r>
            <a:r>
              <a:rPr lang="en-ZA" b="1" dirty="0" err="1">
                <a:solidFill>
                  <a:srgbClr val="C00000"/>
                </a:solidFill>
              </a:rPr>
              <a:t>te</a:t>
            </a:r>
            <a:r>
              <a:rPr lang="en-ZA" b="1" dirty="0">
                <a:solidFill>
                  <a:srgbClr val="C00000"/>
                </a:solidFill>
              </a:rPr>
              <a:t> </a:t>
            </a:r>
            <a:r>
              <a:rPr lang="en-ZA" b="1" dirty="0" err="1">
                <a:solidFill>
                  <a:srgbClr val="C00000"/>
                </a:solidFill>
              </a:rPr>
              <a:t>kommunikeer</a:t>
            </a:r>
            <a:r>
              <a:rPr lang="en-ZA" b="1" dirty="0">
                <a:solidFill>
                  <a:srgbClr val="C00000"/>
                </a:solidFill>
              </a:rPr>
              <a:t> </a:t>
            </a:r>
            <a:r>
              <a:rPr lang="en-ZA" b="1" dirty="0" err="1">
                <a:solidFill>
                  <a:srgbClr val="C00000"/>
                </a:solidFill>
              </a:rPr>
              <a:t>en</a:t>
            </a:r>
            <a:r>
              <a:rPr lang="en-ZA" b="1" dirty="0">
                <a:solidFill>
                  <a:srgbClr val="C00000"/>
                </a:solidFill>
              </a:rPr>
              <a:t> ‘n </a:t>
            </a:r>
            <a:r>
              <a:rPr lang="en-ZA" b="1" dirty="0" err="1">
                <a:solidFill>
                  <a:srgbClr val="C00000"/>
                </a:solidFill>
              </a:rPr>
              <a:t>reaksie</a:t>
            </a:r>
            <a:r>
              <a:rPr lang="en-ZA" b="1" dirty="0">
                <a:solidFill>
                  <a:srgbClr val="C00000"/>
                </a:solidFill>
              </a:rPr>
              <a:t> </a:t>
            </a:r>
            <a:r>
              <a:rPr lang="en-ZA" b="1" dirty="0" err="1">
                <a:solidFill>
                  <a:srgbClr val="C00000"/>
                </a:solidFill>
              </a:rPr>
              <a:t>te</a:t>
            </a:r>
            <a:r>
              <a:rPr lang="en-ZA" b="1" dirty="0">
                <a:solidFill>
                  <a:srgbClr val="C00000"/>
                </a:solidFill>
              </a:rPr>
              <a:t> </a:t>
            </a:r>
            <a:r>
              <a:rPr lang="en-ZA" b="1" dirty="0" err="1">
                <a:solidFill>
                  <a:srgbClr val="C00000"/>
                </a:solidFill>
              </a:rPr>
              <a:t>lok</a:t>
            </a:r>
            <a:r>
              <a:rPr lang="en-ZA" b="1" dirty="0">
                <a:solidFill>
                  <a:srgbClr val="C00000"/>
                </a:solidFill>
              </a:rPr>
              <a:t>!</a:t>
            </a:r>
          </a:p>
          <a:p>
            <a:endParaRPr lang="en-ZA" dirty="0"/>
          </a:p>
        </p:txBody>
      </p:sp>
      <p:sp>
        <p:nvSpPr>
          <p:cNvPr id="21" name="TextBox 20">
            <a:extLst>
              <a:ext uri="{FF2B5EF4-FFF2-40B4-BE49-F238E27FC236}">
                <a16:creationId xmlns:a16="http://schemas.microsoft.com/office/drawing/2014/main" id="{E86E1A5C-6C55-44DD-9AD6-82B685647417}"/>
              </a:ext>
            </a:extLst>
          </p:cNvPr>
          <p:cNvSpPr txBox="1"/>
          <p:nvPr/>
        </p:nvSpPr>
        <p:spPr>
          <a:xfrm>
            <a:off x="4594767" y="4841948"/>
            <a:ext cx="2740753" cy="646331"/>
          </a:xfrm>
          <a:prstGeom prst="rect">
            <a:avLst/>
          </a:prstGeom>
          <a:noFill/>
        </p:spPr>
        <p:txBody>
          <a:bodyPr wrap="square" rtlCol="0">
            <a:spAutoFit/>
          </a:bodyPr>
          <a:lstStyle/>
          <a:p>
            <a:r>
              <a:rPr lang="en-US" dirty="0"/>
              <a:t>Neem </a:t>
            </a:r>
            <a:r>
              <a:rPr lang="en-US" dirty="0" err="1"/>
              <a:t>kennis</a:t>
            </a:r>
            <a:r>
              <a:rPr lang="en-US" dirty="0"/>
              <a:t> van die </a:t>
            </a:r>
            <a:r>
              <a:rPr lang="en-US" dirty="0" err="1"/>
              <a:t>konneksie</a:t>
            </a:r>
            <a:r>
              <a:rPr lang="en-US" dirty="0"/>
              <a:t> met die </a:t>
            </a:r>
            <a:r>
              <a:rPr lang="en-US" dirty="0" err="1"/>
              <a:t>veldtog</a:t>
            </a:r>
            <a:endParaRPr lang="en-US" dirty="0"/>
          </a:p>
        </p:txBody>
      </p:sp>
      <p:sp>
        <p:nvSpPr>
          <p:cNvPr id="29" name="Rectangle 28">
            <a:extLst>
              <a:ext uri="{FF2B5EF4-FFF2-40B4-BE49-F238E27FC236}">
                <a16:creationId xmlns:a16="http://schemas.microsoft.com/office/drawing/2014/main" id="{DBFBE2D7-3952-46BB-9AD5-EA4B21879BC3}"/>
              </a:ext>
            </a:extLst>
          </p:cNvPr>
          <p:cNvSpPr/>
          <p:nvPr/>
        </p:nvSpPr>
        <p:spPr>
          <a:xfrm rot="16200000">
            <a:off x="-2357264" y="2999176"/>
            <a:ext cx="5562421"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PRAKTIESE WENKE</a:t>
            </a:r>
          </a:p>
        </p:txBody>
      </p:sp>
      <p:sp>
        <p:nvSpPr>
          <p:cNvPr id="30" name="TextBox 29">
            <a:extLst>
              <a:ext uri="{FF2B5EF4-FFF2-40B4-BE49-F238E27FC236}">
                <a16:creationId xmlns:a16="http://schemas.microsoft.com/office/drawing/2014/main" id="{DBF98861-A292-4D5F-AFB5-4B40F691E509}"/>
              </a:ext>
            </a:extLst>
          </p:cNvPr>
          <p:cNvSpPr txBox="1"/>
          <p:nvPr/>
        </p:nvSpPr>
        <p:spPr>
          <a:xfrm>
            <a:off x="8308040" y="6427229"/>
            <a:ext cx="3988411" cy="369332"/>
          </a:xfrm>
          <a:prstGeom prst="rect">
            <a:avLst/>
          </a:prstGeom>
          <a:noFill/>
        </p:spPr>
        <p:txBody>
          <a:bodyPr wrap="square">
            <a:spAutoFit/>
          </a:bodyPr>
          <a:lstStyle/>
          <a:p>
            <a:r>
              <a:rPr lang="en-ZA" b="1" dirty="0">
                <a:solidFill>
                  <a:srgbClr val="C00000"/>
                </a:solidFill>
              </a:rPr>
              <a:t>VOORBEELD VAN ‘N GOEIE FEITEBLAD</a:t>
            </a:r>
            <a:endParaRPr lang="en-ZA" dirty="0"/>
          </a:p>
        </p:txBody>
      </p:sp>
    </p:spTree>
    <p:extLst>
      <p:ext uri="{BB962C8B-B14F-4D97-AF65-F5344CB8AC3E}">
        <p14:creationId xmlns:p14="http://schemas.microsoft.com/office/powerpoint/2010/main" val="1773376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28D18E-B687-4ABE-8F85-8EB0F9BC6368}"/>
              </a:ext>
            </a:extLst>
          </p:cNvPr>
          <p:cNvSpPr/>
          <p:nvPr/>
        </p:nvSpPr>
        <p:spPr>
          <a:xfrm>
            <a:off x="0" y="1"/>
            <a:ext cx="838200" cy="6858000"/>
          </a:xfrm>
          <a:prstGeom prst="rect">
            <a:avLst/>
          </a:prstGeom>
          <a:solidFill>
            <a:srgbClr val="B9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ZA" b="1" dirty="0">
              <a:ln/>
              <a:solidFill>
                <a:schemeClr val="accent4"/>
              </a:solidFill>
            </a:endParaRPr>
          </a:p>
        </p:txBody>
      </p:sp>
      <p:sp>
        <p:nvSpPr>
          <p:cNvPr id="2" name="Title 1">
            <a:extLst>
              <a:ext uri="{FF2B5EF4-FFF2-40B4-BE49-F238E27FC236}">
                <a16:creationId xmlns:a16="http://schemas.microsoft.com/office/drawing/2014/main" id="{9C52DDE7-0478-410E-8505-B3A1E4C1DCF6}"/>
              </a:ext>
            </a:extLst>
          </p:cNvPr>
          <p:cNvSpPr>
            <a:spLocks noGrp="1"/>
          </p:cNvSpPr>
          <p:nvPr>
            <p:ph type="title"/>
          </p:nvPr>
        </p:nvSpPr>
        <p:spPr>
          <a:xfrm>
            <a:off x="1879600" y="365125"/>
            <a:ext cx="9474200" cy="1325563"/>
          </a:xfrm>
        </p:spPr>
        <p:txBody>
          <a:bodyPr/>
          <a:lstStyle/>
          <a:p>
            <a:pPr algn="r"/>
            <a:r>
              <a:rPr lang="en-ZA" b="1" dirty="0"/>
              <a:t>AKTIWITEIT 3: </a:t>
            </a:r>
            <a:r>
              <a:rPr lang="en-ZA" b="1" dirty="0">
                <a:solidFill>
                  <a:srgbClr val="C00000"/>
                </a:solidFill>
              </a:rPr>
              <a:t>GROEP</a:t>
            </a:r>
          </a:p>
        </p:txBody>
      </p:sp>
      <p:sp>
        <p:nvSpPr>
          <p:cNvPr id="3" name="Content Placeholder 2">
            <a:extLst>
              <a:ext uri="{FF2B5EF4-FFF2-40B4-BE49-F238E27FC236}">
                <a16:creationId xmlns:a16="http://schemas.microsoft.com/office/drawing/2014/main" id="{00A70E70-25E0-447B-BBB7-69704418A6B7}"/>
              </a:ext>
            </a:extLst>
          </p:cNvPr>
          <p:cNvSpPr>
            <a:spLocks noGrp="1"/>
          </p:cNvSpPr>
          <p:nvPr>
            <p:ph idx="1"/>
          </p:nvPr>
        </p:nvSpPr>
        <p:spPr>
          <a:xfrm>
            <a:off x="1065571" y="1644724"/>
            <a:ext cx="10951168" cy="4848151"/>
          </a:xfrm>
        </p:spPr>
        <p:txBody>
          <a:bodyPr>
            <a:normAutofit/>
          </a:bodyPr>
          <a:lstStyle/>
          <a:p>
            <a:pPr marL="68580" indent="0">
              <a:buNone/>
            </a:pPr>
            <a:r>
              <a:rPr lang="nl-NL" b="1" dirty="0"/>
              <a:t>(Dit is belangrik om ten minste 2 weke toe te laat vir hierdie deel van jou projek sodat jy genoeg data vir die volgende fase kan insamel.)</a:t>
            </a:r>
          </a:p>
          <a:p>
            <a:pPr marL="68580" indent="0">
              <a:buNone/>
            </a:pPr>
            <a:r>
              <a:rPr lang="nl-NL" dirty="0"/>
              <a:t>Opsie 1: Jou groep sal kies om 'n rekening op een van die volgende sosiale media platforms te skep:</a:t>
            </a:r>
            <a:endParaRPr lang="en-ZA" dirty="0"/>
          </a:p>
          <a:p>
            <a:pPr marL="68580" indent="0">
              <a:buNone/>
            </a:pPr>
            <a:endParaRPr lang="en-ZA" dirty="0"/>
          </a:p>
          <a:p>
            <a:pPr marL="68580" indent="0">
              <a:buNone/>
            </a:pPr>
            <a:r>
              <a:rPr lang="en-ZA" dirty="0" err="1"/>
              <a:t>Opsie</a:t>
            </a:r>
            <a:r>
              <a:rPr lang="en-ZA" dirty="0"/>
              <a:t> 2: </a:t>
            </a:r>
            <a:r>
              <a:rPr lang="en-ZA" dirty="0" err="1"/>
              <a:t>Plaas</a:t>
            </a:r>
            <a:r>
              <a:rPr lang="en-ZA" dirty="0"/>
              <a:t> </a:t>
            </a:r>
            <a:r>
              <a:rPr lang="en-ZA" dirty="0" err="1"/>
              <a:t>jou</a:t>
            </a:r>
            <a:r>
              <a:rPr lang="en-ZA" dirty="0"/>
              <a:t> </a:t>
            </a:r>
            <a:r>
              <a:rPr lang="en-ZA" dirty="0" err="1"/>
              <a:t>plakkate</a:t>
            </a:r>
            <a:r>
              <a:rPr lang="en-ZA" dirty="0"/>
              <a:t>/ </a:t>
            </a:r>
            <a:r>
              <a:rPr lang="en-ZA" dirty="0" err="1"/>
              <a:t>pamflette</a:t>
            </a:r>
            <a:r>
              <a:rPr lang="en-ZA" dirty="0"/>
              <a:t>/ </a:t>
            </a:r>
            <a:r>
              <a:rPr lang="en-ZA" dirty="0" err="1"/>
              <a:t>feiteblaaie</a:t>
            </a:r>
            <a:r>
              <a:rPr lang="en-ZA" dirty="0"/>
              <a:t> </a:t>
            </a:r>
            <a:r>
              <a:rPr lang="en-ZA" dirty="0" err="1"/>
              <a:t>rondom</a:t>
            </a:r>
            <a:r>
              <a:rPr lang="en-ZA" dirty="0"/>
              <a:t> </a:t>
            </a:r>
            <a:r>
              <a:rPr lang="en-ZA" dirty="0" err="1"/>
              <a:t>jou</a:t>
            </a:r>
            <a:r>
              <a:rPr lang="en-ZA" dirty="0"/>
              <a:t> </a:t>
            </a:r>
            <a:r>
              <a:rPr lang="en-ZA" dirty="0" err="1"/>
              <a:t>skool</a:t>
            </a:r>
            <a:r>
              <a:rPr lang="en-ZA" dirty="0"/>
              <a:t>.</a:t>
            </a:r>
            <a:endParaRPr lang="en-GB" dirty="0"/>
          </a:p>
          <a:p>
            <a:pPr marL="68580" indent="0">
              <a:buNone/>
            </a:pPr>
            <a:r>
              <a:rPr lang="nl-NL" b="1" dirty="0"/>
              <a:t>Sodra jou veldtog vir ongeveer TWEE weke aan die gang is, evalueer hoe effektief jou veldtog in jou skool en gemeenskap was.</a:t>
            </a:r>
          </a:p>
          <a:p>
            <a:pPr marL="68580" indent="0">
              <a:buNone/>
            </a:pPr>
            <a:endParaRPr lang="nl-NL" b="1" dirty="0"/>
          </a:p>
          <a:p>
            <a:pPr marL="68580" indent="0">
              <a:buNone/>
            </a:pPr>
            <a:r>
              <a:rPr lang="nl-NL" b="1" dirty="0"/>
              <a:t>• Elke lid van die groep moet hul eie evaluering skryf!</a:t>
            </a:r>
            <a:endParaRPr lang="en-ZA" dirty="0"/>
          </a:p>
          <a:p>
            <a:pPr marL="68580" indent="0">
              <a:buNone/>
            </a:pPr>
            <a:endParaRPr lang="en-ZA" dirty="0"/>
          </a:p>
          <a:p>
            <a:pPr marL="68580" indent="0">
              <a:buNone/>
            </a:pPr>
            <a:endParaRPr lang="en-ZA" dirty="0"/>
          </a:p>
        </p:txBody>
      </p:sp>
      <p:pic>
        <p:nvPicPr>
          <p:cNvPr id="8" name="Picture 7">
            <a:extLst>
              <a:ext uri="{FF2B5EF4-FFF2-40B4-BE49-F238E27FC236}">
                <a16:creationId xmlns:a16="http://schemas.microsoft.com/office/drawing/2014/main" id="{3DA56B03-981D-479F-9F4C-D03691AC1538}"/>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597269" y="3076293"/>
            <a:ext cx="763927" cy="790217"/>
          </a:xfrm>
          <a:prstGeom prst="rect">
            <a:avLst/>
          </a:prstGeom>
        </p:spPr>
      </p:pic>
      <p:pic>
        <p:nvPicPr>
          <p:cNvPr id="9" name="Picture 8">
            <a:extLst>
              <a:ext uri="{FF2B5EF4-FFF2-40B4-BE49-F238E27FC236}">
                <a16:creationId xmlns:a16="http://schemas.microsoft.com/office/drawing/2014/main" id="{B13D37A2-9F96-4EBF-9DD7-17B8ABA833B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541155" y="3076293"/>
            <a:ext cx="743508" cy="769095"/>
          </a:xfrm>
          <a:prstGeom prst="rect">
            <a:avLst/>
          </a:prstGeom>
        </p:spPr>
      </p:pic>
      <p:pic>
        <p:nvPicPr>
          <p:cNvPr id="10" name="Picture 9" descr="Teenactive-logo">
            <a:extLst>
              <a:ext uri="{FF2B5EF4-FFF2-40B4-BE49-F238E27FC236}">
                <a16:creationId xmlns:a16="http://schemas.microsoft.com/office/drawing/2014/main" id="{779AA20C-5591-BA78-67A2-42329B46BCD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68660" y="0"/>
            <a:ext cx="1323340" cy="468630"/>
          </a:xfrm>
          <a:prstGeom prst="rect">
            <a:avLst/>
          </a:prstGeom>
          <a:noFill/>
          <a:ln>
            <a:noFill/>
          </a:ln>
        </p:spPr>
      </p:pic>
      <p:sp>
        <p:nvSpPr>
          <p:cNvPr id="11" name="Rectangle 10">
            <a:extLst>
              <a:ext uri="{FF2B5EF4-FFF2-40B4-BE49-F238E27FC236}">
                <a16:creationId xmlns:a16="http://schemas.microsoft.com/office/drawing/2014/main" id="{DBFBE2D7-3952-46BB-9AD5-EA4B21879BC3}"/>
              </a:ext>
            </a:extLst>
          </p:cNvPr>
          <p:cNvSpPr/>
          <p:nvPr/>
        </p:nvSpPr>
        <p:spPr>
          <a:xfrm rot="16200000">
            <a:off x="-2357264" y="2999176"/>
            <a:ext cx="5562421"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PRAKTIESE WENKE</a:t>
            </a:r>
          </a:p>
        </p:txBody>
      </p:sp>
    </p:spTree>
    <p:extLst>
      <p:ext uri="{BB962C8B-B14F-4D97-AF65-F5344CB8AC3E}">
        <p14:creationId xmlns:p14="http://schemas.microsoft.com/office/powerpoint/2010/main" val="2105083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28D18E-B687-4ABE-8F85-8EB0F9BC6368}"/>
              </a:ext>
            </a:extLst>
          </p:cNvPr>
          <p:cNvSpPr/>
          <p:nvPr/>
        </p:nvSpPr>
        <p:spPr>
          <a:xfrm>
            <a:off x="0" y="1"/>
            <a:ext cx="838200" cy="6858000"/>
          </a:xfrm>
          <a:prstGeom prst="rect">
            <a:avLst/>
          </a:prstGeom>
          <a:solidFill>
            <a:srgbClr val="B9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ZA" b="1" dirty="0">
              <a:ln/>
              <a:solidFill>
                <a:schemeClr val="accent4"/>
              </a:solidFill>
            </a:endParaRPr>
          </a:p>
        </p:txBody>
      </p:sp>
      <p:sp>
        <p:nvSpPr>
          <p:cNvPr id="2" name="Title 1">
            <a:extLst>
              <a:ext uri="{FF2B5EF4-FFF2-40B4-BE49-F238E27FC236}">
                <a16:creationId xmlns:a16="http://schemas.microsoft.com/office/drawing/2014/main" id="{9C52DDE7-0478-410E-8505-B3A1E4C1DCF6}"/>
              </a:ext>
            </a:extLst>
          </p:cNvPr>
          <p:cNvSpPr>
            <a:spLocks noGrp="1"/>
          </p:cNvSpPr>
          <p:nvPr>
            <p:ph type="title"/>
          </p:nvPr>
        </p:nvSpPr>
        <p:spPr>
          <a:xfrm>
            <a:off x="1879600" y="365125"/>
            <a:ext cx="9474200" cy="1325563"/>
          </a:xfrm>
        </p:spPr>
        <p:txBody>
          <a:bodyPr/>
          <a:lstStyle/>
          <a:p>
            <a:pPr algn="r"/>
            <a:r>
              <a:rPr lang="en-ZA" b="1" dirty="0"/>
              <a:t>AKTIWITEIT 4: </a:t>
            </a:r>
            <a:r>
              <a:rPr lang="en-ZA" b="1" dirty="0">
                <a:solidFill>
                  <a:srgbClr val="C00000"/>
                </a:solidFill>
              </a:rPr>
              <a:t>INDIVIDUEEL</a:t>
            </a:r>
          </a:p>
        </p:txBody>
      </p:sp>
      <p:sp>
        <p:nvSpPr>
          <p:cNvPr id="3" name="Content Placeholder 2">
            <a:extLst>
              <a:ext uri="{FF2B5EF4-FFF2-40B4-BE49-F238E27FC236}">
                <a16:creationId xmlns:a16="http://schemas.microsoft.com/office/drawing/2014/main" id="{00A70E70-25E0-447B-BBB7-69704418A6B7}"/>
              </a:ext>
            </a:extLst>
          </p:cNvPr>
          <p:cNvSpPr>
            <a:spLocks noGrp="1"/>
          </p:cNvSpPr>
          <p:nvPr>
            <p:ph idx="1"/>
          </p:nvPr>
        </p:nvSpPr>
        <p:spPr>
          <a:xfrm>
            <a:off x="923330" y="1825625"/>
            <a:ext cx="10430469" cy="4351338"/>
          </a:xfrm>
        </p:spPr>
        <p:txBody>
          <a:bodyPr>
            <a:normAutofit/>
          </a:bodyPr>
          <a:lstStyle/>
          <a:p>
            <a:r>
              <a:rPr lang="nl-NL" dirty="0"/>
              <a:t>Skryf 'n </a:t>
            </a:r>
            <a:r>
              <a:rPr lang="nl-NL" b="1" dirty="0">
                <a:solidFill>
                  <a:srgbClr val="FF0000"/>
                </a:solidFill>
              </a:rPr>
              <a:t>EEN bladsy Refleksie </a:t>
            </a:r>
            <a:r>
              <a:rPr lang="nl-NL" dirty="0"/>
              <a:t>oor hoe hierdie veldtog jou persoonlik beïnvloed het.</a:t>
            </a:r>
          </a:p>
          <a:p>
            <a:endParaRPr lang="nl-NL" dirty="0"/>
          </a:p>
          <a:p>
            <a:r>
              <a:rPr lang="nl-NL" dirty="0"/>
              <a:t>Wees persoonlik!!!</a:t>
            </a:r>
          </a:p>
          <a:p>
            <a:r>
              <a:rPr lang="nl-NL" dirty="0"/>
              <a:t>Besin oor jou deel van hierdie projek. Voel jy jou veldtog het gewerk?</a:t>
            </a:r>
          </a:p>
          <a:p>
            <a:r>
              <a:rPr lang="nl-NL" dirty="0"/>
              <a:t>Hoe het dit jou geraak en wat het jy geleer?</a:t>
            </a:r>
          </a:p>
          <a:p>
            <a:r>
              <a:rPr lang="nl-NL" dirty="0"/>
              <a:t>MOENIE hieroor jaag nie! Gesels met jou groep!</a:t>
            </a:r>
          </a:p>
          <a:p>
            <a:r>
              <a:rPr lang="nl-NL" dirty="0"/>
              <a:t>As jy tyd het, wat sou jy anders doen?</a:t>
            </a:r>
            <a:endParaRPr lang="en-ZA" dirty="0"/>
          </a:p>
        </p:txBody>
      </p:sp>
      <p:pic>
        <p:nvPicPr>
          <p:cNvPr id="8" name="Picture 7" descr="Teenactive-logo">
            <a:extLst>
              <a:ext uri="{FF2B5EF4-FFF2-40B4-BE49-F238E27FC236}">
                <a16:creationId xmlns:a16="http://schemas.microsoft.com/office/drawing/2014/main" id="{071EF21D-1BD0-3D2D-449A-FB7FBF48AF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8660" y="-4127"/>
            <a:ext cx="1323340" cy="468630"/>
          </a:xfrm>
          <a:prstGeom prst="rect">
            <a:avLst/>
          </a:prstGeom>
          <a:noFill/>
          <a:ln>
            <a:noFill/>
          </a:ln>
        </p:spPr>
      </p:pic>
      <p:sp>
        <p:nvSpPr>
          <p:cNvPr id="9" name="Rectangle 8">
            <a:extLst>
              <a:ext uri="{FF2B5EF4-FFF2-40B4-BE49-F238E27FC236}">
                <a16:creationId xmlns:a16="http://schemas.microsoft.com/office/drawing/2014/main" id="{DBFBE2D7-3952-46BB-9AD5-EA4B21879BC3}"/>
              </a:ext>
            </a:extLst>
          </p:cNvPr>
          <p:cNvSpPr/>
          <p:nvPr/>
        </p:nvSpPr>
        <p:spPr>
          <a:xfrm rot="16200000">
            <a:off x="-2357264" y="2999176"/>
            <a:ext cx="5562421"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PRAKTIESE WENKE</a:t>
            </a:r>
          </a:p>
        </p:txBody>
      </p:sp>
    </p:spTree>
    <p:extLst>
      <p:ext uri="{BB962C8B-B14F-4D97-AF65-F5344CB8AC3E}">
        <p14:creationId xmlns:p14="http://schemas.microsoft.com/office/powerpoint/2010/main" val="1254974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28D18E-B687-4ABE-8F85-8EB0F9BC6368}"/>
              </a:ext>
            </a:extLst>
          </p:cNvPr>
          <p:cNvSpPr/>
          <p:nvPr/>
        </p:nvSpPr>
        <p:spPr>
          <a:xfrm>
            <a:off x="0" y="1"/>
            <a:ext cx="838200" cy="6858000"/>
          </a:xfrm>
          <a:prstGeom prst="rect">
            <a:avLst/>
          </a:prstGeom>
          <a:solidFill>
            <a:srgbClr val="B9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ZA" b="1" dirty="0">
              <a:ln/>
              <a:solidFill>
                <a:schemeClr val="accent4"/>
              </a:solidFill>
            </a:endParaRPr>
          </a:p>
        </p:txBody>
      </p:sp>
      <p:sp>
        <p:nvSpPr>
          <p:cNvPr id="2" name="Title 1">
            <a:extLst>
              <a:ext uri="{FF2B5EF4-FFF2-40B4-BE49-F238E27FC236}">
                <a16:creationId xmlns:a16="http://schemas.microsoft.com/office/drawing/2014/main" id="{9C52DDE7-0478-410E-8505-B3A1E4C1DCF6}"/>
              </a:ext>
            </a:extLst>
          </p:cNvPr>
          <p:cNvSpPr>
            <a:spLocks noGrp="1"/>
          </p:cNvSpPr>
          <p:nvPr>
            <p:ph type="title"/>
          </p:nvPr>
        </p:nvSpPr>
        <p:spPr>
          <a:xfrm>
            <a:off x="1879600" y="365125"/>
            <a:ext cx="9474200" cy="1325563"/>
          </a:xfrm>
        </p:spPr>
        <p:txBody>
          <a:bodyPr/>
          <a:lstStyle/>
          <a:p>
            <a:pPr algn="r"/>
            <a:r>
              <a:rPr lang="en-ZA" b="1" dirty="0"/>
              <a:t>AKTIWITEIT 5: </a:t>
            </a:r>
            <a:r>
              <a:rPr lang="en-ZA" b="1" dirty="0">
                <a:solidFill>
                  <a:srgbClr val="C00000"/>
                </a:solidFill>
              </a:rPr>
              <a:t>GROEP</a:t>
            </a:r>
          </a:p>
        </p:txBody>
      </p:sp>
      <p:sp>
        <p:nvSpPr>
          <p:cNvPr id="3" name="Content Placeholder 2">
            <a:extLst>
              <a:ext uri="{FF2B5EF4-FFF2-40B4-BE49-F238E27FC236}">
                <a16:creationId xmlns:a16="http://schemas.microsoft.com/office/drawing/2014/main" id="{00A70E70-25E0-447B-BBB7-69704418A6B7}"/>
              </a:ext>
            </a:extLst>
          </p:cNvPr>
          <p:cNvSpPr>
            <a:spLocks noGrp="1"/>
          </p:cNvSpPr>
          <p:nvPr>
            <p:ph idx="1"/>
          </p:nvPr>
        </p:nvSpPr>
        <p:spPr>
          <a:xfrm>
            <a:off x="1358900" y="2379077"/>
            <a:ext cx="10515600" cy="3275764"/>
          </a:xfrm>
        </p:spPr>
        <p:txBody>
          <a:bodyPr>
            <a:normAutofit/>
          </a:bodyPr>
          <a:lstStyle/>
          <a:p>
            <a:r>
              <a:rPr lang="nl-NL" dirty="0"/>
              <a:t>Stel </a:t>
            </a:r>
            <a:r>
              <a:rPr lang="nl-NL" sz="3200" b="1" dirty="0">
                <a:solidFill>
                  <a:srgbClr val="FF0000"/>
                </a:solidFill>
              </a:rPr>
              <a:t>EEN bibliografie saam vir die hele groep se hulpbronne / verwysings</a:t>
            </a:r>
            <a:r>
              <a:rPr lang="nl-NL" dirty="0"/>
              <a:t>. Maak seker dat jy die korrekte Harvard-verwysingstegnieke gebruik. Sluit die lys name in van mense met wie julle onderhoude vir die projek gevoer het, in.</a:t>
            </a:r>
            <a:endParaRPr lang="en-GB" dirty="0"/>
          </a:p>
          <a:p>
            <a:endParaRPr lang="en-ZA" dirty="0"/>
          </a:p>
        </p:txBody>
      </p:sp>
      <p:pic>
        <p:nvPicPr>
          <p:cNvPr id="8" name="Picture 7" descr="Teenactive-logo">
            <a:extLst>
              <a:ext uri="{FF2B5EF4-FFF2-40B4-BE49-F238E27FC236}">
                <a16:creationId xmlns:a16="http://schemas.microsoft.com/office/drawing/2014/main" id="{32FA4E3B-B85C-5B0E-B61E-DF2372331BD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8660" y="0"/>
            <a:ext cx="1323340" cy="468630"/>
          </a:xfrm>
          <a:prstGeom prst="rect">
            <a:avLst/>
          </a:prstGeom>
          <a:noFill/>
          <a:ln>
            <a:noFill/>
          </a:ln>
        </p:spPr>
      </p:pic>
      <p:sp>
        <p:nvSpPr>
          <p:cNvPr id="9" name="Rectangle 8">
            <a:extLst>
              <a:ext uri="{FF2B5EF4-FFF2-40B4-BE49-F238E27FC236}">
                <a16:creationId xmlns:a16="http://schemas.microsoft.com/office/drawing/2014/main" id="{DBFBE2D7-3952-46BB-9AD5-EA4B21879BC3}"/>
              </a:ext>
            </a:extLst>
          </p:cNvPr>
          <p:cNvSpPr/>
          <p:nvPr/>
        </p:nvSpPr>
        <p:spPr>
          <a:xfrm rot="16200000">
            <a:off x="-2357264" y="2999176"/>
            <a:ext cx="5562421"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PRAKTIESE WENKE</a:t>
            </a:r>
          </a:p>
        </p:txBody>
      </p:sp>
    </p:spTree>
    <p:extLst>
      <p:ext uri="{BB962C8B-B14F-4D97-AF65-F5344CB8AC3E}">
        <p14:creationId xmlns:p14="http://schemas.microsoft.com/office/powerpoint/2010/main" val="3341064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EF9DB-D195-49DB-A412-039AE8C8867D}"/>
              </a:ext>
            </a:extLst>
          </p:cNvPr>
          <p:cNvSpPr>
            <a:spLocks noGrp="1"/>
          </p:cNvSpPr>
          <p:nvPr>
            <p:ph type="title"/>
          </p:nvPr>
        </p:nvSpPr>
        <p:spPr>
          <a:xfrm>
            <a:off x="838200" y="365125"/>
            <a:ext cx="10515600" cy="989699"/>
          </a:xfrm>
        </p:spPr>
        <p:txBody>
          <a:bodyPr/>
          <a:lstStyle/>
          <a:p>
            <a:r>
              <a:rPr lang="en-ZA" dirty="0"/>
              <a:t>DIS KOMPETISIETYD!!!</a:t>
            </a:r>
          </a:p>
        </p:txBody>
      </p:sp>
      <p:sp>
        <p:nvSpPr>
          <p:cNvPr id="3" name="Content Placeholder 2">
            <a:extLst>
              <a:ext uri="{FF2B5EF4-FFF2-40B4-BE49-F238E27FC236}">
                <a16:creationId xmlns:a16="http://schemas.microsoft.com/office/drawing/2014/main" id="{2FE118E2-3442-42DE-A01C-CE5871B46F5D}"/>
              </a:ext>
            </a:extLst>
          </p:cNvPr>
          <p:cNvSpPr>
            <a:spLocks noGrp="1"/>
          </p:cNvSpPr>
          <p:nvPr>
            <p:ph idx="1"/>
          </p:nvPr>
        </p:nvSpPr>
        <p:spPr>
          <a:xfrm>
            <a:off x="838200" y="3938999"/>
            <a:ext cx="10515600" cy="2237963"/>
          </a:xfrm>
        </p:spPr>
        <p:txBody>
          <a:bodyPr>
            <a:normAutofit fontScale="85000" lnSpcReduction="20000"/>
          </a:bodyPr>
          <a:lstStyle/>
          <a:p>
            <a:r>
              <a:rPr lang="nl-NL" dirty="0"/>
              <a:t>Onthou die tweede deel van hierdie projek is heeltemal vrywillig en nie vir punte nie.</a:t>
            </a:r>
          </a:p>
          <a:p>
            <a:r>
              <a:rPr lang="nl-NL" dirty="0"/>
              <a:t>Maar jy kan pryse wen!</a:t>
            </a:r>
          </a:p>
          <a:p>
            <a:r>
              <a:rPr lang="en-ZA" dirty="0"/>
              <a:t>HOE?</a:t>
            </a:r>
          </a:p>
          <a:p>
            <a:r>
              <a:rPr lang="en-ZA" dirty="0" err="1"/>
              <a:t>Eenvoudig</a:t>
            </a:r>
            <a:r>
              <a:rPr lang="en-ZA" dirty="0"/>
              <a:t>… </a:t>
            </a:r>
            <a:r>
              <a:rPr lang="en-ZA" dirty="0" err="1"/>
              <a:t>gebruik</a:t>
            </a:r>
            <a:r>
              <a:rPr lang="en-ZA" dirty="0"/>
              <a:t> die </a:t>
            </a:r>
            <a:r>
              <a:rPr lang="en-ZA" dirty="0" err="1"/>
              <a:t>hutsmerk</a:t>
            </a:r>
            <a:r>
              <a:rPr lang="en-ZA" dirty="0"/>
              <a:t> </a:t>
            </a:r>
            <a:r>
              <a:rPr lang="en-ZA" sz="4900" b="1" dirty="0">
                <a:solidFill>
                  <a:srgbClr val="C00000"/>
                </a:solidFill>
              </a:rPr>
              <a:t>#</a:t>
            </a:r>
            <a:r>
              <a:rPr lang="en-ZA" sz="4900" b="1" dirty="0" err="1">
                <a:solidFill>
                  <a:srgbClr val="C00000"/>
                </a:solidFill>
              </a:rPr>
              <a:t>TeenactivLO</a:t>
            </a:r>
            <a:r>
              <a:rPr lang="en-ZA" sz="4900" b="1" dirty="0">
                <a:solidFill>
                  <a:srgbClr val="C00000"/>
                </a:solidFill>
              </a:rPr>
              <a:t> </a:t>
            </a:r>
            <a:r>
              <a:rPr lang="nl-NL" dirty="0"/>
              <a:t>wanneer julle jul veldtog oplaai. Hierdie kompetisie sal op Facebook- of Instagram plaasvind.</a:t>
            </a:r>
            <a:endParaRPr lang="en-ZA" dirty="0"/>
          </a:p>
          <a:p>
            <a:endParaRPr lang="en-ZA" dirty="0"/>
          </a:p>
        </p:txBody>
      </p:sp>
      <p:pic>
        <p:nvPicPr>
          <p:cNvPr id="4" name="image2.jpg" descr="Teenactive-logo">
            <a:extLst>
              <a:ext uri="{FF2B5EF4-FFF2-40B4-BE49-F238E27FC236}">
                <a16:creationId xmlns:a16="http://schemas.microsoft.com/office/drawing/2014/main" id="{3CBC5695-C8F4-4861-B9AE-49E996D4D1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72746" y="1120767"/>
            <a:ext cx="5523254" cy="2591885"/>
          </a:xfrm>
          <a:prstGeom prst="rect">
            <a:avLst/>
          </a:prstGeom>
          <a:noFill/>
        </p:spPr>
      </p:pic>
      <p:pic>
        <p:nvPicPr>
          <p:cNvPr id="5" name="Picture 2" descr="8 Ways to Create a Viral Instagram Campaign">
            <a:extLst>
              <a:ext uri="{FF2B5EF4-FFF2-40B4-BE49-F238E27FC236}">
                <a16:creationId xmlns:a16="http://schemas.microsoft.com/office/drawing/2014/main" id="{D3CA3FBD-C6CB-4B33-9863-FFD397D43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9374" y="138777"/>
            <a:ext cx="4969276" cy="3573875"/>
          </a:xfrm>
          <a:prstGeom prst="rect">
            <a:avLst/>
          </a:prstGeom>
          <a:noFill/>
          <a:extLst>
            <a:ext uri="{909E8E84-426E-40DD-AFC4-6F175D3DCCD1}">
              <a14:hiddenFill xmlns:a14="http://schemas.microsoft.com/office/drawing/2010/main">
                <a:solidFill>
                  <a:srgbClr val="FFFFFF"/>
                </a:solidFill>
              </a14:hiddenFill>
            </a:ext>
          </a:extLst>
        </p:spPr>
      </p:pic>
      <p:sp>
        <p:nvSpPr>
          <p:cNvPr id="6" name="Sun 5">
            <a:extLst>
              <a:ext uri="{FF2B5EF4-FFF2-40B4-BE49-F238E27FC236}">
                <a16:creationId xmlns:a16="http://schemas.microsoft.com/office/drawing/2014/main" id="{370F96FC-41F2-4FE4-86D4-A74C44E7B362}"/>
              </a:ext>
            </a:extLst>
          </p:cNvPr>
          <p:cNvSpPr/>
          <p:nvPr/>
        </p:nvSpPr>
        <p:spPr>
          <a:xfrm>
            <a:off x="5477573" y="1120767"/>
            <a:ext cx="2487332" cy="2308233"/>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100" dirty="0">
                <a:solidFill>
                  <a:schemeClr val="tx1"/>
                </a:solidFill>
              </a:rPr>
              <a:t>KOMPETISIE</a:t>
            </a:r>
          </a:p>
        </p:txBody>
      </p:sp>
    </p:spTree>
    <p:extLst>
      <p:ext uri="{BB962C8B-B14F-4D97-AF65-F5344CB8AC3E}">
        <p14:creationId xmlns:p14="http://schemas.microsoft.com/office/powerpoint/2010/main" val="1570676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B9423E"/>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301FBB-DA7E-4314-97AD-B985FF4602B1}"/>
              </a:ext>
            </a:extLst>
          </p:cNvPr>
          <p:cNvPicPr>
            <a:picLocks noChangeAspect="1"/>
          </p:cNvPicPr>
          <p:nvPr/>
        </p:nvPicPr>
        <p:blipFill>
          <a:blip r:embed="rId3">
            <a:alphaModFix amt="55000"/>
          </a:blip>
          <a:stretch>
            <a:fillRect/>
          </a:stretch>
        </p:blipFill>
        <p:spPr>
          <a:xfrm rot="10800000">
            <a:off x="3181350" y="10445"/>
            <a:ext cx="9010650" cy="6858000"/>
          </a:xfrm>
          <a:prstGeom prst="rect">
            <a:avLst/>
          </a:prstGeom>
        </p:spPr>
      </p:pic>
      <p:sp>
        <p:nvSpPr>
          <p:cNvPr id="5" name="TextBox 4">
            <a:extLst>
              <a:ext uri="{FF2B5EF4-FFF2-40B4-BE49-F238E27FC236}">
                <a16:creationId xmlns:a16="http://schemas.microsoft.com/office/drawing/2014/main" id="{B0522214-E400-4DEF-8DBE-76C9EE8B6E4F}"/>
              </a:ext>
            </a:extLst>
          </p:cNvPr>
          <p:cNvSpPr txBox="1"/>
          <p:nvPr/>
        </p:nvSpPr>
        <p:spPr>
          <a:xfrm>
            <a:off x="395035" y="235861"/>
            <a:ext cx="11285621" cy="6632585"/>
          </a:xfrm>
          <a:prstGeom prst="rect">
            <a:avLst/>
          </a:prstGeom>
          <a:noFill/>
        </p:spPr>
        <p:txBody>
          <a:bodyPr wrap="square">
            <a:spAutoFit/>
          </a:bodyPr>
          <a:lstStyle/>
          <a:p>
            <a:pPr algn="ctr"/>
            <a:r>
              <a:rPr lang="nl-NL" sz="8500" dirty="0">
                <a:solidFill>
                  <a:schemeClr val="bg1"/>
                </a:solidFill>
              </a:rPr>
              <a:t>So..... Gaan voluit! Wees kreatief! Ons sien uit daarna om julle wonderlike veldtog te volg.</a:t>
            </a:r>
            <a:endParaRPr lang="en-ZA" sz="8500" dirty="0">
              <a:solidFill>
                <a:schemeClr val="bg1"/>
              </a:solidFill>
            </a:endParaRPr>
          </a:p>
        </p:txBody>
      </p:sp>
      <p:pic>
        <p:nvPicPr>
          <p:cNvPr id="8" name="Picture 7" descr="Teenactive-logo">
            <a:extLst>
              <a:ext uri="{FF2B5EF4-FFF2-40B4-BE49-F238E27FC236}">
                <a16:creationId xmlns:a16="http://schemas.microsoft.com/office/drawing/2014/main" id="{C9283FDE-628D-06CD-1AF2-779C9E8EB55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8660" y="-14400"/>
            <a:ext cx="1323340" cy="468630"/>
          </a:xfrm>
          <a:prstGeom prst="rect">
            <a:avLst/>
          </a:prstGeom>
          <a:noFill/>
          <a:ln>
            <a:noFill/>
          </a:ln>
        </p:spPr>
      </p:pic>
    </p:spTree>
    <p:extLst>
      <p:ext uri="{BB962C8B-B14F-4D97-AF65-F5344CB8AC3E}">
        <p14:creationId xmlns:p14="http://schemas.microsoft.com/office/powerpoint/2010/main" val="4132559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F129EA-D762-46DB-AC1E-CE473F8046D6}"/>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20F787-D812-4D27-BD64-F0E3A2749174}"/>
              </a:ext>
            </a:extLst>
          </p:cNvPr>
          <p:cNvSpPr>
            <a:spLocks noGrp="1"/>
          </p:cNvSpPr>
          <p:nvPr>
            <p:ph type="title"/>
          </p:nvPr>
        </p:nvSpPr>
        <p:spPr>
          <a:xfrm>
            <a:off x="644236" y="1270144"/>
            <a:ext cx="10515600" cy="4317711"/>
          </a:xfrm>
        </p:spPr>
        <p:txBody>
          <a:bodyPr>
            <a:noAutofit/>
          </a:bodyPr>
          <a:lstStyle/>
          <a:p>
            <a:pPr algn="ctr"/>
            <a:r>
              <a:rPr lang="nl-NL" sz="8800" dirty="0"/>
              <a:t>Onthou jy die verskillende vorme van </a:t>
            </a:r>
            <a:r>
              <a:rPr lang="nl-NL" sz="8800" b="1" dirty="0"/>
              <a:t>GESLAGSGEBASEERDE GEWELD</a:t>
            </a:r>
            <a:r>
              <a:rPr lang="nl-NL" sz="8800" dirty="0"/>
              <a:t>?</a:t>
            </a:r>
            <a:endParaRPr lang="en-ZA" sz="8800" dirty="0"/>
          </a:p>
        </p:txBody>
      </p:sp>
      <p:pic>
        <p:nvPicPr>
          <p:cNvPr id="5" name="Picture 4" descr="Teenactive-logo">
            <a:extLst>
              <a:ext uri="{FF2B5EF4-FFF2-40B4-BE49-F238E27FC236}">
                <a16:creationId xmlns:a16="http://schemas.microsoft.com/office/drawing/2014/main" id="{B183E41D-3AD9-5EE7-29DE-A39A2835278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8660" y="0"/>
            <a:ext cx="1323340" cy="468630"/>
          </a:xfrm>
          <a:prstGeom prst="rect">
            <a:avLst/>
          </a:prstGeom>
          <a:noFill/>
          <a:ln>
            <a:noFill/>
          </a:ln>
        </p:spPr>
      </p:pic>
    </p:spTree>
    <p:extLst>
      <p:ext uri="{BB962C8B-B14F-4D97-AF65-F5344CB8AC3E}">
        <p14:creationId xmlns:p14="http://schemas.microsoft.com/office/powerpoint/2010/main" val="937931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F129EA-D762-46DB-AC1E-CE473F8046D6}"/>
              </a:ext>
            </a:extLst>
          </p:cNvPr>
          <p:cNvPicPr>
            <a:picLocks noChangeAspect="1"/>
          </p:cNvPicPr>
          <p:nvPr/>
        </p:nvPicPr>
        <p:blipFill>
          <a:blip r:embed="rId3"/>
          <a:stretch>
            <a:fillRect/>
          </a:stretch>
        </p:blipFill>
        <p:spPr>
          <a:xfrm>
            <a:off x="0" y="0"/>
            <a:ext cx="9010650" cy="6858000"/>
          </a:xfrm>
          <a:prstGeom prst="rect">
            <a:avLst/>
          </a:prstGeom>
        </p:spPr>
      </p:pic>
      <p:sp>
        <p:nvSpPr>
          <p:cNvPr id="2" name="Title 1">
            <a:extLst>
              <a:ext uri="{FF2B5EF4-FFF2-40B4-BE49-F238E27FC236}">
                <a16:creationId xmlns:a16="http://schemas.microsoft.com/office/drawing/2014/main" id="{7920F787-D812-4D27-BD64-F0E3A2749174}"/>
              </a:ext>
            </a:extLst>
          </p:cNvPr>
          <p:cNvSpPr>
            <a:spLocks noGrp="1"/>
          </p:cNvSpPr>
          <p:nvPr>
            <p:ph type="title"/>
          </p:nvPr>
        </p:nvSpPr>
        <p:spPr>
          <a:xfrm>
            <a:off x="419100" y="337686"/>
            <a:ext cx="11353800" cy="1460500"/>
          </a:xfrm>
          <a:solidFill>
            <a:srgbClr val="FF8181">
              <a:alpha val="35000"/>
            </a:srgbClr>
          </a:solidFill>
        </p:spPr>
        <p:txBody>
          <a:bodyPr/>
          <a:lstStyle/>
          <a:p>
            <a:pPr algn="ctr"/>
            <a:r>
              <a:rPr lang="nl-NL" dirty="0"/>
              <a:t>2)	Hoe daag ‘n mens menseregteskendings uit?</a:t>
            </a:r>
            <a:endParaRPr lang="en-ZA" dirty="0"/>
          </a:p>
        </p:txBody>
      </p:sp>
      <p:sp>
        <p:nvSpPr>
          <p:cNvPr id="3" name="Content Placeholder 2">
            <a:extLst>
              <a:ext uri="{FF2B5EF4-FFF2-40B4-BE49-F238E27FC236}">
                <a16:creationId xmlns:a16="http://schemas.microsoft.com/office/drawing/2014/main" id="{F781A681-EA1D-4B2E-B14C-B46E54FC0D40}"/>
              </a:ext>
            </a:extLst>
          </p:cNvPr>
          <p:cNvSpPr>
            <a:spLocks noGrp="1"/>
          </p:cNvSpPr>
          <p:nvPr>
            <p:ph idx="1"/>
          </p:nvPr>
        </p:nvSpPr>
        <p:spPr>
          <a:xfrm>
            <a:off x="4572000" y="1825625"/>
            <a:ext cx="7339042" cy="4883968"/>
          </a:xfrm>
        </p:spPr>
        <p:txBody>
          <a:bodyPr>
            <a:normAutofit fontScale="92500"/>
          </a:bodyPr>
          <a:lstStyle/>
          <a:p>
            <a:r>
              <a:rPr lang="nl-NL" dirty="0"/>
              <a:t>Ken die basiese menseregte wat in die Handves van Menseregte gevind kan word.</a:t>
            </a:r>
          </a:p>
          <a:p>
            <a:r>
              <a:rPr lang="nl-NL" dirty="0"/>
              <a:t>Dinge soos: </a:t>
            </a:r>
            <a:r>
              <a:rPr lang="nl-NL" b="1" dirty="0">
                <a:solidFill>
                  <a:srgbClr val="FF0000"/>
                </a:solidFill>
              </a:rPr>
              <a:t>Alle mense het die reg op gelyke behandeling, om waardigheid en selfrespek te hê, om jou idees uit te druk</a:t>
            </a:r>
            <a:r>
              <a:rPr lang="nl-NL" dirty="0"/>
              <a:t>, ens.</a:t>
            </a:r>
          </a:p>
          <a:p>
            <a:r>
              <a:rPr lang="nl-NL" dirty="0"/>
              <a:t>Raak betrokke by veldtogte, geleenthede en projekte. Onthou dat ‘n gebeurtenis 'n beplande eenmalige aktiwiteit is, byvoorbeeld ‘n skou en 'n projek is beplande aktiwiteite wat oor tyd verloop.</a:t>
            </a:r>
          </a:p>
          <a:p>
            <a:r>
              <a:rPr lang="nl-NL" dirty="0"/>
              <a:t>'n Veldtog is </a:t>
            </a:r>
            <a:r>
              <a:rPr lang="nl-NL" b="1" dirty="0">
                <a:solidFill>
                  <a:srgbClr val="FF0000"/>
                </a:solidFill>
              </a:rPr>
              <a:t>'n reeks aktiwiteite wat uitgevoer word om 'n kwessie in die samelewing te beïnvloed of wat ons omgewing beïnvloed</a:t>
            </a:r>
            <a:r>
              <a:rPr lang="nl-NL" dirty="0"/>
              <a:t>.</a:t>
            </a:r>
          </a:p>
          <a:p>
            <a:endParaRPr lang="en-ZA" dirty="0"/>
          </a:p>
          <a:p>
            <a:endParaRPr lang="en-ZA" dirty="0"/>
          </a:p>
        </p:txBody>
      </p:sp>
      <p:pic>
        <p:nvPicPr>
          <p:cNvPr id="6" name="Picture 5" descr="A picture containing text, bottle, newspaper, sign&#10;&#10;Description automatically generated">
            <a:extLst>
              <a:ext uri="{FF2B5EF4-FFF2-40B4-BE49-F238E27FC236}">
                <a16:creationId xmlns:a16="http://schemas.microsoft.com/office/drawing/2014/main" id="{70EA53F1-645F-499E-8452-884E5A29D9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279" y="1860794"/>
            <a:ext cx="3890300" cy="3890300"/>
          </a:xfrm>
          <a:prstGeom prst="rect">
            <a:avLst/>
          </a:prstGeom>
        </p:spPr>
      </p:pic>
      <p:sp>
        <p:nvSpPr>
          <p:cNvPr id="7" name="Rectangle 6">
            <a:extLst>
              <a:ext uri="{FF2B5EF4-FFF2-40B4-BE49-F238E27FC236}">
                <a16:creationId xmlns:a16="http://schemas.microsoft.com/office/drawing/2014/main" id="{64344898-4C23-465C-A129-AE8909BDF747}"/>
              </a:ext>
            </a:extLst>
          </p:cNvPr>
          <p:cNvSpPr/>
          <p:nvPr/>
        </p:nvSpPr>
        <p:spPr>
          <a:xfrm>
            <a:off x="317883" y="5813702"/>
            <a:ext cx="4174220" cy="923330"/>
          </a:xfrm>
          <a:prstGeom prst="rect">
            <a:avLst/>
          </a:prstGeom>
          <a:noFill/>
        </p:spPr>
        <p:txBody>
          <a:bodyPr wrap="none" lIns="91440" tIns="45720" rIns="91440" bIns="45720">
            <a:spAutoFit/>
          </a:bodyPr>
          <a:lstStyle/>
          <a:p>
            <a:pPr algn="ctr"/>
            <a:r>
              <a:rPr lang="en-US" sz="5400" b="1" dirty="0">
                <a:ln w="6600">
                  <a:solidFill>
                    <a:schemeClr val="accent2"/>
                  </a:solidFill>
                  <a:prstDash val="solid"/>
                </a:ln>
                <a:solidFill>
                  <a:srgbClr val="FFFFFF"/>
                </a:solidFill>
                <a:effectLst>
                  <a:outerShdw dist="38100" dir="2700000" algn="tl" rotWithShape="0">
                    <a:schemeClr val="accent2"/>
                  </a:outerShdw>
                </a:effectLst>
              </a:rPr>
              <a:t>GEBEURTENIS</a:t>
            </a: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8" name="Picture 7" descr="Teenactive-logo">
            <a:extLst>
              <a:ext uri="{FF2B5EF4-FFF2-40B4-BE49-F238E27FC236}">
                <a16:creationId xmlns:a16="http://schemas.microsoft.com/office/drawing/2014/main" id="{A7AA7DBB-8540-5EF1-0B83-3F7F7D0B85E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68660" y="0"/>
            <a:ext cx="1323340" cy="468630"/>
          </a:xfrm>
          <a:prstGeom prst="rect">
            <a:avLst/>
          </a:prstGeom>
          <a:noFill/>
          <a:ln>
            <a:noFill/>
          </a:ln>
        </p:spPr>
      </p:pic>
    </p:spTree>
    <p:extLst>
      <p:ext uri="{BB962C8B-B14F-4D97-AF65-F5344CB8AC3E}">
        <p14:creationId xmlns:p14="http://schemas.microsoft.com/office/powerpoint/2010/main" val="2540807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F129EA-D762-46DB-AC1E-CE473F8046D6}"/>
              </a:ext>
            </a:extLst>
          </p:cNvPr>
          <p:cNvPicPr>
            <a:picLocks noChangeAspect="1"/>
          </p:cNvPicPr>
          <p:nvPr/>
        </p:nvPicPr>
        <p:blipFill>
          <a:blip r:embed="rId3"/>
          <a:stretch>
            <a:fillRect/>
          </a:stretch>
        </p:blipFill>
        <p:spPr>
          <a:xfrm>
            <a:off x="0" y="0"/>
            <a:ext cx="9010650" cy="6858000"/>
          </a:xfrm>
          <a:prstGeom prst="rect">
            <a:avLst/>
          </a:prstGeom>
        </p:spPr>
      </p:pic>
      <p:sp>
        <p:nvSpPr>
          <p:cNvPr id="2" name="Title 1">
            <a:extLst>
              <a:ext uri="{FF2B5EF4-FFF2-40B4-BE49-F238E27FC236}">
                <a16:creationId xmlns:a16="http://schemas.microsoft.com/office/drawing/2014/main" id="{7920F787-D812-4D27-BD64-F0E3A2749174}"/>
              </a:ext>
            </a:extLst>
          </p:cNvPr>
          <p:cNvSpPr>
            <a:spLocks noGrp="1"/>
          </p:cNvSpPr>
          <p:nvPr>
            <p:ph type="title"/>
          </p:nvPr>
        </p:nvSpPr>
        <p:spPr>
          <a:xfrm>
            <a:off x="6225473" y="182563"/>
            <a:ext cx="5085214" cy="1325563"/>
          </a:xfrm>
        </p:spPr>
        <p:txBody>
          <a:bodyPr/>
          <a:lstStyle/>
          <a:p>
            <a:r>
              <a:rPr lang="en-ZA" dirty="0"/>
              <a:t>The </a:t>
            </a:r>
            <a:r>
              <a:rPr lang="en-ZA" dirty="0" err="1"/>
              <a:t>fases</a:t>
            </a:r>
            <a:r>
              <a:rPr lang="en-ZA" dirty="0"/>
              <a:t> van ‘n </a:t>
            </a:r>
            <a:r>
              <a:rPr lang="en-ZA" dirty="0" err="1"/>
              <a:t>veldtog</a:t>
            </a:r>
            <a:r>
              <a:rPr lang="en-ZA" dirty="0"/>
              <a:t>:</a:t>
            </a:r>
          </a:p>
        </p:txBody>
      </p:sp>
      <p:sp>
        <p:nvSpPr>
          <p:cNvPr id="3" name="Content Placeholder 2">
            <a:extLst>
              <a:ext uri="{FF2B5EF4-FFF2-40B4-BE49-F238E27FC236}">
                <a16:creationId xmlns:a16="http://schemas.microsoft.com/office/drawing/2014/main" id="{F781A681-EA1D-4B2E-B14C-B46E54FC0D40}"/>
              </a:ext>
            </a:extLst>
          </p:cNvPr>
          <p:cNvSpPr>
            <a:spLocks noGrp="1"/>
          </p:cNvSpPr>
          <p:nvPr>
            <p:ph idx="1"/>
          </p:nvPr>
        </p:nvSpPr>
        <p:spPr>
          <a:xfrm>
            <a:off x="6096000" y="1690687"/>
            <a:ext cx="5257800" cy="4984749"/>
          </a:xfrm>
        </p:spPr>
        <p:txBody>
          <a:bodyPr>
            <a:normAutofit fontScale="92500" lnSpcReduction="20000"/>
          </a:bodyPr>
          <a:lstStyle/>
          <a:p>
            <a:r>
              <a:rPr lang="nl-NL" b="1" dirty="0"/>
              <a:t>Erken die probleem </a:t>
            </a:r>
            <a:r>
              <a:rPr lang="nl-NL" dirty="0"/>
              <a:t>in 'n gemeenskap. Byvoorbeeld, verkragting van klein kindertjies in Kaapstad</a:t>
            </a:r>
          </a:p>
          <a:p>
            <a:r>
              <a:rPr lang="nl-NL" b="1" dirty="0"/>
              <a:t>Werk as 'n span </a:t>
            </a:r>
            <a:r>
              <a:rPr lang="nl-NL" dirty="0"/>
              <a:t>om idees te dinkskrum oor hoe om die publiek bewus te maak van die probleem en om aan moontlike oplossings te dink.</a:t>
            </a:r>
          </a:p>
          <a:p>
            <a:r>
              <a:rPr lang="nl-NL" b="1" dirty="0"/>
              <a:t>Bevorder dan hierdie oplossings </a:t>
            </a:r>
            <a:r>
              <a:rPr lang="nl-NL" dirty="0"/>
              <a:t>met behulp van media, soos koerante / radio / televisie / sosiale media / speletjies, ens.</a:t>
            </a:r>
          </a:p>
          <a:p>
            <a:r>
              <a:rPr lang="nl-NL" b="1" dirty="0"/>
              <a:t>Evalueer</a:t>
            </a:r>
            <a:r>
              <a:rPr lang="nl-NL" dirty="0"/>
              <a:t> die doeltreffendheid van die veldtog en oorweeg moontlike veranderinge.</a:t>
            </a:r>
          </a:p>
          <a:p>
            <a:endParaRPr lang="en-ZA" dirty="0"/>
          </a:p>
        </p:txBody>
      </p:sp>
      <p:pic>
        <p:nvPicPr>
          <p:cNvPr id="6" name="Picture 5" descr="Text, timeline&#10;&#10;Description automatically generated">
            <a:extLst>
              <a:ext uri="{FF2B5EF4-FFF2-40B4-BE49-F238E27FC236}">
                <a16:creationId xmlns:a16="http://schemas.microsoft.com/office/drawing/2014/main" id="{C8191329-0F7D-4FE9-8AF9-5C1D8BFE01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0566" y="118225"/>
            <a:ext cx="3246897" cy="6557211"/>
          </a:xfrm>
          <a:prstGeom prst="rect">
            <a:avLst/>
          </a:prstGeom>
        </p:spPr>
      </p:pic>
      <p:pic>
        <p:nvPicPr>
          <p:cNvPr id="7" name="Picture 6" descr="Teenactive-logo">
            <a:extLst>
              <a:ext uri="{FF2B5EF4-FFF2-40B4-BE49-F238E27FC236}">
                <a16:creationId xmlns:a16="http://schemas.microsoft.com/office/drawing/2014/main" id="{8422A218-3DA5-A997-6E24-3100F562B60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68660" y="0"/>
            <a:ext cx="1323340" cy="468630"/>
          </a:xfrm>
          <a:prstGeom prst="rect">
            <a:avLst/>
          </a:prstGeom>
          <a:noFill/>
          <a:ln>
            <a:noFill/>
          </a:ln>
        </p:spPr>
      </p:pic>
    </p:spTree>
    <p:extLst>
      <p:ext uri="{BB962C8B-B14F-4D97-AF65-F5344CB8AC3E}">
        <p14:creationId xmlns:p14="http://schemas.microsoft.com/office/powerpoint/2010/main" val="4147855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965E91-FF2E-4580-A8B6-9C344C0D6DEE}"/>
              </a:ext>
            </a:extLst>
          </p:cNvPr>
          <p:cNvPicPr>
            <a:picLocks noChangeAspect="1"/>
          </p:cNvPicPr>
          <p:nvPr/>
        </p:nvPicPr>
        <p:blipFill>
          <a:blip r:embed="rId3"/>
          <a:stretch>
            <a:fillRect/>
          </a:stretch>
        </p:blipFill>
        <p:spPr>
          <a:xfrm>
            <a:off x="0" y="0"/>
            <a:ext cx="9010650" cy="6858000"/>
          </a:xfrm>
          <a:prstGeom prst="rect">
            <a:avLst/>
          </a:prstGeom>
        </p:spPr>
      </p:pic>
      <p:sp>
        <p:nvSpPr>
          <p:cNvPr id="2" name="Title 1">
            <a:extLst>
              <a:ext uri="{FF2B5EF4-FFF2-40B4-BE49-F238E27FC236}">
                <a16:creationId xmlns:a16="http://schemas.microsoft.com/office/drawing/2014/main" id="{8C98DC71-60C0-4333-93FB-217973E7C07E}"/>
              </a:ext>
            </a:extLst>
          </p:cNvPr>
          <p:cNvSpPr>
            <a:spLocks noGrp="1"/>
          </p:cNvSpPr>
          <p:nvPr>
            <p:ph type="title"/>
          </p:nvPr>
        </p:nvSpPr>
        <p:spPr>
          <a:xfrm>
            <a:off x="585604" y="3187533"/>
            <a:ext cx="10944726" cy="2089317"/>
          </a:xfrm>
        </p:spPr>
        <p:txBody>
          <a:bodyPr>
            <a:noAutofit/>
          </a:bodyPr>
          <a:lstStyle/>
          <a:p>
            <a:pPr algn="ctr"/>
            <a:r>
              <a:rPr lang="nl-NL" sz="5500" b="1" i="1" dirty="0">
                <a:latin typeface="Arial" panose="020B0604020202020204" pitchFamily="34" charset="0"/>
                <a:ea typeface="Calibri" panose="020F0502020204030204" pitchFamily="34" charset="0"/>
                <a:cs typeface="Times New Roman" panose="02020603050405020304" pitchFamily="18" charset="0"/>
              </a:rPr>
              <a:t>Oor die volgende VIER weke sal jy en TWEE / DRIE vriende 'n bewusmakingsveldtog teen </a:t>
            </a:r>
            <a:r>
              <a:rPr lang="nl-NL" sz="5500" b="1" i="1" dirty="0">
                <a:solidFill>
                  <a:srgbClr val="FF0000"/>
                </a:solidFill>
                <a:latin typeface="Arial" panose="020B0604020202020204" pitchFamily="34" charset="0"/>
                <a:ea typeface="Calibri" panose="020F0502020204030204" pitchFamily="34" charset="0"/>
                <a:cs typeface="Times New Roman" panose="02020603050405020304" pitchFamily="18" charset="0"/>
              </a:rPr>
              <a:t>GESLAGSGEBASEERDE GEWELD </a:t>
            </a:r>
            <a:r>
              <a:rPr lang="nl-NL" sz="5500" b="1" i="1" dirty="0">
                <a:latin typeface="Arial" panose="020B0604020202020204" pitchFamily="34" charset="0"/>
                <a:ea typeface="Calibri" panose="020F0502020204030204" pitchFamily="34" charset="0"/>
                <a:cs typeface="Times New Roman" panose="02020603050405020304" pitchFamily="18" charset="0"/>
              </a:rPr>
              <a:t>in Suid-Afrika beplan en uitvoer.</a:t>
            </a:r>
            <a:r>
              <a:rPr lang="en-ZA" sz="8000" dirty="0">
                <a:effectLst/>
                <a:latin typeface="Calibri" panose="020F0502020204030204" pitchFamily="34" charset="0"/>
                <a:ea typeface="Calibri" panose="020F0502020204030204" pitchFamily="34" charset="0"/>
                <a:cs typeface="Times New Roman" panose="02020603050405020304" pitchFamily="18" charset="0"/>
              </a:rPr>
              <a:t/>
            </a:r>
            <a:br>
              <a:rPr lang="en-ZA" sz="8000" dirty="0">
                <a:effectLst/>
                <a:latin typeface="Calibri" panose="020F0502020204030204" pitchFamily="34" charset="0"/>
                <a:ea typeface="Calibri" panose="020F0502020204030204" pitchFamily="34" charset="0"/>
                <a:cs typeface="Times New Roman" panose="02020603050405020304" pitchFamily="18" charset="0"/>
              </a:rPr>
            </a:br>
            <a:endParaRPr lang="en-ZA" sz="8000" dirty="0"/>
          </a:p>
        </p:txBody>
      </p:sp>
      <p:pic>
        <p:nvPicPr>
          <p:cNvPr id="5" name="Picture 4" descr="Teenactive-logo">
            <a:extLst>
              <a:ext uri="{FF2B5EF4-FFF2-40B4-BE49-F238E27FC236}">
                <a16:creationId xmlns:a16="http://schemas.microsoft.com/office/drawing/2014/main" id="{2727329A-4EAE-55BE-9D53-916C37C338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8660" y="0"/>
            <a:ext cx="1323340" cy="468630"/>
          </a:xfrm>
          <a:prstGeom prst="rect">
            <a:avLst/>
          </a:prstGeom>
          <a:noFill/>
          <a:ln>
            <a:noFill/>
          </a:ln>
        </p:spPr>
      </p:pic>
    </p:spTree>
    <p:extLst>
      <p:ext uri="{BB962C8B-B14F-4D97-AF65-F5344CB8AC3E}">
        <p14:creationId xmlns:p14="http://schemas.microsoft.com/office/powerpoint/2010/main" val="4182746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021B59-E196-48BA-A10C-23E0E7ADAE63}"/>
              </a:ext>
            </a:extLst>
          </p:cNvPr>
          <p:cNvPicPr>
            <a:picLocks noChangeAspect="1"/>
          </p:cNvPicPr>
          <p:nvPr/>
        </p:nvPicPr>
        <p:blipFill>
          <a:blip r:embed="rId3"/>
          <a:stretch>
            <a:fillRect/>
          </a:stretch>
        </p:blipFill>
        <p:spPr>
          <a:xfrm>
            <a:off x="0" y="0"/>
            <a:ext cx="9010650" cy="6858000"/>
          </a:xfrm>
          <a:prstGeom prst="rect">
            <a:avLst/>
          </a:prstGeom>
        </p:spPr>
      </p:pic>
      <p:sp>
        <p:nvSpPr>
          <p:cNvPr id="3" name="Content Placeholder 2">
            <a:extLst>
              <a:ext uri="{FF2B5EF4-FFF2-40B4-BE49-F238E27FC236}">
                <a16:creationId xmlns:a16="http://schemas.microsoft.com/office/drawing/2014/main" id="{58582B96-44D9-4427-91E7-F703E9E8D17B}"/>
              </a:ext>
            </a:extLst>
          </p:cNvPr>
          <p:cNvSpPr>
            <a:spLocks noGrp="1"/>
          </p:cNvSpPr>
          <p:nvPr>
            <p:ph idx="1"/>
          </p:nvPr>
        </p:nvSpPr>
        <p:spPr>
          <a:xfrm>
            <a:off x="838200" y="762000"/>
            <a:ext cx="10515600" cy="5643563"/>
          </a:xfrm>
          <a:solidFill>
            <a:srgbClr val="F0C0C8">
              <a:alpha val="56000"/>
            </a:srgbClr>
          </a:solidFill>
        </p:spPr>
        <p:txBody>
          <a:bodyPr>
            <a:normAutofit fontScale="77500" lnSpcReduction="20000"/>
          </a:bodyPr>
          <a:lstStyle/>
          <a:p>
            <a:pPr marL="0" indent="0">
              <a:lnSpc>
                <a:spcPct val="106000"/>
              </a:lnSpc>
              <a:spcAft>
                <a:spcPts val="1000"/>
              </a:spcAft>
              <a:buNone/>
            </a:pPr>
            <a:r>
              <a:rPr lang="en-ZA" sz="3000" dirty="0" err="1">
                <a:latin typeface="Arial" panose="020B0604020202020204" pitchFamily="34" charset="0"/>
                <a:ea typeface="Calibri" panose="020F0502020204030204" pitchFamily="34" charset="0"/>
                <a:cs typeface="Times New Roman" panose="02020603050405020304" pitchFamily="18" charset="0"/>
              </a:rPr>
              <a:t>Julle</a:t>
            </a:r>
            <a:r>
              <a:rPr lang="en-ZA" sz="3000" dirty="0">
                <a:latin typeface="Arial" panose="020B0604020202020204" pitchFamily="34" charset="0"/>
                <a:ea typeface="Calibri" panose="020F0502020204030204" pitchFamily="34" charset="0"/>
                <a:cs typeface="Times New Roman" panose="02020603050405020304" pitchFamily="18" charset="0"/>
              </a:rPr>
              <a:t> </a:t>
            </a:r>
            <a:r>
              <a:rPr lang="en-ZA" sz="3000" dirty="0" err="1">
                <a:latin typeface="Arial" panose="020B0604020202020204" pitchFamily="34" charset="0"/>
                <a:ea typeface="Calibri" panose="020F0502020204030204" pitchFamily="34" charset="0"/>
                <a:cs typeface="Times New Roman" panose="02020603050405020304" pitchFamily="18" charset="0"/>
              </a:rPr>
              <a:t>sal</a:t>
            </a:r>
            <a:r>
              <a:rPr lang="en-ZA" sz="3000" dirty="0">
                <a:latin typeface="Arial" panose="020B0604020202020204" pitchFamily="34" charset="0"/>
                <a:ea typeface="Calibri" panose="020F0502020204030204" pitchFamily="34" charset="0"/>
                <a:cs typeface="Times New Roman" panose="02020603050405020304" pitchFamily="18" charset="0"/>
              </a:rPr>
              <a:t> in </a:t>
            </a:r>
            <a:r>
              <a:rPr lang="en-ZA" sz="3000" dirty="0" err="1">
                <a:latin typeface="Arial" panose="020B0604020202020204" pitchFamily="34" charset="0"/>
                <a:ea typeface="Calibri" panose="020F0502020204030204" pitchFamily="34" charset="0"/>
                <a:cs typeface="Times New Roman" panose="02020603050405020304" pitchFamily="18" charset="0"/>
              </a:rPr>
              <a:t>jul</a:t>
            </a:r>
            <a:r>
              <a:rPr lang="en-ZA" sz="3000" dirty="0">
                <a:latin typeface="Arial" panose="020B0604020202020204" pitchFamily="34" charset="0"/>
                <a:ea typeface="Calibri" panose="020F0502020204030204" pitchFamily="34" charset="0"/>
                <a:cs typeface="Times New Roman" panose="02020603050405020304" pitchFamily="18" charset="0"/>
              </a:rPr>
              <a:t> </a:t>
            </a:r>
            <a:r>
              <a:rPr lang="en-ZA" sz="3000" dirty="0" err="1">
                <a:latin typeface="Arial" panose="020B0604020202020204" pitchFamily="34" charset="0"/>
                <a:ea typeface="Calibri" panose="020F0502020204030204" pitchFamily="34" charset="0"/>
                <a:cs typeface="Times New Roman" panose="02020603050405020304" pitchFamily="18" charset="0"/>
              </a:rPr>
              <a:t>groep</a:t>
            </a:r>
            <a:r>
              <a:rPr lang="en-ZA" sz="3000" dirty="0">
                <a:latin typeface="Arial" panose="020B0604020202020204" pitchFamily="34" charset="0"/>
                <a:ea typeface="Calibri" panose="020F0502020204030204" pitchFamily="34" charset="0"/>
                <a:cs typeface="Times New Roman" panose="02020603050405020304" pitchFamily="18" charset="0"/>
              </a:rPr>
              <a:t> </a:t>
            </a:r>
            <a:r>
              <a:rPr lang="en-ZA" sz="3000" dirty="0" err="1">
                <a:latin typeface="Arial" panose="020B0604020202020204" pitchFamily="34" charset="0"/>
                <a:ea typeface="Calibri" panose="020F0502020204030204" pitchFamily="34" charset="0"/>
                <a:cs typeface="Times New Roman" panose="02020603050405020304" pitchFamily="18" charset="0"/>
              </a:rPr>
              <a:t>saamwerk</a:t>
            </a:r>
            <a:r>
              <a:rPr lang="en-ZA" sz="3000" dirty="0">
                <a:latin typeface="Arial" panose="020B0604020202020204" pitchFamily="34" charset="0"/>
                <a:ea typeface="Calibri" panose="020F0502020204030204" pitchFamily="34" charset="0"/>
                <a:cs typeface="Times New Roman" panose="02020603050405020304" pitchFamily="18" charset="0"/>
              </a:rPr>
              <a:t> om die </a:t>
            </a:r>
            <a:r>
              <a:rPr lang="en-ZA" sz="3000" dirty="0" err="1">
                <a:latin typeface="Arial" panose="020B0604020202020204" pitchFamily="34" charset="0"/>
                <a:ea typeface="Calibri" panose="020F0502020204030204" pitchFamily="34" charset="0"/>
                <a:cs typeface="Times New Roman" panose="02020603050405020304" pitchFamily="18" charset="0"/>
              </a:rPr>
              <a:t>volgende</a:t>
            </a:r>
            <a:r>
              <a:rPr lang="en-ZA" sz="3000" dirty="0">
                <a:latin typeface="Arial" panose="020B0604020202020204" pitchFamily="34" charset="0"/>
                <a:ea typeface="Calibri" panose="020F0502020204030204" pitchFamily="34" charset="0"/>
                <a:cs typeface="Times New Roman" panose="02020603050405020304" pitchFamily="18" charset="0"/>
              </a:rPr>
              <a:t> </a:t>
            </a:r>
            <a:r>
              <a:rPr lang="en-ZA" sz="3000" dirty="0" err="1">
                <a:latin typeface="Arial" panose="020B0604020202020204" pitchFamily="34" charset="0"/>
                <a:ea typeface="Calibri" panose="020F0502020204030204" pitchFamily="34" charset="0"/>
                <a:cs typeface="Times New Roman" panose="02020603050405020304" pitchFamily="18" charset="0"/>
              </a:rPr>
              <a:t>te</a:t>
            </a:r>
            <a:r>
              <a:rPr lang="en-ZA" sz="3000" dirty="0">
                <a:latin typeface="Arial" panose="020B0604020202020204" pitchFamily="34" charset="0"/>
                <a:ea typeface="Calibri" panose="020F0502020204030204" pitchFamily="34" charset="0"/>
                <a:cs typeface="Times New Roman" panose="02020603050405020304" pitchFamily="18" charset="0"/>
              </a:rPr>
              <a:t> </a:t>
            </a:r>
            <a:r>
              <a:rPr lang="en-ZA" sz="3000" dirty="0" err="1">
                <a:latin typeface="Arial" panose="020B0604020202020204" pitchFamily="34" charset="0"/>
                <a:ea typeface="Calibri" panose="020F0502020204030204" pitchFamily="34" charset="0"/>
                <a:cs typeface="Times New Roman" panose="02020603050405020304" pitchFamily="18" charset="0"/>
              </a:rPr>
              <a:t>doen</a:t>
            </a:r>
            <a:r>
              <a:rPr lang="en-ZA" sz="3000" dirty="0">
                <a:latin typeface="Arial" panose="020B0604020202020204" pitchFamily="34" charset="0"/>
                <a:ea typeface="Calibri" panose="020F0502020204030204" pitchFamily="34" charset="0"/>
                <a:cs typeface="Times New Roman" panose="02020603050405020304" pitchFamily="18" charset="0"/>
              </a:rPr>
              <a:t>:</a:t>
            </a:r>
          </a:p>
          <a:p>
            <a:pPr marL="514350" indent="-514350">
              <a:lnSpc>
                <a:spcPct val="106000"/>
              </a:lnSpc>
              <a:spcAft>
                <a:spcPts val="1000"/>
              </a:spcAft>
              <a:buFont typeface="+mj-lt"/>
              <a:buAutoNum type="arabicPeriod"/>
            </a:pPr>
            <a:r>
              <a:rPr lang="nl-NL" sz="3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Ontwerp, ontwikkel, implementeer en evalueer </a:t>
            </a:r>
            <a:r>
              <a:rPr lang="nl-NL" sz="3000" dirty="0">
                <a:latin typeface="Arial" panose="020B0604020202020204" pitchFamily="34" charset="0"/>
                <a:ea typeface="Calibri" panose="020F0502020204030204" pitchFamily="34" charset="0"/>
                <a:cs typeface="Times New Roman" panose="02020603050405020304" pitchFamily="18" charset="0"/>
              </a:rPr>
              <a:t>'n veldtog wat daarop gemik is om openbare bewustheid oor geslagsgebaseerde geweld (GGG) te bou.</a:t>
            </a:r>
          </a:p>
          <a:p>
            <a:pPr marL="514350" indent="-514350">
              <a:lnSpc>
                <a:spcPct val="106000"/>
              </a:lnSpc>
              <a:spcAft>
                <a:spcPts val="1000"/>
              </a:spcAft>
              <a:buFont typeface="+mj-lt"/>
              <a:buAutoNum type="arabicPeriod"/>
            </a:pPr>
            <a:r>
              <a:rPr lang="nl-NL" sz="3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Ontwikkel bemarkingsmateriaal </a:t>
            </a:r>
            <a:r>
              <a:rPr lang="nl-NL" sz="3000" dirty="0">
                <a:latin typeface="Arial" panose="020B0604020202020204" pitchFamily="34" charset="0"/>
                <a:ea typeface="Calibri" panose="020F0502020204030204" pitchFamily="34" charset="0"/>
                <a:cs typeface="Times New Roman" panose="02020603050405020304" pitchFamily="18" charset="0"/>
              </a:rPr>
              <a:t>wat plakkate / pamflette / advertensies / feiteblaaie en enige ander materiaal wat jul geskik kan ag, kan insluit.</a:t>
            </a:r>
          </a:p>
          <a:p>
            <a:pPr marL="514350" indent="-514350">
              <a:lnSpc>
                <a:spcPct val="106000"/>
              </a:lnSpc>
              <a:spcAft>
                <a:spcPts val="1000"/>
              </a:spcAft>
              <a:buFont typeface="+mj-lt"/>
              <a:buAutoNum type="arabicPeriod"/>
            </a:pPr>
            <a:r>
              <a:rPr lang="nl-NL" sz="3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Implementeer en evalueer die veldtog </a:t>
            </a:r>
            <a:r>
              <a:rPr lang="nl-NL" sz="3000" dirty="0">
                <a:latin typeface="Arial" panose="020B0604020202020204" pitchFamily="34" charset="0"/>
                <a:ea typeface="Calibri" panose="020F0502020204030204" pitchFamily="34" charset="0"/>
                <a:cs typeface="Times New Roman" panose="02020603050405020304" pitchFamily="18" charset="0"/>
              </a:rPr>
              <a:t>- hetsy op sosiale media OF laat lede van julle skoolgemeenskap dit evalueer.</a:t>
            </a:r>
          </a:p>
          <a:p>
            <a:pPr marL="514350" indent="-514350">
              <a:lnSpc>
                <a:spcPct val="106000"/>
              </a:lnSpc>
              <a:spcAft>
                <a:spcPts val="1000"/>
              </a:spcAft>
              <a:buFont typeface="+mj-lt"/>
              <a:buAutoNum type="arabicPeriod"/>
            </a:pPr>
            <a:r>
              <a:rPr lang="nl-NL" sz="3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Dink na oor die impak </a:t>
            </a:r>
            <a:r>
              <a:rPr lang="nl-NL" sz="3000" dirty="0">
                <a:latin typeface="Arial" panose="020B0604020202020204" pitchFamily="34" charset="0"/>
                <a:ea typeface="Calibri" panose="020F0502020204030204" pitchFamily="34" charset="0"/>
                <a:cs typeface="Times New Roman" panose="02020603050405020304" pitchFamily="18" charset="0"/>
              </a:rPr>
              <a:t>wat hierdie veldtog op jou as individu gehad het.</a:t>
            </a:r>
          </a:p>
          <a:p>
            <a:pPr marL="514350" indent="-514350">
              <a:lnSpc>
                <a:spcPct val="106000"/>
              </a:lnSpc>
              <a:spcAft>
                <a:spcPts val="1000"/>
              </a:spcAft>
              <a:buFont typeface="+mj-lt"/>
              <a:buAutoNum type="arabicPeriod"/>
            </a:pPr>
            <a:r>
              <a:rPr lang="nl-NL" sz="36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Stel bewyse saam </a:t>
            </a:r>
            <a:r>
              <a:rPr lang="nl-NL" sz="3000" dirty="0">
                <a:latin typeface="Arial" panose="020B0604020202020204" pitchFamily="34" charset="0"/>
                <a:ea typeface="Calibri" panose="020F0502020204030204" pitchFamily="34" charset="0"/>
                <a:cs typeface="Times New Roman" panose="02020603050405020304" pitchFamily="18" charset="0"/>
              </a:rPr>
              <a:t>deur alle hulpbronne in 'n bibliografie op te neem.</a:t>
            </a:r>
            <a:endParaRPr lang="en-ZA" sz="3000" dirty="0"/>
          </a:p>
        </p:txBody>
      </p:sp>
      <p:pic>
        <p:nvPicPr>
          <p:cNvPr id="5" name="Picture 4" descr="Teenactive-logo">
            <a:extLst>
              <a:ext uri="{FF2B5EF4-FFF2-40B4-BE49-F238E27FC236}">
                <a16:creationId xmlns:a16="http://schemas.microsoft.com/office/drawing/2014/main" id="{F4000D57-387A-C945-4B26-0A6F295F8C6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68660" y="0"/>
            <a:ext cx="1323340" cy="468630"/>
          </a:xfrm>
          <a:prstGeom prst="rect">
            <a:avLst/>
          </a:prstGeom>
          <a:noFill/>
          <a:ln>
            <a:noFill/>
          </a:ln>
        </p:spPr>
      </p:pic>
    </p:spTree>
    <p:extLst>
      <p:ext uri="{BB962C8B-B14F-4D97-AF65-F5344CB8AC3E}">
        <p14:creationId xmlns:p14="http://schemas.microsoft.com/office/powerpoint/2010/main" val="521156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16F060-ED26-4C43-9770-61CB930188B5}"/>
              </a:ext>
            </a:extLst>
          </p:cNvPr>
          <p:cNvPicPr>
            <a:picLocks noChangeAspect="1"/>
          </p:cNvPicPr>
          <p:nvPr/>
        </p:nvPicPr>
        <p:blipFill>
          <a:blip r:embed="rId3"/>
          <a:stretch>
            <a:fillRect/>
          </a:stretch>
        </p:blipFill>
        <p:spPr>
          <a:xfrm>
            <a:off x="0" y="0"/>
            <a:ext cx="9010650" cy="6858000"/>
          </a:xfrm>
          <a:prstGeom prst="rect">
            <a:avLst/>
          </a:prstGeom>
        </p:spPr>
      </p:pic>
      <p:sp>
        <p:nvSpPr>
          <p:cNvPr id="2" name="Title 1">
            <a:extLst>
              <a:ext uri="{FF2B5EF4-FFF2-40B4-BE49-F238E27FC236}">
                <a16:creationId xmlns:a16="http://schemas.microsoft.com/office/drawing/2014/main" id="{9C52DDE7-0478-410E-8505-B3A1E4C1DCF6}"/>
              </a:ext>
            </a:extLst>
          </p:cNvPr>
          <p:cNvSpPr>
            <a:spLocks noGrp="1"/>
          </p:cNvSpPr>
          <p:nvPr>
            <p:ph type="title"/>
          </p:nvPr>
        </p:nvSpPr>
        <p:spPr>
          <a:xfrm>
            <a:off x="545042" y="365125"/>
            <a:ext cx="10515600" cy="1325563"/>
          </a:xfrm>
        </p:spPr>
        <p:txBody>
          <a:bodyPr>
            <a:normAutofit fontScale="90000"/>
          </a:bodyPr>
          <a:lstStyle/>
          <a:p>
            <a:pPr algn="ctr"/>
            <a:r>
              <a:rPr lang="nl-NL" b="1" dirty="0"/>
              <a:t>Kom ons kyk na 'n paar nuttige wenke om seker te maak jou veldtog is fantasties!</a:t>
            </a:r>
            <a:r>
              <a:rPr lang="en-ZA" dirty="0"/>
              <a:t/>
            </a:r>
            <a:br>
              <a:rPr lang="en-ZA" dirty="0"/>
            </a:br>
            <a:endParaRPr lang="en-ZA" dirty="0"/>
          </a:p>
        </p:txBody>
      </p:sp>
      <p:sp>
        <p:nvSpPr>
          <p:cNvPr id="3" name="Content Placeholder 2">
            <a:extLst>
              <a:ext uri="{FF2B5EF4-FFF2-40B4-BE49-F238E27FC236}">
                <a16:creationId xmlns:a16="http://schemas.microsoft.com/office/drawing/2014/main" id="{00A70E70-25E0-447B-BBB7-69704418A6B7}"/>
              </a:ext>
            </a:extLst>
          </p:cNvPr>
          <p:cNvSpPr>
            <a:spLocks noGrp="1"/>
          </p:cNvSpPr>
          <p:nvPr>
            <p:ph idx="1"/>
          </p:nvPr>
        </p:nvSpPr>
        <p:spPr>
          <a:xfrm>
            <a:off x="5765800" y="1825625"/>
            <a:ext cx="5892800" cy="4351338"/>
          </a:xfrm>
        </p:spPr>
        <p:txBody>
          <a:bodyPr>
            <a:normAutofit fontScale="85000" lnSpcReduction="10000"/>
          </a:bodyPr>
          <a:lstStyle/>
          <a:p>
            <a:r>
              <a:rPr lang="nl-NL" dirty="0"/>
              <a:t>Kies jou span </a:t>
            </a:r>
            <a:r>
              <a:rPr lang="nl-NL" b="1" dirty="0"/>
              <a:t>VERSTANDIG</a:t>
            </a:r>
            <a:r>
              <a:rPr lang="nl-NL" dirty="0"/>
              <a:t>! Julle sal moet saamwerk om 'n effektiewe veldtog te ontwikkel. Om 'n veldtog te ontwikkel en te vervaardig, is te veel werk vir EEN persoon.</a:t>
            </a:r>
          </a:p>
          <a:p>
            <a:r>
              <a:rPr lang="nl-NL" b="1" dirty="0"/>
              <a:t>Begin dadelik</a:t>
            </a:r>
            <a:r>
              <a:rPr lang="nl-NL" dirty="0"/>
              <a:t>! Dit neem tyd om die voorbereiding te doen voordat jy kan begin en jou veldtog moet vir ten minste TWEE weke in die openbaar wees sodat jy genoeg DATA kan insamel om dit te evalueer. </a:t>
            </a:r>
          </a:p>
          <a:p>
            <a:r>
              <a:rPr lang="nl-NL" b="1" dirty="0"/>
              <a:t>KIES om 'n VERSKIL te maak</a:t>
            </a:r>
            <a:r>
              <a:rPr lang="nl-NL" dirty="0"/>
              <a:t>! Dit is 'n wonderlike geleentheid om te leer en te kommunikeer oor kwessies wat 'n groot impak op ons land het.</a:t>
            </a:r>
            <a:endParaRPr lang="en-ZA" dirty="0"/>
          </a:p>
        </p:txBody>
      </p:sp>
      <p:pic>
        <p:nvPicPr>
          <p:cNvPr id="6" name="Picture 5" descr="A picture containing map&#10;&#10;Description automatically generated">
            <a:extLst>
              <a:ext uri="{FF2B5EF4-FFF2-40B4-BE49-F238E27FC236}">
                <a16:creationId xmlns:a16="http://schemas.microsoft.com/office/drawing/2014/main" id="{E4A8C406-4449-4025-86BC-121087A8AB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4873" y="1353433"/>
            <a:ext cx="3605953" cy="2404817"/>
          </a:xfrm>
          <a:prstGeom prst="rect">
            <a:avLst/>
          </a:prstGeom>
        </p:spPr>
      </p:pic>
      <p:pic>
        <p:nvPicPr>
          <p:cNvPr id="8" name="Picture 7" descr="Text&#10;&#10;Description automatically generated">
            <a:extLst>
              <a:ext uri="{FF2B5EF4-FFF2-40B4-BE49-F238E27FC236}">
                <a16:creationId xmlns:a16="http://schemas.microsoft.com/office/drawing/2014/main" id="{17206EFF-8FFF-483C-A524-00D2E68D50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84885" y="3758250"/>
            <a:ext cx="2612614" cy="3080913"/>
          </a:xfrm>
          <a:prstGeom prst="rect">
            <a:avLst/>
          </a:prstGeom>
        </p:spPr>
      </p:pic>
      <p:sp>
        <p:nvSpPr>
          <p:cNvPr id="9" name="Rectangle 8">
            <a:extLst>
              <a:ext uri="{FF2B5EF4-FFF2-40B4-BE49-F238E27FC236}">
                <a16:creationId xmlns:a16="http://schemas.microsoft.com/office/drawing/2014/main" id="{B50B7710-4ABC-415B-B3FD-6DD0260CFAEA}"/>
              </a:ext>
            </a:extLst>
          </p:cNvPr>
          <p:cNvSpPr/>
          <p:nvPr/>
        </p:nvSpPr>
        <p:spPr>
          <a:xfrm>
            <a:off x="-101177" y="-70136"/>
            <a:ext cx="838200" cy="6839163"/>
          </a:xfrm>
          <a:prstGeom prst="rect">
            <a:avLst/>
          </a:prstGeom>
          <a:solidFill>
            <a:srgbClr val="B9423E">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ZA" b="1" dirty="0">
              <a:ln/>
              <a:solidFill>
                <a:schemeClr val="accent4"/>
              </a:solidFill>
            </a:endParaRPr>
          </a:p>
        </p:txBody>
      </p:sp>
      <p:sp>
        <p:nvSpPr>
          <p:cNvPr id="10" name="Rectangle 9">
            <a:extLst>
              <a:ext uri="{FF2B5EF4-FFF2-40B4-BE49-F238E27FC236}">
                <a16:creationId xmlns:a16="http://schemas.microsoft.com/office/drawing/2014/main" id="{DBFBE2D7-3952-46BB-9AD5-EA4B21879BC3}"/>
              </a:ext>
            </a:extLst>
          </p:cNvPr>
          <p:cNvSpPr/>
          <p:nvPr/>
        </p:nvSpPr>
        <p:spPr>
          <a:xfrm rot="16200000">
            <a:off x="-2357264" y="2999176"/>
            <a:ext cx="5562421"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PRAKTIESE WENKE</a:t>
            </a:r>
          </a:p>
        </p:txBody>
      </p:sp>
      <p:pic>
        <p:nvPicPr>
          <p:cNvPr id="11" name="Picture 10" descr="Teenactive-logo">
            <a:extLst>
              <a:ext uri="{FF2B5EF4-FFF2-40B4-BE49-F238E27FC236}">
                <a16:creationId xmlns:a16="http://schemas.microsoft.com/office/drawing/2014/main" id="{4D021CC2-DCFC-69F6-53C6-69D5FDC15EB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68660" y="-4127"/>
            <a:ext cx="1323340" cy="468630"/>
          </a:xfrm>
          <a:prstGeom prst="rect">
            <a:avLst/>
          </a:prstGeom>
          <a:noFill/>
          <a:ln>
            <a:noFill/>
          </a:ln>
        </p:spPr>
      </p:pic>
    </p:spTree>
    <p:extLst>
      <p:ext uri="{BB962C8B-B14F-4D97-AF65-F5344CB8AC3E}">
        <p14:creationId xmlns:p14="http://schemas.microsoft.com/office/powerpoint/2010/main" val="224937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2DDE7-0478-410E-8505-B3A1E4C1DCF6}"/>
              </a:ext>
            </a:extLst>
          </p:cNvPr>
          <p:cNvSpPr>
            <a:spLocks noGrp="1"/>
          </p:cNvSpPr>
          <p:nvPr>
            <p:ph type="title"/>
          </p:nvPr>
        </p:nvSpPr>
        <p:spPr>
          <a:xfrm>
            <a:off x="1879600" y="365125"/>
            <a:ext cx="9474200" cy="1325563"/>
          </a:xfrm>
        </p:spPr>
        <p:txBody>
          <a:bodyPr/>
          <a:lstStyle/>
          <a:p>
            <a:pPr algn="r"/>
            <a:r>
              <a:rPr lang="en-ZA" b="1" dirty="0"/>
              <a:t>AKTIWITEIT 1: </a:t>
            </a:r>
            <a:r>
              <a:rPr lang="en-ZA" b="1" dirty="0">
                <a:solidFill>
                  <a:srgbClr val="C00000"/>
                </a:solidFill>
              </a:rPr>
              <a:t>GROEP</a:t>
            </a:r>
          </a:p>
        </p:txBody>
      </p:sp>
      <p:sp>
        <p:nvSpPr>
          <p:cNvPr id="3" name="Content Placeholder 2">
            <a:extLst>
              <a:ext uri="{FF2B5EF4-FFF2-40B4-BE49-F238E27FC236}">
                <a16:creationId xmlns:a16="http://schemas.microsoft.com/office/drawing/2014/main" id="{00A70E70-25E0-447B-BBB7-69704418A6B7}"/>
              </a:ext>
            </a:extLst>
          </p:cNvPr>
          <p:cNvSpPr>
            <a:spLocks noGrp="1"/>
          </p:cNvSpPr>
          <p:nvPr>
            <p:ph idx="1"/>
          </p:nvPr>
        </p:nvSpPr>
        <p:spPr>
          <a:xfrm>
            <a:off x="1227250" y="2093912"/>
            <a:ext cx="10515600" cy="4002088"/>
          </a:xfrm>
        </p:spPr>
        <p:txBody>
          <a:bodyPr>
            <a:normAutofit lnSpcReduction="10000"/>
          </a:bodyPr>
          <a:lstStyle/>
          <a:p>
            <a:r>
              <a:rPr lang="en-ZA" sz="5800" dirty="0" err="1"/>
              <a:t>Versamel</a:t>
            </a:r>
            <a:r>
              <a:rPr lang="en-ZA" sz="5800" dirty="0"/>
              <a:t> </a:t>
            </a:r>
            <a:r>
              <a:rPr lang="en-ZA" sz="5800" dirty="0" err="1"/>
              <a:t>julle</a:t>
            </a:r>
            <a:r>
              <a:rPr lang="en-ZA" sz="5800" dirty="0"/>
              <a:t> </a:t>
            </a:r>
            <a:r>
              <a:rPr lang="en-ZA" sz="5800" dirty="0" err="1"/>
              <a:t>inligting</a:t>
            </a:r>
            <a:r>
              <a:rPr lang="en-ZA" sz="5800" dirty="0"/>
              <a:t> VOOR </a:t>
            </a:r>
            <a:r>
              <a:rPr lang="en-ZA" sz="5800" dirty="0" err="1"/>
              <a:t>jul</a:t>
            </a:r>
            <a:r>
              <a:rPr lang="en-ZA" sz="5800" dirty="0"/>
              <a:t> as 'n </a:t>
            </a:r>
            <a:r>
              <a:rPr lang="en-ZA" sz="5800" dirty="0" err="1"/>
              <a:t>groep</a:t>
            </a:r>
            <a:r>
              <a:rPr lang="en-ZA" sz="5800" dirty="0"/>
              <a:t> </a:t>
            </a:r>
            <a:r>
              <a:rPr lang="en-ZA" sz="5800" dirty="0" err="1"/>
              <a:t>bymekaarkom</a:t>
            </a:r>
            <a:r>
              <a:rPr lang="en-ZA" sz="5800" dirty="0"/>
              <a:t> </a:t>
            </a:r>
            <a:r>
              <a:rPr lang="en-ZA" sz="5800" dirty="0" err="1"/>
              <a:t>en</a:t>
            </a:r>
            <a:r>
              <a:rPr lang="en-ZA" sz="5800" dirty="0"/>
              <a:t> </a:t>
            </a:r>
            <a:r>
              <a:rPr lang="en-ZA" sz="5800" dirty="0" err="1"/>
              <a:t>jul</a:t>
            </a:r>
            <a:r>
              <a:rPr lang="en-ZA" sz="5800" dirty="0"/>
              <a:t> </a:t>
            </a:r>
            <a:r>
              <a:rPr lang="en-ZA" sz="5800" i="1" dirty="0" err="1">
                <a:solidFill>
                  <a:srgbClr val="FF0000"/>
                </a:solidFill>
              </a:rPr>
              <a:t>verslag</a:t>
            </a:r>
            <a:r>
              <a:rPr lang="en-ZA" sz="5800" dirty="0"/>
              <a:t> begin </a:t>
            </a:r>
            <a:r>
              <a:rPr lang="en-ZA" sz="5800" dirty="0" err="1"/>
              <a:t>skryf</a:t>
            </a:r>
            <a:r>
              <a:rPr lang="en-ZA" sz="5800" dirty="0"/>
              <a:t>!</a:t>
            </a:r>
          </a:p>
          <a:p>
            <a:r>
              <a:rPr lang="en-ZA" sz="5800" dirty="0" err="1"/>
              <a:t>Volg</a:t>
            </a:r>
            <a:r>
              <a:rPr lang="en-ZA" sz="5800" dirty="0"/>
              <a:t> die </a:t>
            </a:r>
            <a:r>
              <a:rPr lang="en-ZA" sz="5800" dirty="0" err="1"/>
              <a:t>riglyne</a:t>
            </a:r>
            <a:r>
              <a:rPr lang="en-ZA" sz="5800" dirty="0"/>
              <a:t> op </a:t>
            </a:r>
            <a:r>
              <a:rPr lang="en-ZA" sz="5800" dirty="0" err="1"/>
              <a:t>julle</a:t>
            </a:r>
            <a:r>
              <a:rPr lang="en-ZA" sz="5800" dirty="0"/>
              <a:t> </a:t>
            </a:r>
            <a:r>
              <a:rPr lang="en-ZA" sz="5800" dirty="0" err="1"/>
              <a:t>taakblad</a:t>
            </a:r>
            <a:r>
              <a:rPr lang="en-ZA" sz="5800" dirty="0"/>
              <a:t> </a:t>
            </a:r>
            <a:r>
              <a:rPr lang="en-ZA" sz="5800" dirty="0" err="1"/>
              <a:t>noukeurig</a:t>
            </a:r>
            <a:r>
              <a:rPr lang="en-ZA" sz="5800" dirty="0"/>
              <a:t>.</a:t>
            </a:r>
          </a:p>
        </p:txBody>
      </p:sp>
      <p:sp>
        <p:nvSpPr>
          <p:cNvPr id="5" name="Rectangle 4">
            <a:extLst>
              <a:ext uri="{FF2B5EF4-FFF2-40B4-BE49-F238E27FC236}">
                <a16:creationId xmlns:a16="http://schemas.microsoft.com/office/drawing/2014/main" id="{EA4D7BDB-B064-4C4D-A858-A2FE1B5E4E41}"/>
              </a:ext>
            </a:extLst>
          </p:cNvPr>
          <p:cNvSpPr/>
          <p:nvPr/>
        </p:nvSpPr>
        <p:spPr>
          <a:xfrm>
            <a:off x="0" y="1"/>
            <a:ext cx="838200" cy="6858000"/>
          </a:xfrm>
          <a:prstGeom prst="rect">
            <a:avLst/>
          </a:prstGeom>
          <a:solidFill>
            <a:srgbClr val="B9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ZA" b="1" dirty="0">
              <a:ln/>
              <a:solidFill>
                <a:schemeClr val="accent4"/>
              </a:solidFill>
            </a:endParaRPr>
          </a:p>
        </p:txBody>
      </p:sp>
      <p:pic>
        <p:nvPicPr>
          <p:cNvPr id="7" name="Picture 6" descr="Teenactive-logo">
            <a:extLst>
              <a:ext uri="{FF2B5EF4-FFF2-40B4-BE49-F238E27FC236}">
                <a16:creationId xmlns:a16="http://schemas.microsoft.com/office/drawing/2014/main" id="{9D199EB9-ACDE-5624-E9EA-C03A25516B6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8660" y="0"/>
            <a:ext cx="1323340" cy="468630"/>
          </a:xfrm>
          <a:prstGeom prst="rect">
            <a:avLst/>
          </a:prstGeom>
          <a:noFill/>
          <a:ln>
            <a:noFill/>
          </a:ln>
        </p:spPr>
      </p:pic>
      <p:sp>
        <p:nvSpPr>
          <p:cNvPr id="8" name="Rectangle 7">
            <a:extLst>
              <a:ext uri="{FF2B5EF4-FFF2-40B4-BE49-F238E27FC236}">
                <a16:creationId xmlns:a16="http://schemas.microsoft.com/office/drawing/2014/main" id="{DBFBE2D7-3952-46BB-9AD5-EA4B21879BC3}"/>
              </a:ext>
            </a:extLst>
          </p:cNvPr>
          <p:cNvSpPr/>
          <p:nvPr/>
        </p:nvSpPr>
        <p:spPr>
          <a:xfrm rot="16200000">
            <a:off x="-2357264" y="2999176"/>
            <a:ext cx="5562421"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PRAKTIESE WENKE</a:t>
            </a:r>
          </a:p>
        </p:txBody>
      </p:sp>
    </p:spTree>
    <p:extLst>
      <p:ext uri="{BB962C8B-B14F-4D97-AF65-F5344CB8AC3E}">
        <p14:creationId xmlns:p14="http://schemas.microsoft.com/office/powerpoint/2010/main" val="944243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84E8617-812F-4430-9095-E7A93DCAFBB8}"/>
              </a:ext>
            </a:extLst>
          </p:cNvPr>
          <p:cNvSpPr/>
          <p:nvPr/>
        </p:nvSpPr>
        <p:spPr>
          <a:xfrm>
            <a:off x="0" y="1"/>
            <a:ext cx="838200" cy="6858000"/>
          </a:xfrm>
          <a:prstGeom prst="rect">
            <a:avLst/>
          </a:prstGeom>
          <a:solidFill>
            <a:srgbClr val="B942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ZA" b="1" dirty="0">
              <a:ln/>
              <a:solidFill>
                <a:schemeClr val="accent4"/>
              </a:solidFill>
            </a:endParaRPr>
          </a:p>
        </p:txBody>
      </p:sp>
      <p:sp>
        <p:nvSpPr>
          <p:cNvPr id="2" name="Title 1">
            <a:extLst>
              <a:ext uri="{FF2B5EF4-FFF2-40B4-BE49-F238E27FC236}">
                <a16:creationId xmlns:a16="http://schemas.microsoft.com/office/drawing/2014/main" id="{9C52DDE7-0478-410E-8505-B3A1E4C1DCF6}"/>
              </a:ext>
            </a:extLst>
          </p:cNvPr>
          <p:cNvSpPr>
            <a:spLocks noGrp="1"/>
          </p:cNvSpPr>
          <p:nvPr>
            <p:ph type="title"/>
          </p:nvPr>
        </p:nvSpPr>
        <p:spPr>
          <a:xfrm>
            <a:off x="1879600" y="365125"/>
            <a:ext cx="9474200" cy="1325563"/>
          </a:xfrm>
        </p:spPr>
        <p:txBody>
          <a:bodyPr/>
          <a:lstStyle/>
          <a:p>
            <a:pPr algn="r"/>
            <a:r>
              <a:rPr lang="en-ZA" b="1" dirty="0"/>
              <a:t>AKTIWITEIT 2: </a:t>
            </a:r>
            <a:r>
              <a:rPr lang="en-ZA" b="1" dirty="0">
                <a:solidFill>
                  <a:srgbClr val="C00000"/>
                </a:solidFill>
              </a:rPr>
              <a:t>INDIVIDUEEL</a:t>
            </a:r>
          </a:p>
        </p:txBody>
      </p:sp>
      <p:sp>
        <p:nvSpPr>
          <p:cNvPr id="3" name="Content Placeholder 2">
            <a:extLst>
              <a:ext uri="{FF2B5EF4-FFF2-40B4-BE49-F238E27FC236}">
                <a16:creationId xmlns:a16="http://schemas.microsoft.com/office/drawing/2014/main" id="{00A70E70-25E0-447B-BBB7-69704418A6B7}"/>
              </a:ext>
            </a:extLst>
          </p:cNvPr>
          <p:cNvSpPr>
            <a:spLocks noGrp="1"/>
          </p:cNvSpPr>
          <p:nvPr>
            <p:ph idx="1"/>
          </p:nvPr>
        </p:nvSpPr>
        <p:spPr>
          <a:xfrm>
            <a:off x="1163320" y="1581785"/>
            <a:ext cx="10515600" cy="4351338"/>
          </a:xfrm>
        </p:spPr>
        <p:txBody>
          <a:bodyPr>
            <a:noAutofit/>
          </a:bodyPr>
          <a:lstStyle/>
          <a:p>
            <a:pPr marL="0" indent="0" algn="ctr">
              <a:lnSpc>
                <a:spcPct val="115000"/>
              </a:lnSpc>
              <a:spcAft>
                <a:spcPts val="1000"/>
              </a:spcAft>
              <a:buNone/>
            </a:pPr>
            <a:r>
              <a:rPr lang="en-ZA" b="1" u="sng" dirty="0" err="1">
                <a:latin typeface="Arial" panose="020B0604020202020204" pitchFamily="34" charset="0"/>
                <a:ea typeface="Calibri" panose="020F0502020204030204" pitchFamily="34" charset="0"/>
                <a:cs typeface="Times New Roman" panose="02020603050405020304" pitchFamily="18" charset="0"/>
              </a:rPr>
              <a:t>Voor</a:t>
            </a:r>
            <a:r>
              <a:rPr lang="en-ZA" b="1" u="sng" dirty="0">
                <a:latin typeface="Arial" panose="020B0604020202020204" pitchFamily="34" charset="0"/>
                <a:ea typeface="Calibri" panose="020F0502020204030204" pitchFamily="34" charset="0"/>
                <a:cs typeface="Times New Roman" panose="02020603050405020304" pitchFamily="18" charset="0"/>
              </a:rPr>
              <a:t> </a:t>
            </a:r>
            <a:r>
              <a:rPr lang="en-ZA" b="1" u="sng" dirty="0" err="1">
                <a:latin typeface="Arial" panose="020B0604020202020204" pitchFamily="34" charset="0"/>
                <a:ea typeface="Calibri" panose="020F0502020204030204" pitchFamily="34" charset="0"/>
                <a:cs typeface="Times New Roman" panose="02020603050405020304" pitchFamily="18" charset="0"/>
              </a:rPr>
              <a:t>jy</a:t>
            </a:r>
            <a:r>
              <a:rPr lang="en-ZA" b="1" u="sng" dirty="0">
                <a:latin typeface="Arial" panose="020B0604020202020204" pitchFamily="34" charset="0"/>
                <a:ea typeface="Calibri" panose="020F0502020204030204" pitchFamily="34" charset="0"/>
                <a:cs typeface="Times New Roman" panose="02020603050405020304" pitchFamily="18" charset="0"/>
              </a:rPr>
              <a:t> begin</a:t>
            </a:r>
            <a:endParaRPr lang="en-ZA" b="1" u="sng" dirty="0">
              <a:effectLst/>
              <a:latin typeface="Arial" panose="020B0604020202020204" pitchFamily="34" charset="0"/>
              <a:ea typeface="Calibri" panose="020F0502020204030204" pitchFamily="34" charset="0"/>
              <a:cs typeface="Times New Roman" panose="02020603050405020304" pitchFamily="18" charset="0"/>
            </a:endParaRPr>
          </a:p>
          <a:p>
            <a:pPr marL="0" indent="0" algn="ctr">
              <a:lnSpc>
                <a:spcPct val="115000"/>
              </a:lnSpc>
              <a:spcAft>
                <a:spcPts val="1000"/>
              </a:spcAft>
              <a:buNone/>
            </a:pPr>
            <a:r>
              <a:rPr lang="en-ZA" b="1" u="sng" dirty="0">
                <a:latin typeface="Arial" panose="020B0604020202020204" pitchFamily="34" charset="0"/>
                <a:ea typeface="Calibri" panose="020F0502020204030204" pitchFamily="34" charset="0"/>
                <a:cs typeface="Times New Roman" panose="02020603050405020304" pitchFamily="18" charset="0"/>
              </a:rPr>
              <a:t>Die GROOT</a:t>
            </a:r>
            <a:r>
              <a:rPr lang="en-ZA" b="1" u="sng" dirty="0">
                <a:effectLst/>
                <a:latin typeface="Arial" panose="020B0604020202020204" pitchFamily="34" charset="0"/>
                <a:ea typeface="Calibri" panose="020F0502020204030204" pitchFamily="34" charset="0"/>
                <a:cs typeface="Times New Roman" panose="02020603050405020304" pitchFamily="18" charset="0"/>
              </a:rPr>
              <a:t> “</a:t>
            </a:r>
            <a:r>
              <a:rPr lang="en-ZA" b="1" u="sng" dirty="0">
                <a:latin typeface="Arial" panose="020B0604020202020204" pitchFamily="34" charset="0"/>
                <a:ea typeface="Calibri" panose="020F0502020204030204" pitchFamily="34" charset="0"/>
                <a:cs typeface="Times New Roman" panose="02020603050405020304" pitchFamily="18" charset="0"/>
              </a:rPr>
              <a:t>NEE</a:t>
            </a:r>
            <a:r>
              <a:rPr lang="en-ZA" b="1" u="sng" dirty="0">
                <a:effectLst/>
                <a:latin typeface="Arial" panose="020B0604020202020204" pitchFamily="34" charset="0"/>
                <a:ea typeface="Calibri" panose="020F0502020204030204" pitchFamily="34" charset="0"/>
                <a:cs typeface="Times New Roman" panose="02020603050405020304" pitchFamily="18" charset="0"/>
              </a:rPr>
              <a:t>s” </a:t>
            </a:r>
            <a:r>
              <a:rPr lang="en-ZA" b="1" u="sng" dirty="0" err="1">
                <a:latin typeface="Arial" panose="020B0604020202020204" pitchFamily="34" charset="0"/>
                <a:ea typeface="Calibri" panose="020F0502020204030204" pitchFamily="34" charset="0"/>
                <a:cs typeface="Times New Roman" panose="02020603050405020304" pitchFamily="18" charset="0"/>
              </a:rPr>
              <a:t>wanneer</a:t>
            </a:r>
            <a:r>
              <a:rPr lang="en-ZA" b="1" u="sng" dirty="0">
                <a:latin typeface="Arial" panose="020B0604020202020204" pitchFamily="34" charset="0"/>
                <a:ea typeface="Calibri" panose="020F0502020204030204" pitchFamily="34" charset="0"/>
                <a:cs typeface="Times New Roman" panose="02020603050405020304" pitchFamily="18" charset="0"/>
              </a:rPr>
              <a:t> </a:t>
            </a:r>
            <a:r>
              <a:rPr lang="en-ZA" b="1" u="sng" dirty="0" err="1">
                <a:latin typeface="Arial" panose="020B0604020202020204" pitchFamily="34" charset="0"/>
                <a:ea typeface="Calibri" panose="020F0502020204030204" pitchFamily="34" charset="0"/>
                <a:cs typeface="Times New Roman" panose="02020603050405020304" pitchFamily="18" charset="0"/>
              </a:rPr>
              <a:t>jy</a:t>
            </a:r>
            <a:r>
              <a:rPr lang="en-ZA" b="1" u="sng" dirty="0">
                <a:latin typeface="Arial" panose="020B0604020202020204" pitchFamily="34" charset="0"/>
                <a:ea typeface="Calibri" panose="020F0502020204030204" pitchFamily="34" charset="0"/>
                <a:cs typeface="Times New Roman" panose="02020603050405020304" pitchFamily="18" charset="0"/>
              </a:rPr>
              <a:t> ‘n </a:t>
            </a:r>
            <a:r>
              <a:rPr lang="en-ZA" b="1" u="sng" dirty="0" err="1">
                <a:latin typeface="Arial" panose="020B0604020202020204" pitchFamily="34" charset="0"/>
                <a:ea typeface="Calibri" panose="020F0502020204030204" pitchFamily="34" charset="0"/>
                <a:cs typeface="Times New Roman" panose="02020603050405020304" pitchFamily="18" charset="0"/>
              </a:rPr>
              <a:t>veldtog</a:t>
            </a:r>
            <a:r>
              <a:rPr lang="en-ZA" b="1" u="sng" dirty="0">
                <a:latin typeface="Arial" panose="020B0604020202020204" pitchFamily="34" charset="0"/>
                <a:ea typeface="Calibri" panose="020F0502020204030204" pitchFamily="34" charset="0"/>
                <a:cs typeface="Times New Roman" panose="02020603050405020304" pitchFamily="18" charset="0"/>
              </a:rPr>
              <a:t> </a:t>
            </a:r>
            <a:r>
              <a:rPr lang="en-ZA" b="1" u="sng" dirty="0" err="1">
                <a:latin typeface="Arial" panose="020B0604020202020204" pitchFamily="34" charset="0"/>
                <a:ea typeface="Calibri" panose="020F0502020204030204" pitchFamily="34" charset="0"/>
                <a:cs typeface="Times New Roman" panose="02020603050405020304" pitchFamily="18" charset="0"/>
              </a:rPr>
              <a:t>ontwerp</a:t>
            </a:r>
            <a:r>
              <a:rPr lang="en-ZA" b="1" u="sng" dirty="0">
                <a:latin typeface="Arial" panose="020B0604020202020204" pitchFamily="34" charset="0"/>
                <a:ea typeface="Calibri" panose="020F0502020204030204" pitchFamily="34" charset="0"/>
                <a:cs typeface="Times New Roman" panose="02020603050405020304" pitchFamily="18" charset="0"/>
              </a:rPr>
              <a:t>:</a:t>
            </a:r>
            <a:r>
              <a:rPr lang="en-ZA" b="1" u="none" strike="noStrike" dirty="0">
                <a:effectLst/>
                <a:latin typeface="Arial" panose="020B0604020202020204" pitchFamily="34" charset="0"/>
                <a:ea typeface="Calibri" panose="020F0502020204030204" pitchFamily="34" charset="0"/>
                <a:cs typeface="Times New Roman" panose="02020603050405020304" pitchFamily="18" charset="0"/>
              </a:rPr>
              <a:t> </a:t>
            </a:r>
            <a:endParaRPr lang="en-ZA"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nl-NL" b="1" dirty="0">
                <a:latin typeface="Arial" panose="020B0604020202020204" pitchFamily="34" charset="0"/>
                <a:ea typeface="Calibri" panose="020F0502020204030204" pitchFamily="34" charset="0"/>
                <a:cs typeface="Times New Roman" panose="02020603050405020304" pitchFamily="18" charset="0"/>
              </a:rPr>
              <a:t>MOENIE </a:t>
            </a:r>
            <a:r>
              <a:rPr lang="nl-NL" dirty="0">
                <a:latin typeface="Arial" panose="020B0604020202020204" pitchFamily="34" charset="0"/>
                <a:ea typeface="Calibri" panose="020F0502020204030204" pitchFamily="34" charset="0"/>
                <a:cs typeface="Times New Roman" panose="02020603050405020304" pitchFamily="18" charset="0"/>
              </a:rPr>
              <a:t>foto's van jouself of jou vriende se gesigte gebruik nie!</a:t>
            </a:r>
          </a:p>
          <a:p>
            <a:pPr marL="342900" lvl="0" indent="-342900">
              <a:lnSpc>
                <a:spcPct val="115000"/>
              </a:lnSpc>
              <a:buFont typeface="+mj-lt"/>
              <a:buAutoNum type="arabicPeriod"/>
            </a:pPr>
            <a:r>
              <a:rPr lang="nl-NL" b="1" dirty="0">
                <a:latin typeface="Arial" panose="020B0604020202020204" pitchFamily="34" charset="0"/>
                <a:ea typeface="Calibri" panose="020F0502020204030204" pitchFamily="34" charset="0"/>
                <a:cs typeface="Times New Roman" panose="02020603050405020304" pitchFamily="18" charset="0"/>
              </a:rPr>
              <a:t>MOENIE </a:t>
            </a:r>
            <a:r>
              <a:rPr lang="nl-NL" dirty="0">
                <a:latin typeface="Arial" panose="020B0604020202020204" pitchFamily="34" charset="0"/>
                <a:ea typeface="Calibri" panose="020F0502020204030204" pitchFamily="34" charset="0"/>
                <a:cs typeface="Times New Roman" panose="02020603050405020304" pitchFamily="18" charset="0"/>
              </a:rPr>
              <a:t>enige foto's of prente van enige vorm van naaktheid gebruik nie.</a:t>
            </a:r>
          </a:p>
          <a:p>
            <a:pPr marL="342900" lvl="0" indent="-342900">
              <a:lnSpc>
                <a:spcPct val="115000"/>
              </a:lnSpc>
              <a:buFont typeface="+mj-lt"/>
              <a:buAutoNum type="arabicPeriod"/>
            </a:pPr>
            <a:r>
              <a:rPr lang="nl-NL" b="1" dirty="0">
                <a:latin typeface="Arial" panose="020B0604020202020204" pitchFamily="34" charset="0"/>
                <a:ea typeface="Calibri" panose="020F0502020204030204" pitchFamily="34" charset="0"/>
                <a:cs typeface="Times New Roman" panose="02020603050405020304" pitchFamily="18" charset="0"/>
              </a:rPr>
              <a:t>MOENIE </a:t>
            </a:r>
            <a:r>
              <a:rPr lang="nl-NL" dirty="0">
                <a:latin typeface="Arial" panose="020B0604020202020204" pitchFamily="34" charset="0"/>
                <a:ea typeface="Calibri" panose="020F0502020204030204" pitchFamily="34" charset="0"/>
                <a:cs typeface="Times New Roman" panose="02020603050405020304" pitchFamily="18" charset="0"/>
              </a:rPr>
              <a:t>enige onvanpaste taal in enige deel van jou veldtog gebruik nie.</a:t>
            </a:r>
            <a:endParaRPr lang="en-ZA" dirty="0"/>
          </a:p>
        </p:txBody>
      </p:sp>
      <p:pic>
        <p:nvPicPr>
          <p:cNvPr id="8" name="Picture 7" descr="Teenactive-logo">
            <a:extLst>
              <a:ext uri="{FF2B5EF4-FFF2-40B4-BE49-F238E27FC236}">
                <a16:creationId xmlns:a16="http://schemas.microsoft.com/office/drawing/2014/main" id="{AE6A6F2C-FF97-8D43-82BD-D607539108D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68660" y="-4127"/>
            <a:ext cx="1323340" cy="468630"/>
          </a:xfrm>
          <a:prstGeom prst="rect">
            <a:avLst/>
          </a:prstGeom>
          <a:noFill/>
          <a:ln>
            <a:noFill/>
          </a:ln>
        </p:spPr>
      </p:pic>
      <p:sp>
        <p:nvSpPr>
          <p:cNvPr id="9" name="Rectangle 8">
            <a:extLst>
              <a:ext uri="{FF2B5EF4-FFF2-40B4-BE49-F238E27FC236}">
                <a16:creationId xmlns:a16="http://schemas.microsoft.com/office/drawing/2014/main" id="{DBFBE2D7-3952-46BB-9AD5-EA4B21879BC3}"/>
              </a:ext>
            </a:extLst>
          </p:cNvPr>
          <p:cNvSpPr/>
          <p:nvPr/>
        </p:nvSpPr>
        <p:spPr>
          <a:xfrm rot="16200000">
            <a:off x="-2357264" y="2999176"/>
            <a:ext cx="5562421"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pattFill prst="ltDnDiag">
                  <a:fgClr>
                    <a:schemeClr val="accent5">
                      <a:lumMod val="60000"/>
                      <a:lumOff val="40000"/>
                    </a:schemeClr>
                  </a:fgClr>
                  <a:bgClr>
                    <a:schemeClr val="bg1"/>
                  </a:bgClr>
                </a:pattFill>
                <a:effectLst/>
              </a:rPr>
              <a:t>PRAKTIESE WENKE</a:t>
            </a:r>
          </a:p>
        </p:txBody>
      </p:sp>
    </p:spTree>
    <p:extLst>
      <p:ext uri="{BB962C8B-B14F-4D97-AF65-F5344CB8AC3E}">
        <p14:creationId xmlns:p14="http://schemas.microsoft.com/office/powerpoint/2010/main" val="18769033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21824</TotalTime>
  <Words>1961</Words>
  <Application>Microsoft Office PowerPoint</Application>
  <PresentationFormat>Widescreen</PresentationFormat>
  <Paragraphs>211</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Arial Narrow</vt:lpstr>
      <vt:lpstr>Bahnschrift SemiBold SemiConden</vt:lpstr>
      <vt:lpstr>Calibri</vt:lpstr>
      <vt:lpstr>Calibri Light</vt:lpstr>
      <vt:lpstr>Courier New</vt:lpstr>
      <vt:lpstr>Times New Roman</vt:lpstr>
      <vt:lpstr>Office Theme</vt:lpstr>
      <vt:lpstr>PowerPoint Presentation</vt:lpstr>
      <vt:lpstr>Onthou jy die verskillende vorme van GESLAGSGEBASEERDE GEWELD?</vt:lpstr>
      <vt:lpstr>2) Hoe daag ‘n mens menseregteskendings uit?</vt:lpstr>
      <vt:lpstr>The fases van ‘n veldtog:</vt:lpstr>
      <vt:lpstr>Oor die volgende VIER weke sal jy en TWEE / DRIE vriende 'n bewusmakingsveldtog teen GESLAGSGEBASEERDE GEWELD in Suid-Afrika beplan en uitvoer. </vt:lpstr>
      <vt:lpstr>PowerPoint Presentation</vt:lpstr>
      <vt:lpstr>Kom ons kyk na 'n paar nuttige wenke om seker te maak jou veldtog is fantasties! </vt:lpstr>
      <vt:lpstr>AKTIWITEIT 1: GROEP</vt:lpstr>
      <vt:lpstr>AKTIWITEIT 2: INDIVIDUEEL</vt:lpstr>
      <vt:lpstr>AKTIWITEIT 2: INDIVIDUEEL</vt:lpstr>
      <vt:lpstr>AKTIWITEIT 2: INDIVIDUEEL</vt:lpstr>
      <vt:lpstr>AKTIWITEIT 2: INDIVIDUEEL</vt:lpstr>
      <vt:lpstr>AKTIWITEIT 3: GROEP</vt:lpstr>
      <vt:lpstr>AKTIWITEIT 4: INDIVIDUEEL</vt:lpstr>
      <vt:lpstr>AKTIWITEIT 5: GROEP</vt:lpstr>
      <vt:lpstr>DIS KOMPETISIETYD!!!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Andrea Hufkie</cp:lastModifiedBy>
  <cp:revision>45</cp:revision>
  <dcterms:created xsi:type="dcterms:W3CDTF">2022-04-18T07:35:46Z</dcterms:created>
  <dcterms:modified xsi:type="dcterms:W3CDTF">2023-05-04T19:57:12Z</dcterms:modified>
</cp:coreProperties>
</file>