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68" r:id="rId3"/>
    <p:sldId id="269" r:id="rId4"/>
    <p:sldId id="270" r:id="rId5"/>
    <p:sldId id="271" r:id="rId6"/>
    <p:sldId id="266"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16F7F6-943C-7969-8E16-8142B5320E59}" name="Eduhahn Hanekom" initials="EH" userId="c8d3213840c7f96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D3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6D30B7-E445-4DD7-AAF8-FD3E439BCCB6}" v="5" dt="2023-07-01T10:21:24.2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56422"/>
  </p:normalViewPr>
  <p:slideViewPr>
    <p:cSldViewPr snapToGrid="0">
      <p:cViewPr>
        <p:scale>
          <a:sx n="33" d="100"/>
          <a:sy n="33" d="100"/>
        </p:scale>
        <p:origin x="2285" y="274"/>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 Unit" userId="86ec350514542ee1" providerId="LiveId" clId="{8D6D30B7-E445-4DD7-AAF8-FD3E439BCCB6}"/>
    <pc:docChg chg="undo custSel modSld">
      <pc:chgData name="Hp Unit" userId="86ec350514542ee1" providerId="LiveId" clId="{8D6D30B7-E445-4DD7-AAF8-FD3E439BCCB6}" dt="2023-07-01T10:22:21.193" v="324" actId="20577"/>
      <pc:docMkLst>
        <pc:docMk/>
      </pc:docMkLst>
      <pc:sldChg chg="addSp delSp modSp mod modNotesTx">
        <pc:chgData name="Hp Unit" userId="86ec350514542ee1" providerId="LiveId" clId="{8D6D30B7-E445-4DD7-AAF8-FD3E439BCCB6}" dt="2023-07-01T10:15:57.188" v="112" actId="20577"/>
        <pc:sldMkLst>
          <pc:docMk/>
          <pc:sldMk cId="4253080683" sldId="256"/>
        </pc:sldMkLst>
        <pc:spChg chg="add del mod">
          <ac:chgData name="Hp Unit" userId="86ec350514542ee1" providerId="LiveId" clId="{8D6D30B7-E445-4DD7-AAF8-FD3E439BCCB6}" dt="2023-07-01T10:14:45.361" v="78" actId="20577"/>
          <ac:spMkLst>
            <pc:docMk/>
            <pc:sldMk cId="4253080683" sldId="256"/>
            <ac:spMk id="3" creationId="{7AB87408-703A-B702-1770-6AB943D53A29}"/>
          </ac:spMkLst>
        </pc:spChg>
        <pc:spChg chg="add mod">
          <ac:chgData name="Hp Unit" userId="86ec350514542ee1" providerId="LiveId" clId="{8D6D30B7-E445-4DD7-AAF8-FD3E439BCCB6}" dt="2023-07-01T10:13:47.441" v="25"/>
          <ac:spMkLst>
            <pc:docMk/>
            <pc:sldMk cId="4253080683" sldId="256"/>
            <ac:spMk id="4" creationId="{EA022A43-B483-8029-512D-F2F6AB969894}"/>
          </ac:spMkLst>
        </pc:spChg>
        <pc:spChg chg="add mod">
          <ac:chgData name="Hp Unit" userId="86ec350514542ee1" providerId="LiveId" clId="{8D6D30B7-E445-4DD7-AAF8-FD3E439BCCB6}" dt="2023-07-01T10:13:47.441" v="25"/>
          <ac:spMkLst>
            <pc:docMk/>
            <pc:sldMk cId="4253080683" sldId="256"/>
            <ac:spMk id="5" creationId="{6A97470B-A196-E4E5-231B-0C3A18971A2E}"/>
          </ac:spMkLst>
        </pc:spChg>
      </pc:sldChg>
      <pc:sldChg chg="modNotesTx">
        <pc:chgData name="Hp Unit" userId="86ec350514542ee1" providerId="LiveId" clId="{8D6D30B7-E445-4DD7-AAF8-FD3E439BCCB6}" dt="2023-07-01T10:22:21.193" v="324" actId="20577"/>
        <pc:sldMkLst>
          <pc:docMk/>
          <pc:sldMk cId="3939691101" sldId="261"/>
        </pc:sldMkLst>
      </pc:sldChg>
      <pc:sldChg chg="addSp modSp modNotesTx">
        <pc:chgData name="Hp Unit" userId="86ec350514542ee1" providerId="LiveId" clId="{8D6D30B7-E445-4DD7-AAF8-FD3E439BCCB6}" dt="2023-07-01T10:21:56.962" v="299" actId="20577"/>
        <pc:sldMkLst>
          <pc:docMk/>
          <pc:sldMk cId="1103019326" sldId="266"/>
        </pc:sldMkLst>
        <pc:spChg chg="add mod">
          <ac:chgData name="Hp Unit" userId="86ec350514542ee1" providerId="LiveId" clId="{8D6D30B7-E445-4DD7-AAF8-FD3E439BCCB6}" dt="2023-07-01T10:21:24.209" v="283"/>
          <ac:spMkLst>
            <pc:docMk/>
            <pc:sldMk cId="1103019326" sldId="266"/>
            <ac:spMk id="3" creationId="{48B654DA-A88D-C63F-99D9-7C7DFD4C803A}"/>
          </ac:spMkLst>
        </pc:spChg>
      </pc:sldChg>
      <pc:sldChg chg="modNotesTx">
        <pc:chgData name="Hp Unit" userId="86ec350514542ee1" providerId="LiveId" clId="{8D6D30B7-E445-4DD7-AAF8-FD3E439BCCB6}" dt="2023-07-01T10:17:29.545" v="170" actId="20577"/>
        <pc:sldMkLst>
          <pc:docMk/>
          <pc:sldMk cId="2567240378" sldId="268"/>
        </pc:sldMkLst>
      </pc:sldChg>
      <pc:sldChg chg="modNotesTx">
        <pc:chgData name="Hp Unit" userId="86ec350514542ee1" providerId="LiveId" clId="{8D6D30B7-E445-4DD7-AAF8-FD3E439BCCB6}" dt="2023-07-01T10:18:13.635" v="206" actId="20577"/>
        <pc:sldMkLst>
          <pc:docMk/>
          <pc:sldMk cId="2504906404" sldId="269"/>
        </pc:sldMkLst>
      </pc:sldChg>
      <pc:sldChg chg="addSp delSp modSp mod modNotesTx">
        <pc:chgData name="Hp Unit" userId="86ec350514542ee1" providerId="LiveId" clId="{8D6D30B7-E445-4DD7-AAF8-FD3E439BCCB6}" dt="2023-07-01T10:19:13.561" v="222" actId="1076"/>
        <pc:sldMkLst>
          <pc:docMk/>
          <pc:sldMk cId="3618925085" sldId="270"/>
        </pc:sldMkLst>
        <pc:spChg chg="add del mod">
          <ac:chgData name="Hp Unit" userId="86ec350514542ee1" providerId="LiveId" clId="{8D6D30B7-E445-4DD7-AAF8-FD3E439BCCB6}" dt="2023-07-01T10:19:01.130" v="220" actId="478"/>
          <ac:spMkLst>
            <pc:docMk/>
            <pc:sldMk cId="3618925085" sldId="270"/>
            <ac:spMk id="2" creationId="{E8C4C99A-E176-CA1C-F5E4-85744ED94D78}"/>
          </ac:spMkLst>
        </pc:spChg>
        <pc:picChg chg="add mod">
          <ac:chgData name="Hp Unit" userId="86ec350514542ee1" providerId="LiveId" clId="{8D6D30B7-E445-4DD7-AAF8-FD3E439BCCB6}" dt="2023-07-01T10:19:13.561" v="222" actId="1076"/>
          <ac:picMkLst>
            <pc:docMk/>
            <pc:sldMk cId="3618925085" sldId="270"/>
            <ac:picMk id="4" creationId="{3005F1EB-799E-54A6-C74A-66B20599F632}"/>
          </ac:picMkLst>
        </pc:picChg>
        <pc:picChg chg="del">
          <ac:chgData name="Hp Unit" userId="86ec350514542ee1" providerId="LiveId" clId="{8D6D30B7-E445-4DD7-AAF8-FD3E439BCCB6}" dt="2023-07-01T10:18:54.371" v="218" actId="478"/>
          <ac:picMkLst>
            <pc:docMk/>
            <pc:sldMk cId="3618925085" sldId="270"/>
            <ac:picMk id="3074" creationId="{CF86D04C-3497-CA78-C6C6-6F80364EB4EF}"/>
          </ac:picMkLst>
        </pc:picChg>
      </pc:sldChg>
      <pc:sldChg chg="modSp mod modNotesTx">
        <pc:chgData name="Hp Unit" userId="86ec350514542ee1" providerId="LiveId" clId="{8D6D30B7-E445-4DD7-AAF8-FD3E439BCCB6}" dt="2023-07-01T10:20:59.801" v="282" actId="20577"/>
        <pc:sldMkLst>
          <pc:docMk/>
          <pc:sldMk cId="708699951" sldId="271"/>
        </pc:sldMkLst>
        <pc:spChg chg="mod">
          <ac:chgData name="Hp Unit" userId="86ec350514542ee1" providerId="LiveId" clId="{8D6D30B7-E445-4DD7-AAF8-FD3E439BCCB6}" dt="2023-07-01T10:20:12.057" v="246" actId="20577"/>
          <ac:spMkLst>
            <pc:docMk/>
            <pc:sldMk cId="708699951" sldId="271"/>
            <ac:spMk id="5" creationId="{F99BE9C6-06D1-A55A-2945-65DADC0C59B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3A3119-0AB5-9346-93E9-7BED16B2FDC1}" type="datetimeFigureOut">
              <a:rPr lang="en-US" smtClean="0"/>
              <a:t>7/1/2023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3A15B4-6B30-5A43-A929-0D7B652DF7EF}" type="slidenum">
              <a:rPr lang="en-US" smtClean="0"/>
              <a:t>‹#›</a:t>
            </a:fld>
            <a:endParaRPr lang="en-US" dirty="0"/>
          </a:p>
        </p:txBody>
      </p:sp>
    </p:spTree>
    <p:extLst>
      <p:ext uri="{BB962C8B-B14F-4D97-AF65-F5344CB8AC3E}">
        <p14:creationId xmlns:p14="http://schemas.microsoft.com/office/powerpoint/2010/main" val="2723535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dition.cnn.com/2019/04/30/health/13-reasons-why-suicide-rates-study/index.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V6ui161NyT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1: 3 min </a:t>
            </a:r>
            <a:r>
              <a:rPr lang="en-US" dirty="0" err="1"/>
              <a:t>Inleiding</a:t>
            </a:r>
            <a:endParaRPr lang="en-US" dirty="0"/>
          </a:p>
          <a:p>
            <a:endParaRPr lang="en-US" dirty="0"/>
          </a:p>
          <a:p>
            <a:pPr marL="0" lvl="0" indent="0">
              <a:buFont typeface="Symbol" panose="05050102010706020507" pitchFamily="18" charset="2"/>
              <a:buNone/>
            </a:pPr>
            <a:r>
              <a:rPr lang="af-ZA" sz="1800" dirty="0">
                <a:effectLst/>
                <a:latin typeface="Calibri" panose="020F0502020204030204" pitchFamily="34" charset="0"/>
                <a:ea typeface="Arial" panose="020B0604020202020204" pitchFamily="34" charset="0"/>
              </a:rPr>
              <a:t>Welkom terug graad 11's. Ons het in die laaste les gesien dat daar baie verskillende voorbeelde van riskante gedrag en situasies is wat 'n impak op jou gesondheid en </a:t>
            </a:r>
            <a:r>
              <a:rPr lang="af-ZA" sz="1800" dirty="0" err="1">
                <a:effectLst/>
                <a:latin typeface="Calibri" panose="020F0502020204030204" pitchFamily="34" charset="0"/>
                <a:ea typeface="Arial" panose="020B0604020202020204" pitchFamily="34" charset="0"/>
              </a:rPr>
              <a:t>leefstylkeuses</a:t>
            </a:r>
            <a:r>
              <a:rPr lang="af-ZA" sz="1800" dirty="0">
                <a:effectLst/>
                <a:latin typeface="Calibri" panose="020F0502020204030204" pitchFamily="34" charset="0"/>
                <a:ea typeface="Arial" panose="020B0604020202020204" pitchFamily="34" charset="0"/>
              </a:rPr>
              <a:t> kan hê.</a:t>
            </a:r>
            <a:endParaRPr lang="en-US" sz="18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effectLst/>
                <a:latin typeface="Calibri" panose="020F0502020204030204" pitchFamily="34" charset="0"/>
                <a:ea typeface="Arial" panose="020B0604020202020204" pitchFamily="34" charset="0"/>
              </a:rPr>
              <a:t>Gaan terug na jou notas van die laaste les en kyk of jy die VYF situasies wat in die klas aangebied is, kan noem.</a:t>
            </a:r>
            <a:br>
              <a:rPr lang="af-ZA" sz="1800" dirty="0">
                <a:effectLst/>
                <a:latin typeface="Calibri" panose="020F0502020204030204" pitchFamily="34" charset="0"/>
                <a:ea typeface="Arial" panose="020B0604020202020204" pitchFamily="34" charset="0"/>
              </a:rPr>
            </a:br>
            <a:br>
              <a:rPr lang="af-ZA" sz="1800" dirty="0">
                <a:effectLst/>
                <a:latin typeface="Calibri" panose="020F0502020204030204" pitchFamily="34" charset="0"/>
                <a:ea typeface="Arial" panose="020B0604020202020204" pitchFamily="34" charset="0"/>
              </a:rPr>
            </a:br>
            <a:r>
              <a:rPr lang="af-ZA" sz="1800" dirty="0">
                <a:effectLst/>
                <a:latin typeface="Calibri" panose="020F0502020204030204" pitchFamily="34" charset="0"/>
                <a:ea typeface="Arial" panose="020B0604020202020204" pitchFamily="34" charset="0"/>
              </a:rPr>
              <a:t>Onthou daar was TWEE situasies in Suid-Afrika wat nie in die klas bespreek is nie. Kan iemand onthou wat hulle was? (Laat tyd toe vir leerders om te reageer.)</a:t>
            </a:r>
            <a:endParaRPr lang="en-US" sz="18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effectLst/>
                <a:latin typeface="Calibri" panose="020F0502020204030204" pitchFamily="34" charset="0"/>
                <a:ea typeface="Arial" panose="020B0604020202020204" pitchFamily="34" charset="0"/>
              </a:rPr>
              <a:t>Welgedaan. Die twee gebiede was voeding of </a:t>
            </a:r>
            <a:r>
              <a:rPr lang="af-ZA" sz="1800" dirty="0" err="1">
                <a:effectLst/>
                <a:latin typeface="Calibri" panose="020F0502020204030204" pitchFamily="34" charset="0"/>
                <a:ea typeface="Arial" panose="020B0604020202020204" pitchFamily="34" charset="0"/>
              </a:rPr>
              <a:t>dieetgewoontes</a:t>
            </a:r>
            <a:r>
              <a:rPr lang="af-ZA" sz="1800" dirty="0">
                <a:effectLst/>
                <a:latin typeface="Calibri" panose="020F0502020204030204" pitchFamily="34" charset="0"/>
                <a:ea typeface="Arial" panose="020B0604020202020204" pitchFamily="34" charset="0"/>
              </a:rPr>
              <a:t> en die tweede was </a:t>
            </a:r>
            <a:r>
              <a:rPr lang="af-ZA" sz="1800" dirty="0" err="1">
                <a:effectLst/>
                <a:latin typeface="Calibri" panose="020F0502020204030204" pitchFamily="34" charset="0"/>
                <a:ea typeface="Arial" panose="020B0604020202020204" pitchFamily="34" charset="0"/>
              </a:rPr>
              <a:t>tienerselfmoord</a:t>
            </a:r>
            <a:r>
              <a:rPr lang="af-ZA" sz="1800" dirty="0">
                <a:effectLst/>
                <a:latin typeface="Calibri" panose="020F0502020204030204" pitchFamily="34" charset="0"/>
                <a:ea typeface="Arial" panose="020B0604020202020204" pitchFamily="34" charset="0"/>
              </a:rPr>
              <a:t>. </a:t>
            </a:r>
            <a:endParaRPr lang="en-US" sz="1800" b="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b="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b="1" dirty="0" err="1">
                <a:effectLst/>
                <a:latin typeface="Calibri" panose="020F0502020204030204" pitchFamily="34" charset="0"/>
                <a:ea typeface="Arial" panose="020B0604020202020204" pitchFamily="34" charset="0"/>
              </a:rPr>
              <a:t>Tienerselfmoord</a:t>
            </a:r>
            <a:r>
              <a:rPr lang="af-ZA" sz="1800" dirty="0">
                <a:effectLst/>
                <a:latin typeface="Calibri" panose="020F0502020204030204" pitchFamily="34" charset="0"/>
                <a:ea typeface="Arial" panose="020B0604020202020204" pitchFamily="34" charset="0"/>
              </a:rPr>
              <a:t> beïnvloed nie net die lewe van die individu wat tragies hul lewe verloor nie, maar ook die familie, skool en vriende wat agterbly. Ná die Covid-19 pandemie het ons wêreldwyd 'n toename in </a:t>
            </a:r>
            <a:r>
              <a:rPr lang="af-ZA" sz="1800" dirty="0" err="1">
                <a:effectLst/>
                <a:latin typeface="Calibri" panose="020F0502020204030204" pitchFamily="34" charset="0"/>
                <a:ea typeface="Arial" panose="020B0604020202020204" pitchFamily="34" charset="0"/>
              </a:rPr>
              <a:t>tienerselfmoord</a:t>
            </a:r>
            <a:r>
              <a:rPr lang="af-ZA" sz="1800" dirty="0">
                <a:effectLst/>
                <a:latin typeface="Calibri" panose="020F0502020204030204" pitchFamily="34" charset="0"/>
                <a:ea typeface="Arial" panose="020B0604020202020204" pitchFamily="34" charset="0"/>
              </a:rPr>
              <a:t> gesien namate tieners toenemende druk ervaar.</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73A15B4-6B30-5A43-A929-0D7B652DF7EF}" type="slidenum">
              <a:rPr lang="en-US" smtClean="0"/>
              <a:t>1</a:t>
            </a:fld>
            <a:endParaRPr lang="en-US" dirty="0"/>
          </a:p>
        </p:txBody>
      </p:sp>
    </p:spTree>
    <p:extLst>
      <p:ext uri="{BB962C8B-B14F-4D97-AF65-F5344CB8AC3E}">
        <p14:creationId xmlns:p14="http://schemas.microsoft.com/office/powerpoint/2010/main" val="384376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2: 8min</a:t>
            </a:r>
          </a:p>
          <a:p>
            <a:pPr marL="0" lvl="0" indent="0">
              <a:buFont typeface="Symbol" panose="05050102010706020507" pitchFamily="18" charset="2"/>
              <a:buNone/>
            </a:pPr>
            <a:endParaRPr lang="af-ZA" sz="1800" dirty="0">
              <a:effectLst/>
              <a:latin typeface="Calibri" panose="020F0502020204030204" pitchFamily="34" charset="0"/>
              <a:ea typeface="Arial" panose="020B0604020202020204" pitchFamily="34" charset="0"/>
            </a:endParaRPr>
          </a:p>
          <a:p>
            <a:pPr marL="0" lvl="0" indent="0">
              <a:buFont typeface="Symbol" panose="05050102010706020507" pitchFamily="18" charset="2"/>
              <a:buNone/>
            </a:pPr>
            <a:r>
              <a:rPr lang="af-ZA" sz="1800" dirty="0">
                <a:effectLst/>
                <a:latin typeface="Calibri" panose="020F0502020204030204" pitchFamily="34" charset="0"/>
                <a:ea typeface="Arial" panose="020B0604020202020204" pitchFamily="34" charset="0"/>
              </a:rPr>
              <a:t>(</a:t>
            </a:r>
            <a:r>
              <a:rPr lang="af-ZA" sz="1800" dirty="0">
                <a:solidFill>
                  <a:srgbClr val="FF0000"/>
                </a:solidFill>
                <a:effectLst/>
                <a:latin typeface="Calibri" panose="020F0502020204030204" pitchFamily="34" charset="0"/>
                <a:ea typeface="Arial" panose="020B0604020202020204" pitchFamily="34" charset="0"/>
              </a:rPr>
              <a:t>Nota aan onderwyser</a:t>
            </a:r>
            <a:r>
              <a:rPr lang="af-ZA" sz="1800" dirty="0">
                <a:effectLst/>
                <a:latin typeface="Calibri" panose="020F0502020204030204" pitchFamily="34" charset="0"/>
                <a:ea typeface="Arial" panose="020B0604020202020204" pitchFamily="34" charset="0"/>
              </a:rPr>
              <a:t>: Hierdie reeks is sedert die vrystelling daarvan omstrede. Dit waarskynlik dat 90% van jou leerders dit gekyk het, maar sal dit nie erken nie. Hierdie bespreking is om </a:t>
            </a:r>
            <a:r>
              <a:rPr lang="af-ZA" sz="1800" b="1" dirty="0">
                <a:effectLst/>
                <a:latin typeface="Calibri" panose="020F0502020204030204" pitchFamily="34" charset="0"/>
                <a:ea typeface="Arial" panose="020B0604020202020204" pitchFamily="34" charset="0"/>
              </a:rPr>
              <a:t>die moontlike impak van onveilige praktyke op geestesgesondheid uit te lig</a:t>
            </a:r>
            <a:r>
              <a:rPr lang="af-ZA" sz="1800" dirty="0">
                <a:effectLst/>
                <a:latin typeface="Calibri" panose="020F0502020204030204" pitchFamily="34" charset="0"/>
                <a:ea typeface="Arial" panose="020B0604020202020204" pitchFamily="34" charset="0"/>
              </a:rPr>
              <a:t>.</a:t>
            </a:r>
            <a:r>
              <a:rPr lang="en-US" sz="1800" dirty="0">
                <a:effectLst/>
                <a:latin typeface="Times New Roman" panose="02020603050405020304" pitchFamily="18" charset="0"/>
                <a:ea typeface="Arial" panose="020B0604020202020204" pitchFamily="34" charset="0"/>
              </a:rPr>
              <a:t> </a:t>
            </a:r>
            <a:r>
              <a:rPr lang="af-ZA" sz="1800" dirty="0">
                <a:effectLst/>
                <a:latin typeface="Calibri" panose="020F0502020204030204" pitchFamily="34" charset="0"/>
                <a:ea typeface="Arial" panose="020B0604020202020204" pitchFamily="34" charset="0"/>
              </a:rPr>
              <a:t>Volledige artikel: </a:t>
            </a:r>
            <a:r>
              <a:rPr lang="af-ZA" sz="1800" u="sng" dirty="0">
                <a:solidFill>
                  <a:srgbClr val="0000FF"/>
                </a:solidFill>
                <a:effectLst/>
                <a:latin typeface="Calibri" panose="020F0502020204030204" pitchFamily="34" charset="0"/>
                <a:ea typeface="Arial" panose="020B0604020202020204" pitchFamily="34" charset="0"/>
                <a:hlinkClick r:id="rId3"/>
              </a:rPr>
              <a:t>https://edition.cnn.com/2019/04/30/health/13-reasons-why-suicide-rates-study/index.html</a:t>
            </a:r>
            <a:r>
              <a:rPr lang="af-ZA" sz="1800" dirty="0">
                <a:effectLst/>
                <a:latin typeface="Calibri" panose="020F0502020204030204" pitchFamily="34" charset="0"/>
                <a:ea typeface="Arial" panose="020B0604020202020204" pitchFamily="34" charset="0"/>
              </a:rPr>
              <a:t> </a:t>
            </a:r>
          </a:p>
          <a:p>
            <a:pPr marL="0" lvl="0" indent="0">
              <a:buFont typeface="Symbol" panose="05050102010706020507" pitchFamily="18" charset="2"/>
              <a:buNone/>
            </a:pPr>
            <a:endParaRPr lang="af-ZA" sz="1800" dirty="0">
              <a:effectLst/>
              <a:latin typeface="Calibri" panose="020F0502020204030204" pitchFamily="34" charset="0"/>
              <a:ea typeface="Arial" panose="020B0604020202020204" pitchFamily="34" charset="0"/>
            </a:endParaRPr>
          </a:p>
          <a:p>
            <a:pPr marL="0" lvl="0" indent="0">
              <a:buFont typeface="Symbol" panose="05050102010706020507" pitchFamily="18" charset="2"/>
              <a:buNone/>
            </a:pPr>
            <a:r>
              <a:rPr lang="af-ZA" sz="1800" dirty="0">
                <a:effectLst/>
                <a:latin typeface="Calibri" panose="020F0502020204030204" pitchFamily="34" charset="0"/>
                <a:ea typeface="Arial" panose="020B0604020202020204" pitchFamily="34" charset="0"/>
              </a:rPr>
              <a:t>In 2017 is 'n TV-reeks </a:t>
            </a:r>
            <a:r>
              <a:rPr lang="af-ZA" sz="1800" i="1" dirty="0">
                <a:effectLst/>
                <a:latin typeface="Calibri" panose="020F0502020204030204" pitchFamily="34" charset="0"/>
                <a:ea typeface="Arial" panose="020B0604020202020204" pitchFamily="34" charset="0"/>
              </a:rPr>
              <a:t> "13 </a:t>
            </a:r>
            <a:r>
              <a:rPr lang="af-ZA" sz="1800" i="1" dirty="0" err="1">
                <a:effectLst/>
                <a:latin typeface="Calibri" panose="020F0502020204030204" pitchFamily="34" charset="0"/>
                <a:ea typeface="Arial" panose="020B0604020202020204" pitchFamily="34" charset="0"/>
              </a:rPr>
              <a:t>Reasons</a:t>
            </a:r>
            <a:r>
              <a:rPr lang="af-ZA" sz="1800" i="1" dirty="0">
                <a:effectLst/>
                <a:latin typeface="Calibri" panose="020F0502020204030204" pitchFamily="34" charset="0"/>
                <a:ea typeface="Arial" panose="020B0604020202020204" pitchFamily="34" charset="0"/>
              </a:rPr>
              <a:t> </a:t>
            </a:r>
            <a:r>
              <a:rPr lang="af-ZA" sz="1800" i="1" dirty="0" err="1">
                <a:effectLst/>
                <a:latin typeface="Calibri" panose="020F0502020204030204" pitchFamily="34" charset="0"/>
                <a:ea typeface="Arial" panose="020B0604020202020204" pitchFamily="34" charset="0"/>
              </a:rPr>
              <a:t>Why</a:t>
            </a:r>
            <a:r>
              <a:rPr lang="af-ZA" sz="1800" i="1" dirty="0">
                <a:effectLst/>
                <a:latin typeface="Calibri" panose="020F0502020204030204" pitchFamily="34" charset="0"/>
                <a:ea typeface="Arial" panose="020B0604020202020204" pitchFamily="34" charset="0"/>
              </a:rPr>
              <a:t>" </a:t>
            </a:r>
            <a:r>
              <a:rPr lang="af-ZA" sz="1800" dirty="0">
                <a:effectLst/>
                <a:latin typeface="Calibri" panose="020F0502020204030204" pitchFamily="34" charset="0"/>
                <a:ea typeface="Arial" panose="020B0604020202020204" pitchFamily="34" charset="0"/>
              </a:rPr>
              <a:t>op </a:t>
            </a:r>
            <a:r>
              <a:rPr lang="af-ZA" sz="1800" dirty="0" err="1">
                <a:effectLst/>
                <a:latin typeface="Calibri" panose="020F0502020204030204" pitchFamily="34" charset="0"/>
                <a:ea typeface="Arial" panose="020B0604020202020204" pitchFamily="34" charset="0"/>
              </a:rPr>
              <a:t>Netflix</a:t>
            </a:r>
            <a:r>
              <a:rPr lang="af-ZA" sz="1800" dirty="0">
                <a:effectLst/>
                <a:latin typeface="Calibri" panose="020F0502020204030204" pitchFamily="34" charset="0"/>
                <a:ea typeface="Arial" panose="020B0604020202020204" pitchFamily="34" charset="0"/>
              </a:rPr>
              <a:t> vrygestel. Hierdie reeks beklemtoon </a:t>
            </a:r>
            <a:r>
              <a:rPr lang="af-ZA" sz="1800" dirty="0" err="1">
                <a:effectLst/>
                <a:latin typeface="Calibri" panose="020F0502020204030204" pitchFamily="34" charset="0"/>
                <a:ea typeface="Arial" panose="020B0604020202020204" pitchFamily="34" charset="0"/>
              </a:rPr>
              <a:t>tienerselfmoord</a:t>
            </a:r>
            <a:r>
              <a:rPr lang="af-ZA" sz="1800" dirty="0">
                <a:effectLst/>
                <a:latin typeface="Calibri" panose="020F0502020204030204" pitchFamily="34" charset="0"/>
                <a:ea typeface="Arial" panose="020B0604020202020204" pitchFamily="34" charset="0"/>
              </a:rPr>
              <a:t> met die doel om gesprekke rondom die onderwerp hê. Ongelukkig, toe die reeks in Amerika vrygestel is, was daar 'n toename in </a:t>
            </a:r>
            <a:r>
              <a:rPr lang="af-ZA" sz="1800" dirty="0" err="1">
                <a:effectLst/>
                <a:latin typeface="Calibri" panose="020F0502020204030204" pitchFamily="34" charset="0"/>
                <a:ea typeface="Arial" panose="020B0604020202020204" pitchFamily="34" charset="0"/>
              </a:rPr>
              <a:t>tienerselfmoorde</a:t>
            </a:r>
            <a:r>
              <a:rPr lang="af-ZA" sz="1800" dirty="0">
                <a:effectLst/>
                <a:latin typeface="Calibri" panose="020F0502020204030204" pitchFamily="34" charset="0"/>
                <a:ea typeface="Arial" panose="020B0604020202020204" pitchFamily="34" charset="0"/>
              </a:rPr>
              <a:t>. In die maand direk na die vrystelling was daar 'n </a:t>
            </a:r>
            <a:r>
              <a:rPr lang="af-ZA" sz="1800" dirty="0" err="1">
                <a:effectLst/>
                <a:latin typeface="Calibri" panose="020F0502020204030204" pitchFamily="34" charset="0"/>
                <a:ea typeface="Arial" panose="020B0604020202020204" pitchFamily="34" charset="0"/>
              </a:rPr>
              <a:t>selfmoordsyfer</a:t>
            </a:r>
            <a:r>
              <a:rPr lang="af-ZA" sz="1800" dirty="0">
                <a:effectLst/>
                <a:latin typeface="Calibri" panose="020F0502020204030204" pitchFamily="34" charset="0"/>
                <a:ea typeface="Arial" panose="020B0604020202020204" pitchFamily="34" charset="0"/>
              </a:rPr>
              <a:t> van 0,57 per 100 000 10 tot 17-jariges, die hoogste koers van die </a:t>
            </a:r>
            <a:r>
              <a:rPr lang="af-ZA" sz="1800" dirty="0" err="1">
                <a:effectLst/>
                <a:latin typeface="Calibri" panose="020F0502020204030204" pitchFamily="34" charset="0"/>
                <a:ea typeface="Arial" panose="020B0604020202020204" pitchFamily="34" charset="0"/>
              </a:rPr>
              <a:t>vyfjaarstudietydperk</a:t>
            </a:r>
            <a:r>
              <a:rPr lang="af-ZA" sz="1800" dirty="0">
                <a:effectLst/>
                <a:latin typeface="Calibri" panose="020F0502020204030204" pitchFamily="34" charset="0"/>
                <a:ea typeface="Arial" panose="020B0604020202020204" pitchFamily="34" charset="0"/>
              </a:rPr>
              <a:t> in hierdie ouderdomsgroep. Die nege maande na die vrystelling was daar 195 ekstra </a:t>
            </a:r>
            <a:r>
              <a:rPr lang="af-ZA" sz="1800" dirty="0" err="1">
                <a:effectLst/>
                <a:latin typeface="Calibri" panose="020F0502020204030204" pitchFamily="34" charset="0"/>
                <a:ea typeface="Arial" panose="020B0604020202020204" pitchFamily="34" charset="0"/>
              </a:rPr>
              <a:t>selfmoordsterftes</a:t>
            </a:r>
            <a:r>
              <a:rPr lang="af-ZA" sz="1800" dirty="0">
                <a:effectLst/>
                <a:latin typeface="Calibri" panose="020F0502020204030204" pitchFamily="34" charset="0"/>
                <a:ea typeface="Arial" panose="020B0604020202020204" pitchFamily="34" charset="0"/>
              </a:rPr>
              <a:t> in hierdie ouderdomsgroep as wat andersins van seisoenale patrone alleen verwag sou word.</a:t>
            </a:r>
            <a:endParaRPr lang="en-US" sz="18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effectLst/>
                <a:latin typeface="Calibri" panose="020F0502020204030204" pitchFamily="34" charset="0"/>
                <a:ea typeface="Arial" panose="020B0604020202020204" pitchFamily="34" charset="0"/>
              </a:rPr>
              <a:t>Dink jy dat daar 'n realistiese moontlikheid bestaan dat 'n TV-reeks meer selfmoord onder tieners kan veroorsaak? Hoekom sou jy so sê?</a:t>
            </a:r>
            <a:endParaRPr lang="en-US" sz="1800" b="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b="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b="1" dirty="0">
                <a:effectLst/>
                <a:latin typeface="Calibri" panose="020F0502020204030204" pitchFamily="34" charset="0"/>
                <a:ea typeface="Arial" panose="020B0604020202020204" pitchFamily="34" charset="0"/>
              </a:rPr>
              <a:t>Kyk na</a:t>
            </a:r>
            <a:r>
              <a:rPr lang="af-ZA" sz="1800" dirty="0">
                <a:effectLst/>
                <a:latin typeface="Calibri" panose="020F0502020204030204" pitchFamily="34" charset="0"/>
                <a:ea typeface="Arial" panose="020B0604020202020204" pitchFamily="34" charset="0"/>
              </a:rPr>
              <a:t> die reaksie van </a:t>
            </a:r>
            <a:r>
              <a:rPr lang="af-ZA" sz="1800" dirty="0" err="1">
                <a:effectLst/>
                <a:latin typeface="Calibri" panose="020F0502020204030204" pitchFamily="34" charset="0"/>
                <a:ea typeface="Arial" panose="020B0604020202020204" pitchFamily="34" charset="0"/>
              </a:rPr>
              <a:t>Netflix</a:t>
            </a:r>
            <a:r>
              <a:rPr lang="af-ZA" sz="1800" dirty="0">
                <a:effectLst/>
                <a:latin typeface="Calibri" panose="020F0502020204030204" pitchFamily="34" charset="0"/>
                <a:ea typeface="Arial" panose="020B0604020202020204" pitchFamily="34" charset="0"/>
              </a:rPr>
              <a:t> op hierdie skakel: (1min 53) Blaai af totdat jy die video oor "</a:t>
            </a:r>
            <a:r>
              <a:rPr lang="af-ZA" sz="1800" i="1" dirty="0">
                <a:effectLst/>
                <a:latin typeface="Calibri" panose="020F0502020204030204" pitchFamily="34" charset="0"/>
                <a:ea typeface="Arial" panose="020B0604020202020204" pitchFamily="34" charset="0"/>
              </a:rPr>
              <a:t>13 </a:t>
            </a:r>
            <a:r>
              <a:rPr lang="af-ZA" sz="1800" i="1" dirty="0" err="1">
                <a:effectLst/>
                <a:latin typeface="Calibri" panose="020F0502020204030204" pitchFamily="34" charset="0"/>
                <a:ea typeface="Arial" panose="020B0604020202020204" pitchFamily="34" charset="0"/>
              </a:rPr>
              <a:t>Reasons</a:t>
            </a:r>
            <a:r>
              <a:rPr lang="af-ZA" sz="1800" i="1" dirty="0">
                <a:effectLst/>
                <a:latin typeface="Calibri" panose="020F0502020204030204" pitchFamily="34" charset="0"/>
                <a:ea typeface="Arial" panose="020B0604020202020204" pitchFamily="34" charset="0"/>
              </a:rPr>
              <a:t> </a:t>
            </a:r>
            <a:r>
              <a:rPr lang="af-ZA" sz="1800" i="1" dirty="0" err="1">
                <a:effectLst/>
                <a:latin typeface="Calibri" panose="020F0502020204030204" pitchFamily="34" charset="0"/>
                <a:ea typeface="Arial" panose="020B0604020202020204" pitchFamily="34" charset="0"/>
              </a:rPr>
              <a:t>Why</a:t>
            </a:r>
            <a:r>
              <a:rPr lang="af-ZA" sz="1800" dirty="0">
                <a:effectLst/>
                <a:latin typeface="Calibri" panose="020F0502020204030204" pitchFamily="34" charset="0"/>
                <a:ea typeface="Arial" panose="020B0604020202020204" pitchFamily="34" charset="0"/>
              </a:rPr>
              <a:t>" kry.</a:t>
            </a:r>
            <a:r>
              <a:rPr lang="en-US" sz="1800" u="none" dirty="0">
                <a:solidFill>
                  <a:schemeClr val="tx1"/>
                </a:solidFill>
                <a:effectLst/>
                <a:latin typeface="Times New Roman" panose="02020603050405020304" pitchFamily="18" charset="0"/>
                <a:ea typeface="Arial" panose="020B0604020202020204" pitchFamily="34" charset="0"/>
              </a:rPr>
              <a:t> </a:t>
            </a:r>
            <a:r>
              <a:rPr lang="af-ZA" sz="1800" u="sng" dirty="0">
                <a:solidFill>
                  <a:srgbClr val="0000FF"/>
                </a:solidFill>
                <a:effectLst/>
                <a:latin typeface="Calibri" panose="020F0502020204030204" pitchFamily="34" charset="0"/>
                <a:ea typeface="Arial" panose="020B0604020202020204" pitchFamily="34" charset="0"/>
                <a:hlinkClick r:id="rId3"/>
              </a:rPr>
              <a:t>https://edition.cnn.com/2019/04/30/health/13-reasons-why-suicide-rates-study/index.html</a:t>
            </a:r>
            <a:r>
              <a:rPr lang="af-ZA" sz="1800" u="sng" dirty="0">
                <a:solidFill>
                  <a:srgbClr val="0000FF"/>
                </a:solidFill>
                <a:effectLst/>
                <a:latin typeface="Calibri" panose="020F0502020204030204" pitchFamily="34" charset="0"/>
                <a:ea typeface="Arial" panose="020B0604020202020204" pitchFamily="34" charset="0"/>
              </a:rPr>
              <a:t> </a:t>
            </a:r>
            <a:r>
              <a:rPr lang="af-ZA" sz="1800" dirty="0">
                <a:effectLst/>
                <a:latin typeface="Calibri" panose="020F0502020204030204" pitchFamily="34" charset="0"/>
                <a:ea typeface="Arial" panose="020B0604020202020204" pitchFamily="34" charset="0"/>
              </a:rPr>
              <a:t> </a:t>
            </a:r>
            <a:endParaRPr lang="en-US" sz="18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effectLst/>
                <a:latin typeface="Calibri" panose="020F0502020204030204" pitchFamily="34" charset="0"/>
                <a:ea typeface="Arial" panose="020B0604020202020204" pitchFamily="34" charset="0"/>
              </a:rPr>
              <a:t>Kritiek op die program was dat dit tieners oortuig het dat sommige van hul emosionele reaksies aanvaarbaar was. Bv. Om te sê "Jy sal jammer wees as ek weg is" is 'n geldige argument. Daar is egter ook bewyse dat die program tieners beïnvloed het om meer openlik oor </a:t>
            </a:r>
            <a:r>
              <a:rPr lang="af-ZA" sz="1800" dirty="0" err="1">
                <a:effectLst/>
                <a:latin typeface="Calibri" panose="020F0502020204030204" pitchFamily="34" charset="0"/>
                <a:ea typeface="Arial" panose="020B0604020202020204" pitchFamily="34" charset="0"/>
              </a:rPr>
              <a:t>selfbeskadiging</a:t>
            </a:r>
            <a:r>
              <a:rPr lang="af-ZA" sz="1800" dirty="0">
                <a:effectLst/>
                <a:latin typeface="Calibri" panose="020F0502020204030204" pitchFamily="34" charset="0"/>
                <a:ea typeface="Arial" panose="020B0604020202020204" pitchFamily="34" charset="0"/>
              </a:rPr>
              <a:t> en </a:t>
            </a:r>
            <a:r>
              <a:rPr lang="af-ZA" sz="1800" dirty="0" err="1">
                <a:effectLst/>
                <a:latin typeface="Calibri" panose="020F0502020204030204" pitchFamily="34" charset="0"/>
                <a:ea typeface="Arial" panose="020B0604020202020204" pitchFamily="34" charset="0"/>
              </a:rPr>
              <a:t>selfmoordgedagtes</a:t>
            </a:r>
            <a:r>
              <a:rPr lang="af-ZA" sz="1800" dirty="0">
                <a:effectLst/>
                <a:latin typeface="Calibri" panose="020F0502020204030204" pitchFamily="34" charset="0"/>
                <a:ea typeface="Arial" panose="020B0604020202020204" pitchFamily="34" charset="0"/>
              </a:rPr>
              <a:t> te wees.</a:t>
            </a:r>
            <a:endParaRPr lang="en-US" sz="18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effectLst/>
                <a:latin typeface="Calibri" panose="020F0502020204030204" pitchFamily="34" charset="0"/>
                <a:ea typeface="Arial" panose="020B0604020202020204" pitchFamily="34" charset="0"/>
              </a:rPr>
              <a:t>Bespreek kortliks in julle groepe wat die impak op 'n individu sou wees deur na 'n program soos hierdie te kyk. Bespreek ook ander invloede op die individu. Fokus op die:</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effectLst/>
                <a:latin typeface="Calibri" panose="020F0502020204030204" pitchFamily="34" charset="0"/>
                <a:ea typeface="Arial" panose="020B0604020202020204" pitchFamily="34" charset="0"/>
              </a:rPr>
              <a:t>Emosionele impak</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effectLst/>
                <a:latin typeface="Calibri" panose="020F0502020204030204" pitchFamily="34" charset="0"/>
                <a:ea typeface="Arial" panose="020B0604020202020204" pitchFamily="34" charset="0"/>
              </a:rPr>
              <a:t>Sosiale impak</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effectLst/>
                <a:latin typeface="Calibri" panose="020F0502020204030204" pitchFamily="34" charset="0"/>
                <a:ea typeface="Arial" panose="020B0604020202020204" pitchFamily="34" charset="0"/>
              </a:rPr>
              <a:t>Geestelike impak</a:t>
            </a:r>
            <a:endParaRPr lang="en-US" sz="1800" dirty="0">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endParaRPr lang="en-US" sz="1800" dirty="0">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r>
              <a:rPr lang="af-ZA" sz="1800" dirty="0">
                <a:effectLst/>
                <a:latin typeface="Calibri" panose="020F0502020204030204" pitchFamily="34" charset="0"/>
                <a:ea typeface="Arial" panose="020B0604020202020204" pitchFamily="34" charset="0"/>
              </a:rPr>
              <a:t>(Laat 3min toe vir groepe om te bespreek en 2min vir terugvoer aan die klas.)</a:t>
            </a:r>
            <a:endParaRPr lang="en-US" sz="1800" dirty="0">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endParaRPr lang="en-US" sz="1800" dirty="0">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r>
              <a:rPr lang="af-ZA" sz="1800" dirty="0">
                <a:effectLst/>
                <a:latin typeface="Calibri" panose="020F0502020204030204" pitchFamily="34" charset="0"/>
                <a:ea typeface="Arial" panose="020B0604020202020204" pitchFamily="34" charset="0"/>
              </a:rPr>
              <a:t>Ek dink ons kan sien dit is nie heeltemal so eenvoudig is om te sê dat 'n TV-reeks die </a:t>
            </a:r>
            <a:r>
              <a:rPr lang="af-ZA" sz="1800" b="1" dirty="0">
                <a:effectLst/>
                <a:latin typeface="Calibri" panose="020F0502020204030204" pitchFamily="34" charset="0"/>
                <a:ea typeface="Arial" panose="020B0604020202020204" pitchFamily="34" charset="0"/>
              </a:rPr>
              <a:t>enigste</a:t>
            </a:r>
            <a:r>
              <a:rPr lang="af-ZA" sz="1800" dirty="0">
                <a:effectLst/>
                <a:latin typeface="Calibri" panose="020F0502020204030204" pitchFamily="34" charset="0"/>
                <a:ea typeface="Arial" panose="020B0604020202020204" pitchFamily="34" charset="0"/>
              </a:rPr>
              <a:t> invloed was wat 'n toename in </a:t>
            </a:r>
            <a:r>
              <a:rPr lang="af-ZA" sz="1800" dirty="0" err="1">
                <a:effectLst/>
                <a:latin typeface="Calibri" panose="020F0502020204030204" pitchFamily="34" charset="0"/>
                <a:ea typeface="Arial" panose="020B0604020202020204" pitchFamily="34" charset="0"/>
              </a:rPr>
              <a:t>tienerselfmoord</a:t>
            </a:r>
            <a:r>
              <a:rPr lang="af-ZA" sz="1800" dirty="0">
                <a:effectLst/>
                <a:latin typeface="Calibri" panose="020F0502020204030204" pitchFamily="34" charset="0"/>
                <a:ea typeface="Arial" panose="020B0604020202020204" pitchFamily="34" charset="0"/>
              </a:rPr>
              <a:t> veroorsaak het nie. 'n Individu kan probleme met vriende op skool ondervind, nie in staat wees om met hul ouers te praat nie, sukkel met depressie en hierdie reeks beklemtoon net die probleme. </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73A15B4-6B30-5A43-A929-0D7B652DF7EF}" type="slidenum">
              <a:rPr lang="en-US" smtClean="0"/>
              <a:t>2</a:t>
            </a:fld>
            <a:endParaRPr lang="en-US" dirty="0"/>
          </a:p>
        </p:txBody>
      </p:sp>
    </p:spTree>
    <p:extLst>
      <p:ext uri="{BB962C8B-B14F-4D97-AF65-F5344CB8AC3E}">
        <p14:creationId xmlns:p14="http://schemas.microsoft.com/office/powerpoint/2010/main" val="2587286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3 &amp; 4: </a:t>
            </a:r>
            <a:r>
              <a:rPr lang="en-US" dirty="0" err="1"/>
              <a:t>Individuele</a:t>
            </a:r>
            <a:r>
              <a:rPr lang="en-US" dirty="0"/>
              <a:t> </a:t>
            </a:r>
            <a:r>
              <a:rPr lang="en-US" dirty="0" err="1"/>
              <a:t>Aktiwiteit</a:t>
            </a:r>
            <a:r>
              <a:rPr lang="en-US" dirty="0"/>
              <a:t> 8 + 2min</a:t>
            </a:r>
          </a:p>
          <a:p>
            <a:endParaRPr lang="en-US" sz="1200" b="0" i="0" dirty="0">
              <a:effectLst/>
              <a:latin typeface="Calibri" panose="020F0502020204030204" pitchFamily="34" charset="0"/>
              <a:ea typeface="Calibri" panose="020F0502020204030204" pitchFamily="34" charset="0"/>
              <a:cs typeface="Calibri" panose="020F0502020204030204" pitchFamily="34" charset="0"/>
            </a:endParaRPr>
          </a:p>
          <a:p>
            <a:pPr marL="0" lvl="0" indent="0">
              <a:buFont typeface="Symbol" panose="05050102010706020507" pitchFamily="18" charset="2"/>
              <a:buNone/>
            </a:pPr>
            <a:r>
              <a:rPr lang="en-ZA" sz="1800" dirty="0">
                <a:effectLst/>
                <a:latin typeface="Calibri" panose="020F0502020204030204" pitchFamily="34" charset="0"/>
                <a:ea typeface="Arial" panose="020B0604020202020204" pitchFamily="34" charset="0"/>
              </a:rPr>
              <a:t>In </a:t>
            </a:r>
            <a:r>
              <a:rPr lang="en-ZA" sz="1800" dirty="0" err="1">
                <a:effectLst/>
                <a:latin typeface="Calibri" panose="020F0502020204030204" pitchFamily="34" charset="0"/>
                <a:ea typeface="Arial" panose="020B0604020202020204" pitchFamily="34" charset="0"/>
              </a:rPr>
              <a:t>reaksie</a:t>
            </a:r>
            <a:r>
              <a:rPr lang="en-ZA" sz="1800" dirty="0">
                <a:effectLst/>
                <a:latin typeface="Calibri" panose="020F0502020204030204" pitchFamily="34" charset="0"/>
                <a:ea typeface="Arial" panose="020B0604020202020204" pitchFamily="34" charset="0"/>
              </a:rPr>
              <a:t> op die </a:t>
            </a:r>
            <a:r>
              <a:rPr lang="en-ZA" sz="1800" i="1" dirty="0">
                <a:effectLst/>
                <a:latin typeface="Calibri" panose="020F0502020204030204" pitchFamily="34" charset="0"/>
                <a:ea typeface="Arial" panose="020B0604020202020204" pitchFamily="34" charset="0"/>
              </a:rPr>
              <a:t>Netflix</a:t>
            </a:r>
            <a:r>
              <a:rPr lang="en-ZA" sz="1800" dirty="0">
                <a:effectLst/>
                <a:latin typeface="Calibri" panose="020F0502020204030204" pitchFamily="34" charset="0"/>
                <a:ea typeface="Arial" panose="020B0604020202020204" pitchFamily="34" charset="0"/>
              </a:rPr>
              <a:t>-reeks, </a:t>
            </a:r>
            <a:r>
              <a:rPr lang="en-ZA" sz="1800" i="1" dirty="0">
                <a:effectLst/>
                <a:latin typeface="Calibri" panose="020F0502020204030204" pitchFamily="34" charset="0"/>
                <a:ea typeface="Arial" panose="020B0604020202020204" pitchFamily="34" charset="0"/>
              </a:rPr>
              <a:t>13 Reasons Why, </a:t>
            </a:r>
            <a:r>
              <a:rPr lang="en-ZA" sz="1800" dirty="0" err="1">
                <a:effectLst/>
                <a:latin typeface="Calibri" panose="020F0502020204030204" pitchFamily="34" charset="0"/>
                <a:ea typeface="Arial" panose="020B0604020202020204" pitchFamily="34" charset="0"/>
              </a:rPr>
              <a:t>skryf</a:t>
            </a:r>
            <a:r>
              <a:rPr lang="en-ZA" sz="1800" dirty="0">
                <a:effectLst/>
                <a:latin typeface="Calibri" panose="020F0502020204030204" pitchFamily="34" charset="0"/>
                <a:ea typeface="Arial" panose="020B0604020202020204" pitchFamily="34" charset="0"/>
              </a:rPr>
              <a:t> 'n </a:t>
            </a:r>
            <a:r>
              <a:rPr lang="en-ZA" sz="1800" dirty="0" err="1">
                <a:effectLst/>
                <a:latin typeface="Calibri" panose="020F0502020204030204" pitchFamily="34" charset="0"/>
                <a:ea typeface="Arial" panose="020B0604020202020204" pitchFamily="34" charset="0"/>
              </a:rPr>
              <a:t>reaksie</a:t>
            </a:r>
            <a:r>
              <a:rPr lang="en-ZA" sz="1800" dirty="0">
                <a:effectLst/>
                <a:latin typeface="Calibri" panose="020F0502020204030204" pitchFamily="34" charset="0"/>
                <a:ea typeface="Arial" panose="020B0604020202020204" pitchFamily="34" charset="0"/>
              </a:rPr>
              <a:t> wat </a:t>
            </a:r>
            <a:r>
              <a:rPr lang="en-ZA" sz="1800" dirty="0" err="1">
                <a:effectLst/>
                <a:latin typeface="Calibri" panose="020F0502020204030204" pitchFamily="34" charset="0"/>
                <a:ea typeface="Arial" panose="020B0604020202020204" pitchFamily="34" charset="0"/>
              </a:rPr>
              <a:t>jy</a:t>
            </a:r>
            <a:r>
              <a:rPr lang="en-ZA" sz="1800" dirty="0">
                <a:effectLst/>
                <a:latin typeface="Calibri" panose="020F0502020204030204" pitchFamily="34" charset="0"/>
                <a:ea typeface="Arial" panose="020B0604020202020204" pitchFamily="34" charset="0"/>
              </a:rPr>
              <a:t> op </a:t>
            </a:r>
            <a:r>
              <a:rPr lang="en-ZA" sz="1800" dirty="0" err="1">
                <a:effectLst/>
                <a:latin typeface="Calibri" panose="020F0502020204030204" pitchFamily="34" charset="0"/>
                <a:ea typeface="Arial" panose="020B0604020202020204" pitchFamily="34" charset="0"/>
              </a:rPr>
              <a:t>hul</a:t>
            </a:r>
            <a:r>
              <a:rPr lang="en-ZA" sz="1800" dirty="0">
                <a:effectLst/>
                <a:latin typeface="Calibri" panose="020F0502020204030204" pitchFamily="34" charset="0"/>
                <a:ea typeface="Arial" panose="020B0604020202020204" pitchFamily="34" charset="0"/>
              </a:rPr>
              <a:t> </a:t>
            </a:r>
            <a:r>
              <a:rPr lang="en-ZA" sz="1800" i="1" dirty="0">
                <a:effectLst/>
                <a:latin typeface="Calibri" panose="020F0502020204030204" pitchFamily="34" charset="0"/>
                <a:ea typeface="Arial" panose="020B0604020202020204" pitchFamily="34" charset="0"/>
              </a:rPr>
              <a:t>Instagram</a:t>
            </a:r>
            <a:r>
              <a:rPr lang="en-ZA" sz="1800" dirty="0">
                <a:effectLst/>
                <a:latin typeface="Calibri" panose="020F0502020204030204" pitchFamily="34" charset="0"/>
                <a:ea typeface="Arial" panose="020B0604020202020204" pitchFamily="34" charset="0"/>
              </a:rPr>
              <a:t>-</a:t>
            </a:r>
            <a:r>
              <a:rPr lang="en-ZA" sz="1800" dirty="0" err="1">
                <a:effectLst/>
                <a:latin typeface="Calibri" panose="020F0502020204030204" pitchFamily="34" charset="0"/>
                <a:ea typeface="Arial" panose="020B0604020202020204" pitchFamily="34" charset="0"/>
              </a:rPr>
              <a:t>bladsy</a:t>
            </a:r>
            <a:r>
              <a:rPr lang="en-ZA" sz="1800" dirty="0">
                <a:effectLst/>
                <a:latin typeface="Calibri" panose="020F0502020204030204" pitchFamily="34" charset="0"/>
                <a:ea typeface="Arial" panose="020B0604020202020204" pitchFamily="34" charset="0"/>
              </a:rPr>
              <a:t> "</a:t>
            </a:r>
            <a:r>
              <a:rPr lang="en-ZA" sz="1800" i="1" dirty="0">
                <a:effectLst/>
                <a:latin typeface="Calibri" panose="020F0502020204030204" pitchFamily="34" charset="0"/>
                <a:ea typeface="Arial" panose="020B0604020202020204" pitchFamily="34" charset="0"/>
              </a:rPr>
              <a:t>13 Reasons why NOT</a:t>
            </a:r>
            <a:r>
              <a:rPr lang="en-ZA" sz="1800" dirty="0">
                <a:effectLst/>
                <a:latin typeface="Calibri" panose="020F0502020204030204" pitchFamily="34" charset="0"/>
                <a:ea typeface="Arial" panose="020B0604020202020204" pitchFamily="34" charset="0"/>
              </a:rPr>
              <a:t>" sou </a:t>
            </a:r>
            <a:r>
              <a:rPr lang="en-ZA" sz="1800" dirty="0" err="1">
                <a:effectLst/>
                <a:latin typeface="Calibri" panose="020F0502020204030204" pitchFamily="34" charset="0"/>
                <a:ea typeface="Arial" panose="020B0604020202020204" pitchFamily="34" charset="0"/>
              </a:rPr>
              <a:t>plaas</a:t>
            </a:r>
            <a:r>
              <a:rPr lang="en-ZA" sz="1800" dirty="0">
                <a:effectLst/>
                <a:latin typeface="Calibri" panose="020F0502020204030204" pitchFamily="34" charset="0"/>
                <a:ea typeface="Arial" panose="020B0604020202020204" pitchFamily="34" charset="0"/>
              </a:rPr>
              <a:t>.</a:t>
            </a:r>
            <a:br>
              <a:rPr lang="af-ZA" sz="1800" dirty="0">
                <a:effectLst/>
                <a:latin typeface="Calibri" panose="020F0502020204030204" pitchFamily="34" charset="0"/>
                <a:ea typeface="Arial" panose="020B0604020202020204" pitchFamily="34" charset="0"/>
              </a:rPr>
            </a:br>
            <a:endParaRPr lang="en-US" sz="18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effectLst/>
                <a:latin typeface="Calibri" panose="020F0502020204030204" pitchFamily="34" charset="0"/>
                <a:ea typeface="Arial" panose="020B0604020202020204" pitchFamily="34" charset="0"/>
              </a:rPr>
              <a:t>Voltooi </a:t>
            </a:r>
            <a:r>
              <a:rPr lang="af-ZA" sz="1800" b="1" i="1" dirty="0">
                <a:effectLst/>
                <a:latin typeface="Calibri" panose="020F0502020204030204" pitchFamily="34" charset="0"/>
                <a:ea typeface="Arial" panose="020B0604020202020204" pitchFamily="34" charset="0"/>
              </a:rPr>
              <a:t>Aktiwiteit 1 </a:t>
            </a:r>
            <a:r>
              <a:rPr lang="af-ZA" sz="1800" dirty="0">
                <a:effectLst/>
                <a:latin typeface="Calibri" panose="020F0502020204030204" pitchFamily="34" charset="0"/>
                <a:ea typeface="Arial" panose="020B0604020202020204" pitchFamily="34" charset="0"/>
              </a:rPr>
              <a:t>(</a:t>
            </a:r>
            <a:r>
              <a:rPr lang="af-ZA" sz="1800" b="1" i="1" u="sng" dirty="0">
                <a:effectLst/>
                <a:latin typeface="Calibri" panose="020F0502020204030204" pitchFamily="34" charset="0"/>
                <a:ea typeface="Arial" panose="020B0604020202020204" pitchFamily="34" charset="0"/>
              </a:rPr>
              <a:t>Les 4 – Werkkaart).</a:t>
            </a:r>
            <a:endParaRPr lang="en-US" sz="1800" dirty="0">
              <a:effectLst/>
              <a:latin typeface="Times New Roman" panose="02020603050405020304" pitchFamily="18" charset="0"/>
              <a:ea typeface="Times New Roman" panose="02020603050405020304" pitchFamily="18" charset="0"/>
            </a:endParaRPr>
          </a:p>
          <a:p>
            <a:endParaRPr lang="en-ZA" sz="1800" b="1" i="1" u="sng" dirty="0">
              <a:solidFill>
                <a:srgbClr val="595959"/>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E73A15B4-6B30-5A43-A929-0D7B652DF7EF}" type="slidenum">
              <a:rPr lang="en-US" smtClean="0"/>
              <a:t>3</a:t>
            </a:fld>
            <a:endParaRPr lang="en-US" dirty="0"/>
          </a:p>
        </p:txBody>
      </p:sp>
    </p:spTree>
    <p:extLst>
      <p:ext uri="{BB962C8B-B14F-4D97-AF65-F5344CB8AC3E}">
        <p14:creationId xmlns:p14="http://schemas.microsoft.com/office/powerpoint/2010/main" val="3532352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4:</a:t>
            </a:r>
          </a:p>
          <a:p>
            <a:endParaRPr lang="en-US" dirty="0"/>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Miskien het jy hierdie aktiwiteit 'n bietjie moeilik gevind. Ek wil hê jy moet sien dat daar baie redes is wat jy kon geskryf het. Kyk na hierdie lys op hierdie </a:t>
            </a:r>
            <a:r>
              <a:rPr lang="af-ZA" sz="1800" b="1" dirty="0" err="1">
                <a:solidFill>
                  <a:srgbClr val="000000"/>
                </a:solidFill>
                <a:effectLst/>
                <a:latin typeface="Calibri" panose="020F0502020204030204" pitchFamily="34" charset="0"/>
                <a:ea typeface="Times New Roman" panose="02020603050405020304" pitchFamily="18" charset="0"/>
              </a:rPr>
              <a:t>bewusmakingsveldtogplakkaat</a:t>
            </a:r>
            <a:r>
              <a:rPr lang="af-ZA" sz="1800" dirty="0">
                <a:solidFill>
                  <a:srgbClr val="000000"/>
                </a:solidFill>
                <a:effectLst/>
                <a:latin typeface="Calibri" panose="020F0502020204030204" pitchFamily="34" charset="0"/>
                <a:ea typeface="Times New Roman" panose="02020603050405020304" pitchFamily="18" charset="0"/>
              </a:rPr>
              <a:t> in reaksie op </a:t>
            </a:r>
            <a:r>
              <a:rPr lang="af-ZA" sz="1800" dirty="0" err="1">
                <a:solidFill>
                  <a:srgbClr val="000000"/>
                </a:solidFill>
                <a:effectLst/>
                <a:latin typeface="Calibri" panose="020F0502020204030204" pitchFamily="34" charset="0"/>
                <a:ea typeface="Times New Roman" panose="02020603050405020304" pitchFamily="18" charset="0"/>
              </a:rPr>
              <a:t>Tienerselfmoord</a:t>
            </a:r>
            <a:r>
              <a:rPr lang="af-ZA" sz="1800" dirty="0">
                <a:solidFill>
                  <a:srgbClr val="000000"/>
                </a:solidFill>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73A15B4-6B30-5A43-A929-0D7B652DF7EF}" type="slidenum">
              <a:rPr lang="en-US" smtClean="0"/>
              <a:t>4</a:t>
            </a:fld>
            <a:endParaRPr lang="en-US" dirty="0"/>
          </a:p>
        </p:txBody>
      </p:sp>
    </p:spTree>
    <p:extLst>
      <p:ext uri="{BB962C8B-B14F-4D97-AF65-F5344CB8AC3E}">
        <p14:creationId xmlns:p14="http://schemas.microsoft.com/office/powerpoint/2010/main" val="931914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5 &amp; 6: </a:t>
            </a:r>
            <a:r>
              <a:rPr lang="en-US" dirty="0" err="1"/>
              <a:t>Onderrig</a:t>
            </a:r>
            <a:r>
              <a:rPr lang="en-US" dirty="0"/>
              <a:t> 5 min +8 min</a:t>
            </a:r>
          </a:p>
          <a:p>
            <a:endParaRPr lang="en-US" dirty="0"/>
          </a:p>
          <a:p>
            <a:pPr marL="0" lvl="0" indent="0">
              <a:buFont typeface="Symbol" panose="05050102010706020507" pitchFamily="18" charset="2"/>
              <a:buNone/>
            </a:pPr>
            <a:r>
              <a:rPr lang="af-ZA" sz="1800" dirty="0">
                <a:effectLst/>
                <a:latin typeface="Calibri" panose="020F0502020204030204" pitchFamily="34" charset="0"/>
                <a:ea typeface="Arial" panose="020B0604020202020204" pitchFamily="34" charset="0"/>
              </a:rPr>
              <a:t>Ons het kortliks aangeraak </a:t>
            </a:r>
            <a:r>
              <a:rPr lang="af-ZA" sz="1800" b="1" dirty="0">
                <a:effectLst/>
                <a:latin typeface="Calibri" panose="020F0502020204030204" pitchFamily="34" charset="0"/>
                <a:ea typeface="Arial" panose="020B0604020202020204" pitchFamily="34" charset="0"/>
              </a:rPr>
              <a:t>hoe onveilige praktyke individue beïnvloed</a:t>
            </a:r>
            <a:r>
              <a:rPr lang="af-ZA" sz="1800" dirty="0">
                <a:effectLst/>
                <a:latin typeface="Calibri" panose="020F0502020204030204" pitchFamily="34" charset="0"/>
                <a:ea typeface="Arial" panose="020B0604020202020204" pitchFamily="34" charset="0"/>
              </a:rPr>
              <a:t> deur na </a:t>
            </a:r>
            <a:r>
              <a:rPr lang="af-ZA" sz="1800" u="sng" dirty="0" err="1">
                <a:effectLst/>
                <a:latin typeface="Calibri" panose="020F0502020204030204" pitchFamily="34" charset="0"/>
                <a:ea typeface="Arial" panose="020B0604020202020204" pitchFamily="34" charset="0"/>
              </a:rPr>
              <a:t>tienerselfmoord</a:t>
            </a:r>
            <a:r>
              <a:rPr lang="af-ZA" sz="1800" dirty="0">
                <a:effectLst/>
                <a:latin typeface="Calibri" panose="020F0502020204030204" pitchFamily="34" charset="0"/>
                <a:ea typeface="Arial" panose="020B0604020202020204" pitchFamily="34" charset="0"/>
              </a:rPr>
              <a:t> te kyk. In 'n onderhoud met 'n paar plaaslike onderwysers wat baie gevalle van wangedrag van tieners op skool hanteer, het van die volgende stories uitgekom oor wat leerders oor die jare gedoen het asook die redes waarom die leerders so opgetree het. In elk van hierdie verhale kan ons 'n </a:t>
            </a:r>
            <a:r>
              <a:rPr lang="af-ZA" sz="1800" u="sng" dirty="0">
                <a:effectLst/>
                <a:latin typeface="Calibri" panose="020F0502020204030204" pitchFamily="34" charset="0"/>
                <a:ea typeface="Arial" panose="020B0604020202020204" pitchFamily="34" charset="0"/>
              </a:rPr>
              <a:t>emosionele</a:t>
            </a:r>
            <a:r>
              <a:rPr lang="af-ZA" sz="1800" dirty="0">
                <a:effectLst/>
                <a:latin typeface="Calibri" panose="020F0502020204030204" pitchFamily="34" charset="0"/>
                <a:ea typeface="Arial" panose="020B0604020202020204" pitchFamily="34" charset="0"/>
              </a:rPr>
              <a:t>, </a:t>
            </a:r>
            <a:r>
              <a:rPr lang="af-ZA" sz="1800" u="sng" dirty="0">
                <a:effectLst/>
                <a:latin typeface="Calibri" panose="020F0502020204030204" pitchFamily="34" charset="0"/>
                <a:ea typeface="Arial" panose="020B0604020202020204" pitchFamily="34" charset="0"/>
              </a:rPr>
              <a:t>sosiale</a:t>
            </a:r>
            <a:r>
              <a:rPr lang="af-ZA" sz="1800" dirty="0">
                <a:effectLst/>
                <a:latin typeface="Calibri" panose="020F0502020204030204" pitchFamily="34" charset="0"/>
                <a:ea typeface="Arial" panose="020B0604020202020204" pitchFamily="34" charset="0"/>
              </a:rPr>
              <a:t> en </a:t>
            </a:r>
            <a:r>
              <a:rPr lang="af-ZA" sz="1800" u="sng" dirty="0">
                <a:effectLst/>
                <a:latin typeface="Calibri" panose="020F0502020204030204" pitchFamily="34" charset="0"/>
                <a:ea typeface="Arial" panose="020B0604020202020204" pitchFamily="34" charset="0"/>
              </a:rPr>
              <a:t>geestelike impak</a:t>
            </a:r>
            <a:r>
              <a:rPr lang="af-ZA" sz="1800" dirty="0">
                <a:effectLst/>
                <a:latin typeface="Calibri" panose="020F0502020204030204" pitchFamily="34" charset="0"/>
                <a:ea typeface="Arial" panose="020B0604020202020204" pitchFamily="34" charset="0"/>
              </a:rPr>
              <a:t> op die individu en diegene rondom hulle sien.</a:t>
            </a:r>
            <a:endParaRPr lang="en-US" sz="18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effectLst/>
                <a:latin typeface="Calibri" panose="020F0502020204030204" pitchFamily="34" charset="0"/>
                <a:ea typeface="Arial" panose="020B0604020202020204" pitchFamily="34" charset="0"/>
              </a:rPr>
              <a:t>Kom ons kyk saam na die eerste storie.</a:t>
            </a:r>
            <a:endParaRPr lang="en-US" sz="18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effectLst/>
                <a:latin typeface="Calibri" panose="020F0502020204030204" pitchFamily="34" charset="0"/>
                <a:ea typeface="Arial" panose="020B0604020202020204" pitchFamily="34" charset="0"/>
              </a:rPr>
              <a:t>'n Groep jong meisies in graad agt wou iets doen om hul ewige toewyding aan hul vriendskap te toon. Een pouse by die skool het hulle hul polse gesny en 'n bloed pakt vir hul vriendskap gemaak deur hul bloeiende wonde teen mekaar te plaas. Al die meisies het deelgeneem.</a:t>
            </a:r>
            <a:endParaRPr lang="en-US" sz="18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effectLst/>
                <a:latin typeface="Calibri" panose="020F0502020204030204" pitchFamily="34" charset="0"/>
                <a:ea typeface="Arial" panose="020B0604020202020204" pitchFamily="34" charset="0"/>
              </a:rPr>
              <a:t>Toe hulle gevra is waarom hulle dit gedoen het, het hulle geantwoord:</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effectLst/>
                <a:latin typeface="Calibri" panose="020F0502020204030204" pitchFamily="34" charset="0"/>
                <a:ea typeface="Arial" panose="020B0604020202020204" pitchFamily="34" charset="0"/>
              </a:rPr>
              <a:t>"Ek wou nie uitgelaat word nie."</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effectLst/>
                <a:latin typeface="Calibri" panose="020F0502020204030204" pitchFamily="34" charset="0"/>
                <a:ea typeface="Arial" panose="020B0604020202020204" pitchFamily="34" charset="0"/>
              </a:rPr>
              <a:t>"Dit is onskadelike pret. Ek weet my vriende is skoon."</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effectLst/>
                <a:latin typeface="Calibri" panose="020F0502020204030204" pitchFamily="34" charset="0"/>
                <a:ea typeface="Arial" panose="020B0604020202020204" pitchFamily="34" charset="0"/>
              </a:rPr>
              <a:t>"Ek wil na my vriende wees."</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effectLst/>
                <a:latin typeface="Calibri" panose="020F0502020204030204" pitchFamily="34" charset="0"/>
                <a:ea typeface="Arial" panose="020B0604020202020204" pitchFamily="34" charset="0"/>
              </a:rPr>
              <a:t>"Hulle is nader aan my as my susters.“</a:t>
            </a:r>
            <a:endParaRPr lang="en-US" sz="1800" dirty="0">
              <a:effectLst/>
              <a:latin typeface="Times New Roman" panose="02020603050405020304" pitchFamily="18" charset="0"/>
              <a:ea typeface="Arial" panose="020B0604020202020204" pitchFamily="34" charset="0"/>
            </a:endParaRPr>
          </a:p>
          <a:p>
            <a:pPr marL="342900" lvl="0" indent="-342900">
              <a:buFont typeface="Wingdings" panose="05000000000000000000" pitchFamily="2" charset="2"/>
              <a:buChar char=""/>
            </a:pPr>
            <a:endParaRPr lang="en-US" sz="1800" dirty="0">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r>
              <a:rPr lang="af-ZA" sz="1800" dirty="0">
                <a:effectLst/>
                <a:latin typeface="Calibri" panose="020F0502020204030204" pitchFamily="34" charset="0"/>
                <a:ea typeface="Arial" panose="020B0604020202020204" pitchFamily="34" charset="0"/>
              </a:rPr>
              <a:t>Kom ons bespreek die impak wat hierdie sogenaamde onskadelike situasie kan hê. Waarom sou hierdie situasie as gevaarlik of skadelik geklassifiseer word? Watter impak kan dit op die </a:t>
            </a:r>
            <a:r>
              <a:rPr lang="af-ZA" sz="1800" b="1" dirty="0">
                <a:effectLst/>
                <a:latin typeface="Calibri" panose="020F0502020204030204" pitchFamily="34" charset="0"/>
                <a:ea typeface="Arial" panose="020B0604020202020204" pitchFamily="34" charset="0"/>
              </a:rPr>
              <a:t>fisiese welstand</a:t>
            </a:r>
            <a:r>
              <a:rPr lang="af-ZA" sz="1800" dirty="0">
                <a:effectLst/>
                <a:latin typeface="Calibri" panose="020F0502020204030204" pitchFamily="34" charset="0"/>
                <a:ea typeface="Arial" panose="020B0604020202020204" pitchFamily="34" charset="0"/>
              </a:rPr>
              <a:t> van die meisies hê? (Laat tyd toe vir die klas om te reageer.)</a:t>
            </a:r>
            <a:endParaRPr lang="en-US" sz="1800" dirty="0">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endParaRPr lang="en-US" sz="1800" dirty="0">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r>
              <a:rPr lang="af-ZA" sz="1800" dirty="0">
                <a:effectLst/>
                <a:latin typeface="Calibri" panose="020F0502020204030204" pitchFamily="34" charset="0"/>
                <a:ea typeface="Arial" panose="020B0604020202020204" pitchFamily="34" charset="0"/>
              </a:rPr>
              <a:t>As een van die meisies 'n bloedsiekte soos MIV gehad het, sou al die ander meisies besmet word. Watter soort </a:t>
            </a:r>
            <a:r>
              <a:rPr lang="af-ZA" sz="1800" b="1" dirty="0">
                <a:effectLst/>
                <a:latin typeface="Calibri" panose="020F0502020204030204" pitchFamily="34" charset="0"/>
                <a:ea typeface="Arial" panose="020B0604020202020204" pitchFamily="34" charset="0"/>
              </a:rPr>
              <a:t>emosionele impak</a:t>
            </a:r>
            <a:r>
              <a:rPr lang="af-ZA" sz="1800" dirty="0">
                <a:effectLst/>
                <a:latin typeface="Calibri" panose="020F0502020204030204" pitchFamily="34" charset="0"/>
                <a:ea typeface="Arial" panose="020B0604020202020204" pitchFamily="34" charset="0"/>
              </a:rPr>
              <a:t> kan dit op die vriende hê? Dink jy hierdie soort stres sal hul </a:t>
            </a:r>
            <a:r>
              <a:rPr lang="af-ZA" sz="1800" b="1" dirty="0">
                <a:effectLst/>
                <a:latin typeface="Calibri" panose="020F0502020204030204" pitchFamily="34" charset="0"/>
                <a:ea typeface="Arial" panose="020B0604020202020204" pitchFamily="34" charset="0"/>
              </a:rPr>
              <a:t>vriendskap oorleef</a:t>
            </a:r>
            <a:r>
              <a:rPr lang="af-ZA" sz="1800" dirty="0">
                <a:effectLst/>
                <a:latin typeface="Calibri" panose="020F0502020204030204" pitchFamily="34" charset="0"/>
                <a:ea typeface="Arial" panose="020B0604020202020204" pitchFamily="34" charset="0"/>
              </a:rPr>
              <a:t>? (Laat tyd toe vir die klas om te reageer.)</a:t>
            </a:r>
            <a:endParaRPr lang="en-US" sz="1800" dirty="0">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endParaRPr lang="en-US" sz="1800" dirty="0">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r>
              <a:rPr lang="af-ZA" sz="1800" dirty="0">
                <a:effectLst/>
                <a:latin typeface="Calibri" panose="020F0502020204030204" pitchFamily="34" charset="0"/>
                <a:ea typeface="Arial" panose="020B0604020202020204" pitchFamily="34" charset="0"/>
              </a:rPr>
              <a:t>Kom ons sê een van die meisies kom uit 'n huis van Mormone waar hulle om godsdienstige redes nie eens bloedoortappings toelaat nie. Hoe sou dit die meisie en haar gesin beïnvloed? (Laat tyd toe vir die klas om te reageer.)</a:t>
            </a:r>
            <a:endParaRPr lang="en-US" sz="1800" dirty="0">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endParaRPr lang="en-US" sz="1800" dirty="0">
              <a:effectLst/>
              <a:latin typeface="Times New Roman" panose="02020603050405020304" pitchFamily="18" charset="0"/>
              <a:ea typeface="Arial" panose="020B0604020202020204" pitchFamily="34" charset="0"/>
            </a:endParaRPr>
          </a:p>
          <a:p>
            <a:pPr marL="0" lvl="0" indent="0">
              <a:buFont typeface="Wingdings" panose="05000000000000000000" pitchFamily="2" charset="2"/>
              <a:buNone/>
            </a:pPr>
            <a:r>
              <a:rPr lang="af-ZA" sz="1800" dirty="0">
                <a:effectLst/>
                <a:latin typeface="Calibri" panose="020F0502020204030204" pitchFamily="34" charset="0"/>
                <a:ea typeface="Arial" panose="020B0604020202020204" pitchFamily="34" charset="0"/>
              </a:rPr>
              <a:t>Kan jy sien dat 'n sogenaamde onskuldige poging om hul vriendskap te versterk, uiteindelik tot </a:t>
            </a:r>
            <a:r>
              <a:rPr lang="af-ZA" sz="1800" b="1" dirty="0">
                <a:effectLst/>
                <a:latin typeface="Calibri" panose="020F0502020204030204" pitchFamily="34" charset="0"/>
                <a:ea typeface="Arial" panose="020B0604020202020204" pitchFamily="34" charset="0"/>
              </a:rPr>
              <a:t>menigte negatiewe gevolge </a:t>
            </a:r>
            <a:r>
              <a:rPr lang="af-ZA" sz="1800" dirty="0">
                <a:effectLst/>
                <a:latin typeface="Calibri" panose="020F0502020204030204" pitchFamily="34" charset="0"/>
                <a:ea typeface="Arial" panose="020B0604020202020204" pitchFamily="34" charset="0"/>
              </a:rPr>
              <a:t>vir hul </a:t>
            </a:r>
            <a:r>
              <a:rPr lang="af-ZA" sz="1800" b="1" dirty="0">
                <a:effectLst/>
                <a:latin typeface="Calibri" panose="020F0502020204030204" pitchFamily="34" charset="0"/>
                <a:ea typeface="Arial" panose="020B0604020202020204" pitchFamily="34" charset="0"/>
              </a:rPr>
              <a:t>emosionele, fisiese, sosiale en geestelike welstand </a:t>
            </a:r>
            <a:r>
              <a:rPr lang="af-ZA" sz="1800" dirty="0">
                <a:effectLst/>
                <a:latin typeface="Calibri" panose="020F0502020204030204" pitchFamily="34" charset="0"/>
                <a:ea typeface="Arial" panose="020B0604020202020204" pitchFamily="34" charset="0"/>
              </a:rPr>
              <a:t>kan lei?</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73A15B4-6B30-5A43-A929-0D7B652DF7EF}" type="slidenum">
              <a:rPr lang="en-US" smtClean="0"/>
              <a:t>5</a:t>
            </a:fld>
            <a:endParaRPr lang="en-US" dirty="0"/>
          </a:p>
        </p:txBody>
      </p:sp>
    </p:spTree>
    <p:extLst>
      <p:ext uri="{BB962C8B-B14F-4D97-AF65-F5344CB8AC3E}">
        <p14:creationId xmlns:p14="http://schemas.microsoft.com/office/powerpoint/2010/main" val="1788097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Jy sal nou tyd hê om </a:t>
            </a:r>
            <a:r>
              <a:rPr lang="af-ZA" sz="1800" b="1" i="1" dirty="0">
                <a:solidFill>
                  <a:srgbClr val="000000"/>
                </a:solidFill>
                <a:effectLst/>
                <a:latin typeface="Calibri" panose="020F0502020204030204" pitchFamily="34" charset="0"/>
                <a:ea typeface="Times New Roman" panose="02020603050405020304" pitchFamily="18" charset="0"/>
              </a:rPr>
              <a:t>Aktiwiteit 2 </a:t>
            </a:r>
            <a:r>
              <a:rPr lang="af-ZA" sz="1800" dirty="0">
                <a:solidFill>
                  <a:srgbClr val="000000"/>
                </a:solidFill>
                <a:effectLst/>
                <a:latin typeface="Calibri" panose="020F0502020204030204" pitchFamily="34" charset="0"/>
                <a:ea typeface="Times New Roman" panose="02020603050405020304" pitchFamily="18" charset="0"/>
              </a:rPr>
              <a:t>(</a:t>
            </a:r>
            <a:r>
              <a:rPr lang="af-ZA" sz="1800" b="1" i="1" u="sng" dirty="0">
                <a:solidFill>
                  <a:srgbClr val="000000"/>
                </a:solidFill>
                <a:effectLst/>
                <a:latin typeface="Calibri" panose="020F0502020204030204" pitchFamily="34" charset="0"/>
                <a:ea typeface="Times New Roman" panose="02020603050405020304" pitchFamily="18" charset="0"/>
              </a:rPr>
              <a:t>Les 4 – Werkkaart)</a:t>
            </a:r>
            <a:r>
              <a:rPr lang="af-ZA" sz="1800" dirty="0">
                <a:solidFill>
                  <a:srgbClr val="000000"/>
                </a:solidFill>
                <a:effectLst/>
                <a:latin typeface="Calibri" panose="020F0502020204030204" pitchFamily="34" charset="0"/>
                <a:ea typeface="Times New Roman" panose="02020603050405020304" pitchFamily="18" charset="0"/>
              </a:rPr>
              <a:t> te voltooi. Jy moet die </a:t>
            </a:r>
            <a:r>
              <a:rPr lang="af-ZA" sz="1800" u="sng" dirty="0">
                <a:solidFill>
                  <a:srgbClr val="000000"/>
                </a:solidFill>
                <a:effectLst/>
                <a:latin typeface="Calibri" panose="020F0502020204030204" pitchFamily="34" charset="0"/>
                <a:ea typeface="Times New Roman" panose="02020603050405020304" pitchFamily="18" charset="0"/>
              </a:rPr>
              <a:t>emosionele, sosiale</a:t>
            </a:r>
            <a:r>
              <a:rPr lang="af-ZA" sz="1800" dirty="0">
                <a:solidFill>
                  <a:srgbClr val="000000"/>
                </a:solidFill>
                <a:effectLst/>
                <a:latin typeface="Calibri" panose="020F0502020204030204" pitchFamily="34" charset="0"/>
                <a:ea typeface="Times New Roman" panose="02020603050405020304" pitchFamily="18" charset="0"/>
              </a:rPr>
              <a:t> en </a:t>
            </a:r>
            <a:r>
              <a:rPr lang="af-ZA" sz="1800" u="sng" dirty="0">
                <a:solidFill>
                  <a:srgbClr val="000000"/>
                </a:solidFill>
                <a:effectLst/>
                <a:latin typeface="Calibri" panose="020F0502020204030204" pitchFamily="34" charset="0"/>
                <a:ea typeface="Times New Roman" panose="02020603050405020304" pitchFamily="18" charset="0"/>
              </a:rPr>
              <a:t>geestelike</a:t>
            </a:r>
            <a:r>
              <a:rPr lang="af-ZA" sz="1800" dirty="0">
                <a:solidFill>
                  <a:srgbClr val="000000"/>
                </a:solidFill>
                <a:effectLst/>
                <a:latin typeface="Calibri" panose="020F0502020204030204" pitchFamily="34" charset="0"/>
                <a:ea typeface="Times New Roman" panose="02020603050405020304" pitchFamily="18" charset="0"/>
              </a:rPr>
              <a:t> impak wat hierdie wangedrag op die individu, groep en familie gehad het, identifiseer.</a:t>
            </a:r>
            <a:r>
              <a:rPr lang="af-ZA" sz="1800" u="sng" dirty="0">
                <a:solidFill>
                  <a:srgbClr val="000000"/>
                </a:solidFill>
                <a:effectLst/>
                <a:latin typeface="Calibri" panose="020F0502020204030204" pitchFamily="34" charset="0"/>
                <a:ea typeface="Times New Roman" panose="02020603050405020304" pitchFamily="18" charset="0"/>
              </a:rPr>
              <a:t> </a:t>
            </a:r>
            <a:r>
              <a:rPr lang="af-ZA" sz="1800" dirty="0">
                <a:solidFill>
                  <a:srgbClr val="000000"/>
                </a:solidFill>
                <a:effectLst/>
                <a:latin typeface="Calibri" panose="020F0502020204030204" pitchFamily="34" charset="0"/>
                <a:ea typeface="Times New Roman" panose="02020603050405020304" pitchFamily="18" charset="0"/>
              </a:rPr>
              <a:t> </a:t>
            </a:r>
            <a:endParaRPr lang="en-US"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US"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a:t>
            </a:r>
            <a:r>
              <a:rPr lang="af-ZA" sz="1800" dirty="0">
                <a:solidFill>
                  <a:srgbClr val="FF0000"/>
                </a:solidFill>
                <a:effectLst/>
                <a:latin typeface="Calibri" panose="020F0502020204030204" pitchFamily="34" charset="0"/>
                <a:ea typeface="Times New Roman" panose="02020603050405020304" pitchFamily="18" charset="0"/>
              </a:rPr>
              <a:t>Nota aan onderwyser</a:t>
            </a:r>
            <a:r>
              <a:rPr lang="af-ZA" sz="1800" dirty="0">
                <a:solidFill>
                  <a:srgbClr val="000000"/>
                </a:solidFill>
                <a:effectLst/>
                <a:latin typeface="Calibri" panose="020F0502020204030204" pitchFamily="34" charset="0"/>
                <a:ea typeface="Times New Roman" panose="02020603050405020304" pitchFamily="18" charset="0"/>
              </a:rPr>
              <a:t>: Los sowat 6 min vir die video aan die einde van die les. Dit sal leerders wat onveilig voel na al die gesprekke rondom </a:t>
            </a:r>
            <a:r>
              <a:rPr lang="af-ZA" sz="1800" b="1" dirty="0" err="1">
                <a:solidFill>
                  <a:srgbClr val="000000"/>
                </a:solidFill>
                <a:effectLst/>
                <a:latin typeface="Calibri" panose="020F0502020204030204" pitchFamily="34" charset="0"/>
                <a:ea typeface="Times New Roman" panose="02020603050405020304" pitchFamily="18" charset="0"/>
              </a:rPr>
              <a:t>tienerselmoord</a:t>
            </a:r>
            <a:r>
              <a:rPr lang="af-ZA" sz="1800" dirty="0">
                <a:solidFill>
                  <a:srgbClr val="000000"/>
                </a:solidFill>
                <a:effectLst/>
                <a:latin typeface="Calibri" panose="020F0502020204030204" pitchFamily="34" charset="0"/>
                <a:ea typeface="Times New Roman" panose="02020603050405020304" pitchFamily="18" charset="0"/>
              </a:rPr>
              <a:t>, hoop gee.)</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73A15B4-6B30-5A43-A929-0D7B652DF7EF}" type="slidenum">
              <a:rPr lang="en-US" smtClean="0"/>
              <a:t>6</a:t>
            </a:fld>
            <a:endParaRPr lang="en-US" dirty="0"/>
          </a:p>
        </p:txBody>
      </p:sp>
    </p:spTree>
    <p:extLst>
      <p:ext uri="{BB962C8B-B14F-4D97-AF65-F5344CB8AC3E}">
        <p14:creationId xmlns:p14="http://schemas.microsoft.com/office/powerpoint/2010/main" val="3594400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7: 5:56min </a:t>
            </a:r>
            <a:r>
              <a:rPr lang="en-US" dirty="0" err="1"/>
              <a:t>Refleksie</a:t>
            </a:r>
            <a:endParaRPr lang="en-US" dirty="0"/>
          </a:p>
          <a:p>
            <a:endParaRPr lang="en-US" dirty="0"/>
          </a:p>
          <a:p>
            <a:pPr marL="0" lvl="0" indent="0">
              <a:buFont typeface="Symbol" panose="05050102010706020507" pitchFamily="18" charset="2"/>
              <a:buNone/>
            </a:pPr>
            <a:r>
              <a:rPr lang="af-ZA" sz="1800" dirty="0">
                <a:effectLst/>
                <a:highlight>
                  <a:srgbClr val="FFFFFF"/>
                </a:highlight>
                <a:latin typeface="Calibri" panose="020F0502020204030204" pitchFamily="34" charset="0"/>
                <a:ea typeface="Arial" panose="020B0604020202020204" pitchFamily="34" charset="0"/>
              </a:rPr>
              <a:t>Soos ons hierdie les afsluit, kyk na hierdie video om jou te inspireer. </a:t>
            </a:r>
            <a:r>
              <a:rPr lang="af-ZA" sz="1800" u="sng" dirty="0">
                <a:solidFill>
                  <a:srgbClr val="0000FF"/>
                </a:solidFill>
                <a:effectLst/>
                <a:highlight>
                  <a:srgbClr val="FFFFFF"/>
                </a:highlight>
                <a:latin typeface="Calibri" panose="020F0502020204030204" pitchFamily="34" charset="0"/>
                <a:ea typeface="Arial" panose="020B0604020202020204" pitchFamily="34" charset="0"/>
                <a:hlinkClick r:id="rId3"/>
              </a:rPr>
              <a:t>https://www.youtube.com/watch?v=V6ui161NyTg</a:t>
            </a:r>
            <a:r>
              <a:rPr lang="af-ZA" sz="1800" u="sng" dirty="0">
                <a:solidFill>
                  <a:srgbClr val="0000FF"/>
                </a:solidFill>
                <a:effectLst/>
                <a:highlight>
                  <a:srgbClr val="FFFFFF"/>
                </a:highlight>
                <a:latin typeface="Calibri" panose="020F0502020204030204" pitchFamily="34" charset="0"/>
                <a:ea typeface="Arial" panose="020B0604020202020204" pitchFamily="34" charset="0"/>
              </a:rPr>
              <a:t> </a:t>
            </a:r>
            <a:endParaRPr lang="en-US" dirty="0"/>
          </a:p>
        </p:txBody>
      </p:sp>
      <p:sp>
        <p:nvSpPr>
          <p:cNvPr id="4" name="Slide Number Placeholder 3"/>
          <p:cNvSpPr>
            <a:spLocks noGrp="1"/>
          </p:cNvSpPr>
          <p:nvPr>
            <p:ph type="sldNum" sz="quarter" idx="5"/>
          </p:nvPr>
        </p:nvSpPr>
        <p:spPr/>
        <p:txBody>
          <a:bodyPr/>
          <a:lstStyle/>
          <a:p>
            <a:fld id="{E73A15B4-6B30-5A43-A929-0D7B652DF7EF}" type="slidenum">
              <a:rPr lang="en-US" smtClean="0"/>
              <a:t>7</a:t>
            </a:fld>
            <a:endParaRPr lang="en-US" dirty="0"/>
          </a:p>
        </p:txBody>
      </p:sp>
    </p:spTree>
    <p:extLst>
      <p:ext uri="{BB962C8B-B14F-4D97-AF65-F5344CB8AC3E}">
        <p14:creationId xmlns:p14="http://schemas.microsoft.com/office/powerpoint/2010/main" val="4114372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34BB4-F890-1253-1C57-786DF665B4F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4C98C83-9C96-B8FE-CE38-0C23BF7197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980BA2B-6589-B78D-29B6-8DC5707ADFA2}"/>
              </a:ext>
            </a:extLst>
          </p:cNvPr>
          <p:cNvSpPr>
            <a:spLocks noGrp="1"/>
          </p:cNvSpPr>
          <p:nvPr>
            <p:ph type="dt" sz="half" idx="10"/>
          </p:nvPr>
        </p:nvSpPr>
        <p:spPr/>
        <p:txBody>
          <a:bodyPr/>
          <a:lstStyle/>
          <a:p>
            <a:fld id="{46FF191E-5EA3-1A4E-9CD5-8E72467E027F}" type="datetimeFigureOut">
              <a:rPr lang="en-US" smtClean="0"/>
              <a:t>7/1/2023</a:t>
            </a:fld>
            <a:endParaRPr lang="en-US" dirty="0"/>
          </a:p>
        </p:txBody>
      </p:sp>
      <p:sp>
        <p:nvSpPr>
          <p:cNvPr id="5" name="Footer Placeholder 4">
            <a:extLst>
              <a:ext uri="{FF2B5EF4-FFF2-40B4-BE49-F238E27FC236}">
                <a16:creationId xmlns:a16="http://schemas.microsoft.com/office/drawing/2014/main" id="{2008438D-F679-2B5D-E9F2-C0D814A8A9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D29CB6-0FD4-8252-37E7-49F3A336C835}"/>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1316542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44455-6D69-4D05-4B0A-0B805B74953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E1E2853-35D7-C93D-99E8-8657D535BB7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F6EDE03-2A47-8275-63DB-877C5EA3B87F}"/>
              </a:ext>
            </a:extLst>
          </p:cNvPr>
          <p:cNvSpPr>
            <a:spLocks noGrp="1"/>
          </p:cNvSpPr>
          <p:nvPr>
            <p:ph type="dt" sz="half" idx="10"/>
          </p:nvPr>
        </p:nvSpPr>
        <p:spPr/>
        <p:txBody>
          <a:bodyPr/>
          <a:lstStyle/>
          <a:p>
            <a:fld id="{46FF191E-5EA3-1A4E-9CD5-8E72467E027F}" type="datetimeFigureOut">
              <a:rPr lang="en-US" smtClean="0"/>
              <a:t>7/1/2023</a:t>
            </a:fld>
            <a:endParaRPr lang="en-US" dirty="0"/>
          </a:p>
        </p:txBody>
      </p:sp>
      <p:sp>
        <p:nvSpPr>
          <p:cNvPr id="5" name="Footer Placeholder 4">
            <a:extLst>
              <a:ext uri="{FF2B5EF4-FFF2-40B4-BE49-F238E27FC236}">
                <a16:creationId xmlns:a16="http://schemas.microsoft.com/office/drawing/2014/main" id="{D9805282-0298-2DBB-AB9E-86253E44D5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29FD22-2ECA-52AE-61EF-DC72BAD8ED6C}"/>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2401859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AA67BA-7464-F64E-FF9E-97335BC717C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758C449-0B8B-E5C4-EF9C-91E5B54E2F2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51CF815-7F84-3A93-9C1F-0A80250413BA}"/>
              </a:ext>
            </a:extLst>
          </p:cNvPr>
          <p:cNvSpPr>
            <a:spLocks noGrp="1"/>
          </p:cNvSpPr>
          <p:nvPr>
            <p:ph type="dt" sz="half" idx="10"/>
          </p:nvPr>
        </p:nvSpPr>
        <p:spPr/>
        <p:txBody>
          <a:bodyPr/>
          <a:lstStyle/>
          <a:p>
            <a:fld id="{46FF191E-5EA3-1A4E-9CD5-8E72467E027F}" type="datetimeFigureOut">
              <a:rPr lang="en-US" smtClean="0"/>
              <a:t>7/1/2023</a:t>
            </a:fld>
            <a:endParaRPr lang="en-US" dirty="0"/>
          </a:p>
        </p:txBody>
      </p:sp>
      <p:sp>
        <p:nvSpPr>
          <p:cNvPr id="5" name="Footer Placeholder 4">
            <a:extLst>
              <a:ext uri="{FF2B5EF4-FFF2-40B4-BE49-F238E27FC236}">
                <a16:creationId xmlns:a16="http://schemas.microsoft.com/office/drawing/2014/main" id="{1A3E2EAA-B723-2997-B134-6AA6880ECE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39D3F1-4481-0369-1133-593850934D97}"/>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3002985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8A9F8-5516-830E-0584-A38110FC47E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EC4CF16-D9D4-5A3B-F5FC-C06F5B84E99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5D2AC47-13AA-D383-A1BA-186F27AB93BB}"/>
              </a:ext>
            </a:extLst>
          </p:cNvPr>
          <p:cNvSpPr>
            <a:spLocks noGrp="1"/>
          </p:cNvSpPr>
          <p:nvPr>
            <p:ph type="dt" sz="half" idx="10"/>
          </p:nvPr>
        </p:nvSpPr>
        <p:spPr/>
        <p:txBody>
          <a:bodyPr/>
          <a:lstStyle/>
          <a:p>
            <a:fld id="{46FF191E-5EA3-1A4E-9CD5-8E72467E027F}" type="datetimeFigureOut">
              <a:rPr lang="en-US" smtClean="0"/>
              <a:t>7/1/2023</a:t>
            </a:fld>
            <a:endParaRPr lang="en-US" dirty="0"/>
          </a:p>
        </p:txBody>
      </p:sp>
      <p:sp>
        <p:nvSpPr>
          <p:cNvPr id="5" name="Footer Placeholder 4">
            <a:extLst>
              <a:ext uri="{FF2B5EF4-FFF2-40B4-BE49-F238E27FC236}">
                <a16:creationId xmlns:a16="http://schemas.microsoft.com/office/drawing/2014/main" id="{EE544D17-0D62-3128-6080-B3434C690B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434926-F0FC-5352-E55D-CCE53DF5A5F3}"/>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2239582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E136F-AFD2-3381-B9E8-E31935E40F9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42629F8-D18B-922C-A8EE-734462EFD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BCD5FA3-6BB2-BBA4-6EBD-3FBFA0E90412}"/>
              </a:ext>
            </a:extLst>
          </p:cNvPr>
          <p:cNvSpPr>
            <a:spLocks noGrp="1"/>
          </p:cNvSpPr>
          <p:nvPr>
            <p:ph type="dt" sz="half" idx="10"/>
          </p:nvPr>
        </p:nvSpPr>
        <p:spPr/>
        <p:txBody>
          <a:bodyPr/>
          <a:lstStyle/>
          <a:p>
            <a:fld id="{46FF191E-5EA3-1A4E-9CD5-8E72467E027F}" type="datetimeFigureOut">
              <a:rPr lang="en-US" smtClean="0"/>
              <a:t>7/1/2023</a:t>
            </a:fld>
            <a:endParaRPr lang="en-US" dirty="0"/>
          </a:p>
        </p:txBody>
      </p:sp>
      <p:sp>
        <p:nvSpPr>
          <p:cNvPr id="5" name="Footer Placeholder 4">
            <a:extLst>
              <a:ext uri="{FF2B5EF4-FFF2-40B4-BE49-F238E27FC236}">
                <a16:creationId xmlns:a16="http://schemas.microsoft.com/office/drawing/2014/main" id="{83C1EEB7-E7E4-2D5A-1F25-95411C4C91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DF1CCC3-30F8-2420-EAA4-8DC0EA4E4C77}"/>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693031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A1169-6DE2-1478-50A0-1648560A57F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363735C-C877-557E-E334-34A8F481F7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C9EF305-471F-6D1E-5849-6C6799C2738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DAA30EB-33E7-A4C3-6C37-06F84F29A045}"/>
              </a:ext>
            </a:extLst>
          </p:cNvPr>
          <p:cNvSpPr>
            <a:spLocks noGrp="1"/>
          </p:cNvSpPr>
          <p:nvPr>
            <p:ph type="dt" sz="half" idx="10"/>
          </p:nvPr>
        </p:nvSpPr>
        <p:spPr/>
        <p:txBody>
          <a:bodyPr/>
          <a:lstStyle/>
          <a:p>
            <a:fld id="{46FF191E-5EA3-1A4E-9CD5-8E72467E027F}" type="datetimeFigureOut">
              <a:rPr lang="en-US" smtClean="0"/>
              <a:t>7/1/2023</a:t>
            </a:fld>
            <a:endParaRPr lang="en-US" dirty="0"/>
          </a:p>
        </p:txBody>
      </p:sp>
      <p:sp>
        <p:nvSpPr>
          <p:cNvPr id="6" name="Footer Placeholder 5">
            <a:extLst>
              <a:ext uri="{FF2B5EF4-FFF2-40B4-BE49-F238E27FC236}">
                <a16:creationId xmlns:a16="http://schemas.microsoft.com/office/drawing/2014/main" id="{40C5FD49-C3F4-6A05-D59E-814EB0C0DC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FE2DC3C-221F-5DF5-50F3-462AA3928E4C}"/>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356968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E01AA-7C9A-4F66-99BC-EACFFAB21AD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A178541-0679-B252-8B11-0F10F8E9C4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7E16468-BD63-C72A-8F56-C0CE497FF5F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A3C859D-D60A-DD97-040A-2E36DAD629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47156EB-A624-9B1A-38CF-22F61269B57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2A7C94A-4A86-A833-1BB0-BCECC910A00E}"/>
              </a:ext>
            </a:extLst>
          </p:cNvPr>
          <p:cNvSpPr>
            <a:spLocks noGrp="1"/>
          </p:cNvSpPr>
          <p:nvPr>
            <p:ph type="dt" sz="half" idx="10"/>
          </p:nvPr>
        </p:nvSpPr>
        <p:spPr/>
        <p:txBody>
          <a:bodyPr/>
          <a:lstStyle/>
          <a:p>
            <a:fld id="{46FF191E-5EA3-1A4E-9CD5-8E72467E027F}" type="datetimeFigureOut">
              <a:rPr lang="en-US" smtClean="0"/>
              <a:t>7/1/2023</a:t>
            </a:fld>
            <a:endParaRPr lang="en-US" dirty="0"/>
          </a:p>
        </p:txBody>
      </p:sp>
      <p:sp>
        <p:nvSpPr>
          <p:cNvPr id="8" name="Footer Placeholder 7">
            <a:extLst>
              <a:ext uri="{FF2B5EF4-FFF2-40B4-BE49-F238E27FC236}">
                <a16:creationId xmlns:a16="http://schemas.microsoft.com/office/drawing/2014/main" id="{913F4322-D682-EA3D-0CED-F3D582C2E25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8A7A666-063C-6972-91BC-9B315A587FC1}"/>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855281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B9758-1BB3-5C3F-1C9D-CEBB21C52CD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021F7EA-B274-6C54-C1F0-14D8D4E28C46}"/>
              </a:ext>
            </a:extLst>
          </p:cNvPr>
          <p:cNvSpPr>
            <a:spLocks noGrp="1"/>
          </p:cNvSpPr>
          <p:nvPr>
            <p:ph type="dt" sz="half" idx="10"/>
          </p:nvPr>
        </p:nvSpPr>
        <p:spPr/>
        <p:txBody>
          <a:bodyPr/>
          <a:lstStyle/>
          <a:p>
            <a:fld id="{46FF191E-5EA3-1A4E-9CD5-8E72467E027F}" type="datetimeFigureOut">
              <a:rPr lang="en-US" smtClean="0"/>
              <a:t>7/1/2023</a:t>
            </a:fld>
            <a:endParaRPr lang="en-US" dirty="0"/>
          </a:p>
        </p:txBody>
      </p:sp>
      <p:sp>
        <p:nvSpPr>
          <p:cNvPr id="4" name="Footer Placeholder 3">
            <a:extLst>
              <a:ext uri="{FF2B5EF4-FFF2-40B4-BE49-F238E27FC236}">
                <a16:creationId xmlns:a16="http://schemas.microsoft.com/office/drawing/2014/main" id="{F9B0D4A7-99E3-0DF6-F0C6-35264427FCA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21ADDA-2C9D-E04F-FB5B-2B55CC4D0CD2}"/>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2665869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865567-EFCD-13D4-CC4E-DCD166EA9D2D}"/>
              </a:ext>
            </a:extLst>
          </p:cNvPr>
          <p:cNvSpPr>
            <a:spLocks noGrp="1"/>
          </p:cNvSpPr>
          <p:nvPr>
            <p:ph type="dt" sz="half" idx="10"/>
          </p:nvPr>
        </p:nvSpPr>
        <p:spPr/>
        <p:txBody>
          <a:bodyPr/>
          <a:lstStyle/>
          <a:p>
            <a:fld id="{46FF191E-5EA3-1A4E-9CD5-8E72467E027F}" type="datetimeFigureOut">
              <a:rPr lang="en-US" smtClean="0"/>
              <a:t>7/1/2023</a:t>
            </a:fld>
            <a:endParaRPr lang="en-US" dirty="0"/>
          </a:p>
        </p:txBody>
      </p:sp>
      <p:sp>
        <p:nvSpPr>
          <p:cNvPr id="3" name="Footer Placeholder 2">
            <a:extLst>
              <a:ext uri="{FF2B5EF4-FFF2-40B4-BE49-F238E27FC236}">
                <a16:creationId xmlns:a16="http://schemas.microsoft.com/office/drawing/2014/main" id="{6A468FA3-D8F5-72F0-5F89-34E3CC0596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A1B09ED-15DC-66C1-8271-50BEA8A910E6}"/>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1435915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29F12-61F4-EE3E-3F36-09082379260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24B9619-B1B0-D0DB-3F58-08C2379E10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44727B8-7E9F-23C9-C1A8-B9882B9565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898B9DF-A7D1-5924-CC73-2ADD6D2C07ED}"/>
              </a:ext>
            </a:extLst>
          </p:cNvPr>
          <p:cNvSpPr>
            <a:spLocks noGrp="1"/>
          </p:cNvSpPr>
          <p:nvPr>
            <p:ph type="dt" sz="half" idx="10"/>
          </p:nvPr>
        </p:nvSpPr>
        <p:spPr/>
        <p:txBody>
          <a:bodyPr/>
          <a:lstStyle/>
          <a:p>
            <a:fld id="{46FF191E-5EA3-1A4E-9CD5-8E72467E027F}" type="datetimeFigureOut">
              <a:rPr lang="en-US" smtClean="0"/>
              <a:t>7/1/2023</a:t>
            </a:fld>
            <a:endParaRPr lang="en-US" dirty="0"/>
          </a:p>
        </p:txBody>
      </p:sp>
      <p:sp>
        <p:nvSpPr>
          <p:cNvPr id="6" name="Footer Placeholder 5">
            <a:extLst>
              <a:ext uri="{FF2B5EF4-FFF2-40B4-BE49-F238E27FC236}">
                <a16:creationId xmlns:a16="http://schemas.microsoft.com/office/drawing/2014/main" id="{EC018767-E94D-5D54-8302-6BA12329C4E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CE86FFD-8341-9FC6-70A4-E38E6FA6E0D5}"/>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2849807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08C9B-6606-329A-6766-EB7DD957B74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16F9E2E-D2D1-633C-0CC8-2C069A443F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A58E892-94BB-0310-860D-17E9D026F4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929D228-3576-FD32-DA8B-2B36EF810511}"/>
              </a:ext>
            </a:extLst>
          </p:cNvPr>
          <p:cNvSpPr>
            <a:spLocks noGrp="1"/>
          </p:cNvSpPr>
          <p:nvPr>
            <p:ph type="dt" sz="half" idx="10"/>
          </p:nvPr>
        </p:nvSpPr>
        <p:spPr/>
        <p:txBody>
          <a:bodyPr/>
          <a:lstStyle/>
          <a:p>
            <a:fld id="{46FF191E-5EA3-1A4E-9CD5-8E72467E027F}" type="datetimeFigureOut">
              <a:rPr lang="en-US" smtClean="0"/>
              <a:t>7/1/2023</a:t>
            </a:fld>
            <a:endParaRPr lang="en-US" dirty="0"/>
          </a:p>
        </p:txBody>
      </p:sp>
      <p:sp>
        <p:nvSpPr>
          <p:cNvPr id="6" name="Footer Placeholder 5">
            <a:extLst>
              <a:ext uri="{FF2B5EF4-FFF2-40B4-BE49-F238E27FC236}">
                <a16:creationId xmlns:a16="http://schemas.microsoft.com/office/drawing/2014/main" id="{B8C70CA0-CF9F-5D29-D966-0B647838A4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5DEDE5-5BAA-7BFA-A413-C9936DBF6170}"/>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474161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E7CA5A-1DA2-861E-5C06-8A9B0E3BFD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F704E5A-D8F7-A043-BD3E-58289DF285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230435A-D1DB-0F3A-440A-080EB6C4FB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F191E-5EA3-1A4E-9CD5-8E72467E027F}" type="datetimeFigureOut">
              <a:rPr lang="en-US" smtClean="0"/>
              <a:t>7/1/2023</a:t>
            </a:fld>
            <a:endParaRPr lang="en-US" dirty="0"/>
          </a:p>
        </p:txBody>
      </p:sp>
      <p:sp>
        <p:nvSpPr>
          <p:cNvPr id="5" name="Footer Placeholder 4">
            <a:extLst>
              <a:ext uri="{FF2B5EF4-FFF2-40B4-BE49-F238E27FC236}">
                <a16:creationId xmlns:a16="http://schemas.microsoft.com/office/drawing/2014/main" id="{20CBEBA6-0CE6-704B-B7B5-EAEA2D0C93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D83EC18-25AE-1158-307E-895B1036FB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9D3337-DE74-AF4A-947B-965F43DE0139}" type="slidenum">
              <a:rPr lang="en-US" smtClean="0"/>
              <a:t>‹#›</a:t>
            </a:fld>
            <a:endParaRPr lang="en-US" dirty="0"/>
          </a:p>
        </p:txBody>
      </p:sp>
    </p:spTree>
    <p:extLst>
      <p:ext uri="{BB962C8B-B14F-4D97-AF65-F5344CB8AC3E}">
        <p14:creationId xmlns:p14="http://schemas.microsoft.com/office/powerpoint/2010/main" val="3652560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Rounded Corners 2">
            <a:extLst>
              <a:ext uri="{FF2B5EF4-FFF2-40B4-BE49-F238E27FC236}">
                <a16:creationId xmlns:a16="http://schemas.microsoft.com/office/drawing/2014/main" id="{7AB87408-703A-B702-1770-6AB943D53A29}"/>
              </a:ext>
            </a:extLst>
          </p:cNvPr>
          <p:cNvSpPr/>
          <p:nvPr/>
        </p:nvSpPr>
        <p:spPr>
          <a:xfrm>
            <a:off x="106680" y="5783580"/>
            <a:ext cx="5532120" cy="990600"/>
          </a:xfrm>
          <a:prstGeom prst="roundRect">
            <a:avLst/>
          </a:prstGeom>
          <a:solidFill>
            <a:schemeClr val="accent4">
              <a:lumMod val="60000"/>
              <a:lumOff val="40000"/>
            </a:schemeClr>
          </a:solidFill>
          <a:ln w="57150">
            <a:solidFill>
              <a:schemeClr val="bg2">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GB" sz="2000" dirty="0" err="1">
                <a:solidFill>
                  <a:schemeClr val="tx1"/>
                </a:solidFill>
                <a:latin typeface="Abadi" panose="020B0604020104020204" pitchFamily="34" charset="0"/>
              </a:rPr>
              <a:t>Kwartaal</a:t>
            </a:r>
            <a:r>
              <a:rPr lang="en-GB" sz="2000" dirty="0">
                <a:solidFill>
                  <a:schemeClr val="tx1"/>
                </a:solidFill>
                <a:latin typeface="Abadi" panose="020B0604020104020204" pitchFamily="34" charset="0"/>
              </a:rPr>
              <a:t> 3</a:t>
            </a:r>
          </a:p>
          <a:p>
            <a:r>
              <a:rPr lang="en-GB" sz="2000" dirty="0">
                <a:solidFill>
                  <a:schemeClr val="tx1"/>
                </a:solidFill>
                <a:latin typeface="Abadi" panose="020B0604020104020204" pitchFamily="34" charset="0"/>
              </a:rPr>
              <a:t>Les 4: </a:t>
            </a:r>
            <a:r>
              <a:rPr lang="en-GB" sz="2000" dirty="0" err="1">
                <a:solidFill>
                  <a:schemeClr val="tx1"/>
                </a:solidFill>
                <a:latin typeface="Abadi" panose="020B0604020104020204" pitchFamily="34" charset="0"/>
              </a:rPr>
              <a:t>Riskante</a:t>
            </a:r>
            <a:r>
              <a:rPr lang="en-GB" sz="2000" dirty="0">
                <a:solidFill>
                  <a:schemeClr val="tx1"/>
                </a:solidFill>
                <a:latin typeface="Abadi" panose="020B0604020104020204" pitchFamily="34" charset="0"/>
              </a:rPr>
              <a:t> </a:t>
            </a:r>
            <a:r>
              <a:rPr lang="en-GB" sz="2000" dirty="0" err="1">
                <a:solidFill>
                  <a:schemeClr val="tx1"/>
                </a:solidFill>
                <a:latin typeface="Abadi" panose="020B0604020104020204" pitchFamily="34" charset="0"/>
              </a:rPr>
              <a:t>gedrag</a:t>
            </a:r>
            <a:endParaRPr lang="en-US" sz="400" dirty="0">
              <a:solidFill>
                <a:schemeClr val="tx1"/>
              </a:solidFill>
              <a:latin typeface="Abadi" panose="020B0604020104020204" pitchFamily="34" charset="0"/>
            </a:endParaRPr>
          </a:p>
        </p:txBody>
      </p:sp>
      <p:sp>
        <p:nvSpPr>
          <p:cNvPr id="4" name="Rectangle: Rounded Corners 3">
            <a:extLst>
              <a:ext uri="{FF2B5EF4-FFF2-40B4-BE49-F238E27FC236}">
                <a16:creationId xmlns:a16="http://schemas.microsoft.com/office/drawing/2014/main" id="{EA022A43-B483-8029-512D-F2F6AB969894}"/>
              </a:ext>
            </a:extLst>
          </p:cNvPr>
          <p:cNvSpPr/>
          <p:nvPr/>
        </p:nvSpPr>
        <p:spPr>
          <a:xfrm>
            <a:off x="106680" y="853440"/>
            <a:ext cx="5532120" cy="1661160"/>
          </a:xfrm>
          <a:prstGeom prst="roundRect">
            <a:avLst/>
          </a:prstGeom>
          <a:solidFill>
            <a:schemeClr val="accent4">
              <a:lumMod val="60000"/>
              <a:lumOff val="40000"/>
            </a:schemeClr>
          </a:solidFill>
          <a:ln w="57150">
            <a:solidFill>
              <a:schemeClr val="bg2">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0" dirty="0" err="1">
                <a:solidFill>
                  <a:schemeClr val="tx1"/>
                </a:solidFill>
                <a:latin typeface="Amasis MT Pro Black" panose="02040A04050005020304" pitchFamily="18" charset="0"/>
              </a:rPr>
              <a:t>Graad</a:t>
            </a:r>
            <a:r>
              <a:rPr lang="en-GB" sz="8000" dirty="0">
                <a:solidFill>
                  <a:schemeClr val="tx1"/>
                </a:solidFill>
                <a:latin typeface="Amasis MT Pro Black" panose="02040A04050005020304" pitchFamily="18" charset="0"/>
              </a:rPr>
              <a:t> 11</a:t>
            </a:r>
            <a:endParaRPr lang="en-US" dirty="0">
              <a:solidFill>
                <a:schemeClr val="tx1"/>
              </a:solidFill>
              <a:latin typeface="Amasis MT Pro Black" panose="02040A04050005020304" pitchFamily="18" charset="0"/>
            </a:endParaRPr>
          </a:p>
        </p:txBody>
      </p:sp>
      <p:sp>
        <p:nvSpPr>
          <p:cNvPr id="5" name="Rectangle: Rounded Corners 4">
            <a:extLst>
              <a:ext uri="{FF2B5EF4-FFF2-40B4-BE49-F238E27FC236}">
                <a16:creationId xmlns:a16="http://schemas.microsoft.com/office/drawing/2014/main" id="{6A97470B-A196-E4E5-231B-0C3A18971A2E}"/>
              </a:ext>
            </a:extLst>
          </p:cNvPr>
          <p:cNvSpPr/>
          <p:nvPr/>
        </p:nvSpPr>
        <p:spPr>
          <a:xfrm>
            <a:off x="106680" y="2667000"/>
            <a:ext cx="5532120" cy="579120"/>
          </a:xfrm>
          <a:prstGeom prst="roundRect">
            <a:avLst/>
          </a:prstGeom>
          <a:solidFill>
            <a:schemeClr val="accent4">
              <a:lumMod val="60000"/>
              <a:lumOff val="40000"/>
            </a:schemeClr>
          </a:solidFill>
          <a:ln w="57150">
            <a:solidFill>
              <a:schemeClr val="bg2">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err="1">
                <a:solidFill>
                  <a:schemeClr val="tx1"/>
                </a:solidFill>
                <a:latin typeface="Amasis MT Pro Black" panose="02040A04050005020304" pitchFamily="18" charset="0"/>
              </a:rPr>
              <a:t>Selfontwikkeling</a:t>
            </a:r>
            <a:r>
              <a:rPr lang="en-GB" sz="2000" dirty="0">
                <a:solidFill>
                  <a:schemeClr val="tx1"/>
                </a:solidFill>
                <a:latin typeface="Amasis MT Pro Black" panose="02040A04050005020304" pitchFamily="18" charset="0"/>
              </a:rPr>
              <a:t> in die </a:t>
            </a:r>
            <a:r>
              <a:rPr lang="en-GB" sz="2000" dirty="0" err="1">
                <a:solidFill>
                  <a:schemeClr val="tx1"/>
                </a:solidFill>
                <a:latin typeface="Amasis MT Pro Black" panose="02040A04050005020304" pitchFamily="18" charset="0"/>
              </a:rPr>
              <a:t>samelewing</a:t>
            </a:r>
            <a:endParaRPr lang="en-US" sz="400" dirty="0">
              <a:solidFill>
                <a:schemeClr val="tx1"/>
              </a:solidFill>
              <a:latin typeface="Amasis MT Pro Black" panose="02040A04050005020304" pitchFamily="18" charset="0"/>
            </a:endParaRPr>
          </a:p>
        </p:txBody>
      </p:sp>
    </p:spTree>
    <p:extLst>
      <p:ext uri="{BB962C8B-B14F-4D97-AF65-F5344CB8AC3E}">
        <p14:creationId xmlns:p14="http://schemas.microsoft.com/office/powerpoint/2010/main" val="4253080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5" name="Rectangle 103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30" name="Picture 6" descr="Netflix to include introductory warning video in 13 Reasons Why episodes |  Entertainment News,The Indian Express">
            <a:extLst>
              <a:ext uri="{FF2B5EF4-FFF2-40B4-BE49-F238E27FC236}">
                <a16:creationId xmlns:a16="http://schemas.microsoft.com/office/drawing/2014/main" id="{60F42EA9-0EF7-2E4D-1B72-1606E904BDEC}"/>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1315"/>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7240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30 I Miss You Quotes - Missing You Quotes">
            <a:extLst>
              <a:ext uri="{FF2B5EF4-FFF2-40B4-BE49-F238E27FC236}">
                <a16:creationId xmlns:a16="http://schemas.microsoft.com/office/drawing/2014/main" id="{33B521EE-2D78-5355-4561-6A1268AFC559}"/>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9469" b="6277"/>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4906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E81ACF-19F2-0D4D-7E1B-BC31088DD5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3005F1EB-799E-54A6-C74A-66B20599F63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33" r="1805"/>
          <a:stretch/>
        </p:blipFill>
        <p:spPr bwMode="auto">
          <a:xfrm>
            <a:off x="3193256" y="447347"/>
            <a:ext cx="5805487" cy="5963306"/>
          </a:xfrm>
          <a:prstGeom prst="rect">
            <a:avLst/>
          </a:prstGeom>
          <a:ln w="12700" cap="sq">
            <a:solidFill>
              <a:srgbClr val="000000"/>
            </a:solidFill>
            <a:prstDash val="solid"/>
            <a:miter lim="800000"/>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618925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descr="6 Things Teen Girls Need to Understand About Themselves - All Pro Dad">
            <a:extLst>
              <a:ext uri="{FF2B5EF4-FFF2-40B4-BE49-F238E27FC236}">
                <a16:creationId xmlns:a16="http://schemas.microsoft.com/office/drawing/2014/main" id="{74CA6E39-8380-6C88-645E-E5E51A9A3E0C}"/>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1478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99BE9C6-06D1-A55A-2945-65DADC0C59B4}"/>
              </a:ext>
            </a:extLst>
          </p:cNvPr>
          <p:cNvSpPr txBox="1"/>
          <p:nvPr/>
        </p:nvSpPr>
        <p:spPr>
          <a:xfrm>
            <a:off x="2064774" y="5501188"/>
            <a:ext cx="9144000" cy="630942"/>
          </a:xfrm>
          <a:prstGeom prst="rect">
            <a:avLst/>
          </a:prstGeom>
          <a:solidFill>
            <a:schemeClr val="tx1"/>
          </a:solidFill>
        </p:spPr>
        <p:txBody>
          <a:bodyPr wrap="square">
            <a:spAutoFit/>
          </a:bodyPr>
          <a:lstStyle/>
          <a:p>
            <a:r>
              <a:rPr lang="nl-NL" sz="3500" dirty="0">
                <a:solidFill>
                  <a:schemeClr val="bg1"/>
                </a:solidFill>
              </a:rPr>
              <a:t>Hoe onveilige praktyke individue beïnvloed. </a:t>
            </a:r>
            <a:endParaRPr lang="en-US" sz="3500" dirty="0">
              <a:solidFill>
                <a:schemeClr val="bg1"/>
              </a:solidFill>
            </a:endParaRPr>
          </a:p>
        </p:txBody>
      </p:sp>
      <p:pic>
        <p:nvPicPr>
          <p:cNvPr id="6" name="Picture 5">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8699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3AF5B-64D2-24A7-9E6D-B2C3E4515238}"/>
              </a:ext>
            </a:extLst>
          </p:cNvPr>
          <p:cNvSpPr>
            <a:spLocks noGrp="1"/>
          </p:cNvSpPr>
          <p:nvPr>
            <p:ph type="title"/>
          </p:nvPr>
        </p:nvSpPr>
        <p:spPr/>
        <p:txBody>
          <a:bodyPr/>
          <a:lstStyle/>
          <a:p>
            <a:endParaRPr lang="en-US"/>
          </a:p>
        </p:txBody>
      </p:sp>
      <p:pic>
        <p:nvPicPr>
          <p:cNvPr id="4" name="Picture 2" descr="149,228 The Word Activities Images, Stock Photos &amp; Vectors | Shutterstock">
            <a:extLst>
              <a:ext uri="{FF2B5EF4-FFF2-40B4-BE49-F238E27FC236}">
                <a16:creationId xmlns:a16="http://schemas.microsoft.com/office/drawing/2014/main" id="{4A7D7B9F-576B-47D7-3349-4E3A653B978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512956"/>
            <a:ext cx="12192000" cy="85772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Rounded Corners 2">
            <a:extLst>
              <a:ext uri="{FF2B5EF4-FFF2-40B4-BE49-F238E27FC236}">
                <a16:creationId xmlns:a16="http://schemas.microsoft.com/office/drawing/2014/main" id="{48B654DA-A88D-C63F-99D9-7C7DFD4C803A}"/>
              </a:ext>
            </a:extLst>
          </p:cNvPr>
          <p:cNvSpPr/>
          <p:nvPr/>
        </p:nvSpPr>
        <p:spPr>
          <a:xfrm rot="20864707">
            <a:off x="2024579" y="1775665"/>
            <a:ext cx="7472281" cy="2474565"/>
          </a:xfrm>
          <a:prstGeom prst="roundRect">
            <a:avLst/>
          </a:prstGeom>
          <a:solidFill>
            <a:schemeClr val="accent4">
              <a:lumMod val="60000"/>
              <a:lumOff val="40000"/>
            </a:schemeClr>
          </a:solidFill>
          <a:ln w="57150">
            <a:solidFill>
              <a:schemeClr val="bg2">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0" dirty="0" err="1">
                <a:solidFill>
                  <a:schemeClr val="tx1"/>
                </a:solidFill>
                <a:latin typeface="Amasis MT Pro Black" panose="02040A04050005020304" pitchFamily="18" charset="0"/>
              </a:rPr>
              <a:t>AKTIWITEIT</a:t>
            </a:r>
            <a:endParaRPr lang="en-US" dirty="0">
              <a:solidFill>
                <a:schemeClr val="tx1"/>
              </a:solidFill>
              <a:latin typeface="Amasis MT Pro Black" panose="02040A04050005020304" pitchFamily="18" charset="0"/>
            </a:endParaRPr>
          </a:p>
        </p:txBody>
      </p:sp>
    </p:spTree>
    <p:extLst>
      <p:ext uri="{BB962C8B-B14F-4D97-AF65-F5344CB8AC3E}">
        <p14:creationId xmlns:p14="http://schemas.microsoft.com/office/powerpoint/2010/main" val="1103019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4FB06-39BE-BDA8-E727-09F0E2E86AC0}"/>
              </a:ext>
            </a:extLst>
          </p:cNvPr>
          <p:cNvSpPr>
            <a:spLocks noGrp="1"/>
          </p:cNvSpPr>
          <p:nvPr>
            <p:ph type="title"/>
          </p:nvPr>
        </p:nvSpPr>
        <p:spPr/>
        <p:txBody>
          <a:bodyPr/>
          <a:lstStyle/>
          <a:p>
            <a:r>
              <a:rPr lang="en-US" dirty="0">
                <a:solidFill>
                  <a:schemeClr val="accent4">
                    <a:lumMod val="40000"/>
                    <a:lumOff val="60000"/>
                  </a:schemeClr>
                </a:solidFill>
              </a:rPr>
              <a:t>REFLECTION</a:t>
            </a:r>
          </a:p>
        </p:txBody>
      </p:sp>
      <p:pic>
        <p:nvPicPr>
          <p:cNvPr id="8" name="Content Placeholder 7" descr="A screen shot of a video&#10;&#10;Description automatically generated with medium confidence">
            <a:extLst>
              <a:ext uri="{FF2B5EF4-FFF2-40B4-BE49-F238E27FC236}">
                <a16:creationId xmlns:a16="http://schemas.microsoft.com/office/drawing/2014/main" id="{743DC656-5079-4195-7A28-8F8C171001D8}"/>
              </a:ext>
            </a:extLst>
          </p:cNvPr>
          <p:cNvPicPr>
            <a:picLocks noGrp="1" noChangeAspect="1"/>
          </p:cNvPicPr>
          <p:nvPr>
            <p:ph idx="1"/>
          </p:nvPr>
        </p:nvPicPr>
        <p:blipFill>
          <a:blip r:embed="rId3"/>
          <a:stretch>
            <a:fillRect/>
          </a:stretch>
        </p:blipFill>
        <p:spPr>
          <a:xfrm>
            <a:off x="0" y="0"/>
            <a:ext cx="12192000" cy="7620001"/>
          </a:xfrm>
        </p:spPr>
      </p:pic>
      <p:pic>
        <p:nvPicPr>
          <p:cNvPr id="4" name="Picture 3">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96911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9596</TotalTime>
  <Words>1197</Words>
  <Application>Microsoft Office PowerPoint</Application>
  <PresentationFormat>Widescreen</PresentationFormat>
  <Paragraphs>78</Paragraphs>
  <Slides>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Abadi</vt:lpstr>
      <vt:lpstr>Amasis MT Pro Black</vt:lpstr>
      <vt:lpstr>Arial</vt:lpstr>
      <vt:lpstr>Calibri</vt:lpstr>
      <vt:lpstr>Calibri Light</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Hp Unit</cp:lastModifiedBy>
  <cp:revision>18</cp:revision>
  <dcterms:created xsi:type="dcterms:W3CDTF">2023-02-17T20:03:06Z</dcterms:created>
  <dcterms:modified xsi:type="dcterms:W3CDTF">2023-07-01T10:22:25Z</dcterms:modified>
</cp:coreProperties>
</file>