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iW3wgv4jKqhrOpRz7+N9MnQSkd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B4B8"/>
    <a:srgbClr val="FEB3AE"/>
    <a:srgbClr val="FC7A72"/>
    <a:srgbClr val="CF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BDB1B-70CF-445F-A05A-65D78B24F4FE}" v="11" dt="2023-07-12T12:00:33.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13" autoAdjust="0"/>
  </p:normalViewPr>
  <p:slideViewPr>
    <p:cSldViewPr snapToGrid="0">
      <p:cViewPr varScale="1">
        <p:scale>
          <a:sx n="50" d="100"/>
          <a:sy n="50" d="100"/>
        </p:scale>
        <p:origin x="1834" y="29"/>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0CBBDB1B-70CF-445F-A05A-65D78B24F4FE}"/>
    <pc:docChg chg="undo custSel modSld">
      <pc:chgData name="Hp Unit" userId="86ec350514542ee1" providerId="LiveId" clId="{0CBBDB1B-70CF-445F-A05A-65D78B24F4FE}" dt="2023-07-12T12:00:33.800" v="693" actId="571"/>
      <pc:docMkLst>
        <pc:docMk/>
      </pc:docMkLst>
      <pc:sldChg chg="addSp modSp mod modNotesTx">
        <pc:chgData name="Hp Unit" userId="86ec350514542ee1" providerId="LiveId" clId="{0CBBDB1B-70CF-445F-A05A-65D78B24F4FE}" dt="2023-07-12T11:21:00.587" v="438" actId="20577"/>
        <pc:sldMkLst>
          <pc:docMk/>
          <pc:sldMk cId="0" sldId="256"/>
        </pc:sldMkLst>
        <pc:spChg chg="add mod">
          <ac:chgData name="Hp Unit" userId="86ec350514542ee1" providerId="LiveId" clId="{0CBBDB1B-70CF-445F-A05A-65D78B24F4FE}" dt="2023-07-12T11:10:14.244" v="64" actId="403"/>
          <ac:spMkLst>
            <pc:docMk/>
            <pc:sldMk cId="0" sldId="256"/>
            <ac:spMk id="2" creationId="{2FEF3EE2-C980-3A38-6DA8-D118D6D33CCB}"/>
          </ac:spMkLst>
        </pc:spChg>
        <pc:spChg chg="add mod">
          <ac:chgData name="Hp Unit" userId="86ec350514542ee1" providerId="LiveId" clId="{0CBBDB1B-70CF-445F-A05A-65D78B24F4FE}" dt="2023-07-12T11:12:44.067" v="126" actId="14100"/>
          <ac:spMkLst>
            <pc:docMk/>
            <pc:sldMk cId="0" sldId="256"/>
            <ac:spMk id="4" creationId="{695325A8-FD0E-A5D6-CCBD-11016BF51393}"/>
          </ac:spMkLst>
        </pc:spChg>
      </pc:sldChg>
      <pc:sldChg chg="addSp modSp mod modNotesTx">
        <pc:chgData name="Hp Unit" userId="86ec350514542ee1" providerId="LiveId" clId="{0CBBDB1B-70CF-445F-A05A-65D78B24F4FE}" dt="2023-07-12T11:22:45.578" v="543" actId="20577"/>
        <pc:sldMkLst>
          <pc:docMk/>
          <pc:sldMk cId="0" sldId="257"/>
        </pc:sldMkLst>
        <pc:spChg chg="add mod">
          <ac:chgData name="Hp Unit" userId="86ec350514542ee1" providerId="LiveId" clId="{0CBBDB1B-70CF-445F-A05A-65D78B24F4FE}" dt="2023-07-12T11:21:08.480" v="439"/>
          <ac:spMkLst>
            <pc:docMk/>
            <pc:sldMk cId="0" sldId="257"/>
            <ac:spMk id="2" creationId="{66C208AD-7717-671B-183A-53EC7D6AAA91}"/>
          </ac:spMkLst>
        </pc:spChg>
        <pc:spChg chg="mod">
          <ac:chgData name="Hp Unit" userId="86ec350514542ee1" providerId="LiveId" clId="{0CBBDB1B-70CF-445F-A05A-65D78B24F4FE}" dt="2023-07-12T11:14:08.025" v="191" actId="20577"/>
          <ac:spMkLst>
            <pc:docMk/>
            <pc:sldMk cId="0" sldId="257"/>
            <ac:spMk id="95" creationId="{00000000-0000-0000-0000-000000000000}"/>
          </ac:spMkLst>
        </pc:spChg>
        <pc:spChg chg="mod">
          <ac:chgData name="Hp Unit" userId="86ec350514542ee1" providerId="LiveId" clId="{0CBBDB1B-70CF-445F-A05A-65D78B24F4FE}" dt="2023-07-12T11:13:34.219" v="151" actId="20577"/>
          <ac:spMkLst>
            <pc:docMk/>
            <pc:sldMk cId="0" sldId="257"/>
            <ac:spMk id="96" creationId="{00000000-0000-0000-0000-000000000000}"/>
          </ac:spMkLst>
        </pc:spChg>
        <pc:spChg chg="mod">
          <ac:chgData name="Hp Unit" userId="86ec350514542ee1" providerId="LiveId" clId="{0CBBDB1B-70CF-445F-A05A-65D78B24F4FE}" dt="2023-07-12T11:14:05.330" v="189" actId="1076"/>
          <ac:spMkLst>
            <pc:docMk/>
            <pc:sldMk cId="0" sldId="257"/>
            <ac:spMk id="97" creationId="{00000000-0000-0000-0000-000000000000}"/>
          </ac:spMkLst>
        </pc:spChg>
        <pc:spChg chg="mod">
          <ac:chgData name="Hp Unit" userId="86ec350514542ee1" providerId="LiveId" clId="{0CBBDB1B-70CF-445F-A05A-65D78B24F4FE}" dt="2023-07-12T11:14:43.779" v="209" actId="688"/>
          <ac:spMkLst>
            <pc:docMk/>
            <pc:sldMk cId="0" sldId="257"/>
            <ac:spMk id="98" creationId="{00000000-0000-0000-0000-000000000000}"/>
          </ac:spMkLst>
        </pc:spChg>
        <pc:spChg chg="mod">
          <ac:chgData name="Hp Unit" userId="86ec350514542ee1" providerId="LiveId" clId="{0CBBDB1B-70CF-445F-A05A-65D78B24F4FE}" dt="2023-07-12T11:14:35.723" v="207" actId="1076"/>
          <ac:spMkLst>
            <pc:docMk/>
            <pc:sldMk cId="0" sldId="257"/>
            <ac:spMk id="99" creationId="{00000000-0000-0000-0000-000000000000}"/>
          </ac:spMkLst>
        </pc:spChg>
        <pc:spChg chg="mod">
          <ac:chgData name="Hp Unit" userId="86ec350514542ee1" providerId="LiveId" clId="{0CBBDB1B-70CF-445F-A05A-65D78B24F4FE}" dt="2023-07-12T11:13:26.583" v="137" actId="20577"/>
          <ac:spMkLst>
            <pc:docMk/>
            <pc:sldMk cId="0" sldId="257"/>
            <ac:spMk id="100" creationId="{00000000-0000-0000-0000-000000000000}"/>
          </ac:spMkLst>
        </pc:spChg>
        <pc:picChg chg="mod">
          <ac:chgData name="Hp Unit" userId="86ec350514542ee1" providerId="LiveId" clId="{0CBBDB1B-70CF-445F-A05A-65D78B24F4FE}" dt="2023-07-12T11:14:29.283" v="206" actId="1076"/>
          <ac:picMkLst>
            <pc:docMk/>
            <pc:sldMk cId="0" sldId="257"/>
            <ac:picMk id="94" creationId="{00000000-0000-0000-0000-000000000000}"/>
          </ac:picMkLst>
        </pc:picChg>
      </pc:sldChg>
      <pc:sldChg chg="addSp delSp modSp mod modNotesTx">
        <pc:chgData name="Hp Unit" userId="86ec350514542ee1" providerId="LiveId" clId="{0CBBDB1B-70CF-445F-A05A-65D78B24F4FE}" dt="2023-07-12T11:24:32.336" v="610" actId="20577"/>
        <pc:sldMkLst>
          <pc:docMk/>
          <pc:sldMk cId="0" sldId="258"/>
        </pc:sldMkLst>
        <pc:spChg chg="add del mod">
          <ac:chgData name="Hp Unit" userId="86ec350514542ee1" providerId="LiveId" clId="{0CBBDB1B-70CF-445F-A05A-65D78B24F4FE}" dt="2023-07-12T11:15:21.560" v="293" actId="478"/>
          <ac:spMkLst>
            <pc:docMk/>
            <pc:sldMk cId="0" sldId="258"/>
            <ac:spMk id="2" creationId="{00094238-667E-B466-15A8-5A6F2FF3939B}"/>
          </ac:spMkLst>
        </pc:spChg>
        <pc:spChg chg="add mod">
          <ac:chgData name="Hp Unit" userId="86ec350514542ee1" providerId="LiveId" clId="{0CBBDB1B-70CF-445F-A05A-65D78B24F4FE}" dt="2023-07-12T11:15:42.800" v="297" actId="208"/>
          <ac:spMkLst>
            <pc:docMk/>
            <pc:sldMk cId="0" sldId="258"/>
            <ac:spMk id="3" creationId="{72521344-C95B-422E-058B-C523C985EFC2}"/>
          </ac:spMkLst>
        </pc:spChg>
        <pc:spChg chg="mod">
          <ac:chgData name="Hp Unit" userId="86ec350514542ee1" providerId="LiveId" clId="{0CBBDB1B-70CF-445F-A05A-65D78B24F4FE}" dt="2023-07-12T11:16:59.588" v="380" actId="20577"/>
          <ac:spMkLst>
            <pc:docMk/>
            <pc:sldMk cId="0" sldId="258"/>
            <ac:spMk id="106" creationId="{00000000-0000-0000-0000-000000000000}"/>
          </ac:spMkLst>
        </pc:spChg>
      </pc:sldChg>
      <pc:sldChg chg="modNotesTx">
        <pc:chgData name="Hp Unit" userId="86ec350514542ee1" providerId="LiveId" clId="{0CBBDB1B-70CF-445F-A05A-65D78B24F4FE}" dt="2023-07-12T11:25:11.266" v="644" actId="20577"/>
        <pc:sldMkLst>
          <pc:docMk/>
          <pc:sldMk cId="0" sldId="259"/>
        </pc:sldMkLst>
      </pc:sldChg>
      <pc:sldChg chg="modNotesTx">
        <pc:chgData name="Hp Unit" userId="86ec350514542ee1" providerId="LiveId" clId="{0CBBDB1B-70CF-445F-A05A-65D78B24F4FE}" dt="2023-07-12T11:25:57.497" v="674" actId="20577"/>
        <pc:sldMkLst>
          <pc:docMk/>
          <pc:sldMk cId="0" sldId="260"/>
        </pc:sldMkLst>
      </pc:sldChg>
      <pc:sldChg chg="addSp delSp modSp mod modNotesTx">
        <pc:chgData name="Hp Unit" userId="86ec350514542ee1" providerId="LiveId" clId="{0CBBDB1B-70CF-445F-A05A-65D78B24F4FE}" dt="2023-07-12T12:00:33.800" v="693" actId="571"/>
        <pc:sldMkLst>
          <pc:docMk/>
          <pc:sldMk cId="0" sldId="261"/>
        </pc:sldMkLst>
        <pc:spChg chg="add mod">
          <ac:chgData name="Hp Unit" userId="86ec350514542ee1" providerId="LiveId" clId="{0CBBDB1B-70CF-445F-A05A-65D78B24F4FE}" dt="2023-07-12T11:19:34.957" v="385"/>
          <ac:spMkLst>
            <pc:docMk/>
            <pc:sldMk cId="0" sldId="261"/>
            <ac:spMk id="5" creationId="{8E1C3977-DD17-B817-B8F4-A867C691AD20}"/>
          </ac:spMkLst>
        </pc:spChg>
        <pc:spChg chg="add mod">
          <ac:chgData name="Hp Unit" userId="86ec350514542ee1" providerId="LiveId" clId="{0CBBDB1B-70CF-445F-A05A-65D78B24F4FE}" dt="2023-07-12T12:00:33.800" v="693" actId="571"/>
          <ac:spMkLst>
            <pc:docMk/>
            <pc:sldMk cId="0" sldId="261"/>
            <ac:spMk id="6" creationId="{83340B7E-6814-BE98-3D73-9D3BE48E13AE}"/>
          </ac:spMkLst>
        </pc:spChg>
        <pc:picChg chg="add del mod">
          <ac:chgData name="Hp Unit" userId="86ec350514542ee1" providerId="LiveId" clId="{0CBBDB1B-70CF-445F-A05A-65D78B24F4FE}" dt="2023-07-12T11:19:17.202" v="384"/>
          <ac:picMkLst>
            <pc:docMk/>
            <pc:sldMk cId="0" sldId="261"/>
            <ac:picMk id="2" creationId="{155C78C8-B98B-6106-8221-9A1E0F540A84}"/>
          </ac:picMkLst>
        </pc:picChg>
        <pc:picChg chg="add mod">
          <ac:chgData name="Hp Unit" userId="86ec350514542ee1" providerId="LiveId" clId="{0CBBDB1B-70CF-445F-A05A-65D78B24F4FE}" dt="2023-07-12T12:00:33.800" v="693" actId="571"/>
          <ac:picMkLst>
            <pc:docMk/>
            <pc:sldMk cId="0" sldId="261"/>
            <ac:picMk id="2" creationId="{93EDE861-8ACA-D99E-DEB7-70E5C04FB72B}"/>
          </ac:picMkLst>
        </pc:picChg>
        <pc:picChg chg="add mod">
          <ac:chgData name="Hp Unit" userId="86ec350514542ee1" providerId="LiveId" clId="{0CBBDB1B-70CF-445F-A05A-65D78B24F4FE}" dt="2023-07-12T11:19:34.957" v="385"/>
          <ac:picMkLst>
            <pc:docMk/>
            <pc:sldMk cId="0" sldId="261"/>
            <ac:picMk id="3" creationId="{79E43FE8-BF39-D3CF-F94C-95CB914D2C5F}"/>
          </ac:picMkLst>
        </pc:picChg>
        <pc:picChg chg="del">
          <ac:chgData name="Hp Unit" userId="86ec350514542ee1" providerId="LiveId" clId="{0CBBDB1B-70CF-445F-A05A-65D78B24F4FE}" dt="2023-07-12T11:19:38.632" v="386" actId="478"/>
          <ac:picMkLst>
            <pc:docMk/>
            <pc:sldMk cId="0" sldId="261"/>
            <ac:picMk id="13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1 &amp; 2: 10 min </a:t>
            </a:r>
            <a:r>
              <a:rPr lang="en-GB" dirty="0" err="1"/>
              <a:t>Inleiding</a:t>
            </a:r>
            <a:r>
              <a:rPr lang="en-GB" dirty="0"/>
              <a:t> </a:t>
            </a:r>
            <a:r>
              <a:rPr lang="en-GB" dirty="0" err="1"/>
              <a:t>en</a:t>
            </a:r>
            <a:r>
              <a:rPr lang="en-GB" dirty="0"/>
              <a:t> </a:t>
            </a:r>
            <a:r>
              <a:rPr lang="en-GB" dirty="0" err="1"/>
              <a:t>groepaktiwiteit</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Welkom terug by 'n nuwe kwartaal. Teen hierdie stadium van die jaar is jy seker al meer gemaklik in jou rol as senior op hoërskool. Miskien kan sommige van julle selfs terugdink aan die persoon wat jy aan die begin van die jaar was, en besef dat jy verander het. Sommige van julle is 'n bietjie langer, sommige het 'n bietjie meer spiere en sommige net 'n bietjie gelukkiger.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Verandering is deel van die lewe en deel van grootword. Jy is nie meer dieselfde persoon wat jy op laerskool was nie en jy het ander behoeftes en verantwoordelikhede as wat jy op laerskool gehad het. Gedurende jou lewe sal jy baie verskillende </a:t>
            </a:r>
            <a:r>
              <a:rPr lang="af-ZA" sz="1800" dirty="0" err="1">
                <a:solidFill>
                  <a:srgbClr val="000000"/>
                </a:solidFill>
                <a:effectLst/>
                <a:latin typeface="Calibri" panose="020F0502020204030204" pitchFamily="34" charset="0"/>
                <a:ea typeface="Arial" panose="020B0604020202020204" pitchFamily="34" charset="0"/>
              </a:rPr>
              <a:t>lewensrolle</a:t>
            </a:r>
            <a:r>
              <a:rPr lang="af-ZA" sz="1800" dirty="0">
                <a:solidFill>
                  <a:srgbClr val="000000"/>
                </a:solidFill>
                <a:effectLst/>
                <a:latin typeface="Calibri" panose="020F0502020204030204" pitchFamily="34" charset="0"/>
                <a:ea typeface="Arial" panose="020B0604020202020204" pitchFamily="34" charset="0"/>
              </a:rPr>
              <a:t> in verskillende stadiums aanneem. Dit sluit in om 'n jong kind, student, ouer, vriend, werknemer en baie ander te wees. Elkeen van hierdie rolle het verskillende verantwoordelikhede bv. As 'n jong kind was jy afhanklik van jou ouers. Dit was jou verantwoordelikheid om na jou ouers te luister.</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2: </a:t>
            </a:r>
            <a:endParaRPr dirty="0"/>
          </a:p>
          <a:p>
            <a:pPr marL="0" lvl="0" indent="0" algn="l" rtl="0">
              <a:spcBef>
                <a:spcPts val="0"/>
              </a:spcBef>
              <a:spcAft>
                <a:spcPts val="0"/>
              </a:spcAft>
              <a:buNone/>
            </a:pPr>
            <a:endParaRPr sz="1200"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Kyk in julle groepe na die lys </a:t>
            </a:r>
            <a:r>
              <a:rPr lang="af-ZA" sz="1800" dirty="0" err="1">
                <a:solidFill>
                  <a:srgbClr val="000000"/>
                </a:solidFill>
                <a:effectLst/>
                <a:latin typeface="Calibri" panose="020F0502020204030204" pitchFamily="34" charset="0"/>
                <a:ea typeface="Arial" panose="020B0604020202020204" pitchFamily="34" charset="0"/>
              </a:rPr>
              <a:t>lewensrolle</a:t>
            </a:r>
            <a:r>
              <a:rPr lang="af-ZA" sz="1800" dirty="0">
                <a:solidFill>
                  <a:srgbClr val="000000"/>
                </a:solidFill>
                <a:effectLst/>
                <a:latin typeface="Calibri" panose="020F0502020204030204" pitchFamily="34" charset="0"/>
                <a:ea typeface="Arial" panose="020B0604020202020204" pitchFamily="34" charset="0"/>
              </a:rPr>
              <a:t> op die skyfie. Kan jy met TWEE verantwoordelikhede vir elk van hierdie rolle vorendag kom?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a:t>
            </a:r>
            <a:r>
              <a:rPr lang="af-ZA" sz="1800" dirty="0">
                <a:solidFill>
                  <a:srgbClr val="FF0000"/>
                </a:solidFill>
                <a:effectLst/>
                <a:latin typeface="Calibri" panose="020F0502020204030204" pitchFamily="34" charset="0"/>
                <a:ea typeface="Arial" panose="020B0604020202020204" pitchFamily="34" charset="0"/>
              </a:rPr>
              <a:t>Nota aan onderwyser</a:t>
            </a:r>
            <a:r>
              <a:rPr lang="af-ZA" sz="1800" dirty="0">
                <a:solidFill>
                  <a:srgbClr val="000000"/>
                </a:solidFill>
                <a:effectLst/>
                <a:latin typeface="Calibri" panose="020F0502020204030204" pitchFamily="34" charset="0"/>
                <a:ea typeface="Arial" panose="020B0604020202020204" pitchFamily="34" charset="0"/>
              </a:rPr>
              <a:t>- Laat 6min toe vir elke groep om deur die lys te werk. Verskaf papier vir elke groep om aantekeninge te maak. Vra elke groep om 'n leier aan te stel om terugvoer aan die klas te gee. Laat 2min toe vir terugvoer deur 'n paar groepe te kies om te reageer.)</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Welgedaan klas! Dit is insiggewende antwoorde. Net om op te som, terwyl jy deur die lewe gaan, het jy 'n verskeidenheid rolle: werknemer, verskaffer, versorger, eggenoot of lewensmaat, ouer, grootouer. Elkeen van hierdie rolle het verskillende verwagtinge. Van die verwagtinge/verantwoordelikhede vir ander rolle sluit in:</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Arial" panose="020B0604020202020204" pitchFamily="34" charset="0"/>
              </a:rPr>
              <a:t>Student:</a:t>
            </a:r>
            <a:r>
              <a:rPr lang="af-ZA" sz="1800" dirty="0">
                <a:solidFill>
                  <a:srgbClr val="000000"/>
                </a:solidFill>
                <a:effectLst/>
                <a:latin typeface="Calibri" panose="020F0502020204030204" pitchFamily="34" charset="0"/>
                <a:ea typeface="Arial" panose="020B0604020202020204" pitchFamily="34" charset="0"/>
              </a:rPr>
              <a:t> Werk hard aan studies.</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Arial" panose="020B0604020202020204" pitchFamily="34" charset="0"/>
              </a:rPr>
              <a:t>Ouer:</a:t>
            </a:r>
            <a:r>
              <a:rPr lang="af-ZA" sz="1800" dirty="0">
                <a:solidFill>
                  <a:srgbClr val="000000"/>
                </a:solidFill>
                <a:effectLst/>
                <a:latin typeface="Calibri" panose="020F0502020204030204" pitchFamily="34" charset="0"/>
                <a:ea typeface="Arial" panose="020B0604020202020204" pitchFamily="34" charset="0"/>
              </a:rPr>
              <a:t> verantwoordelik om na jou kinders om te sien.</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Arial" panose="020B0604020202020204" pitchFamily="34" charset="0"/>
              </a:rPr>
              <a:t>Vriend:</a:t>
            </a:r>
            <a:r>
              <a:rPr lang="af-ZA" sz="1800" dirty="0">
                <a:solidFill>
                  <a:srgbClr val="000000"/>
                </a:solidFill>
                <a:effectLst/>
                <a:latin typeface="Calibri" panose="020F0502020204030204" pitchFamily="34" charset="0"/>
                <a:ea typeface="Arial" panose="020B0604020202020204" pitchFamily="34" charset="0"/>
              </a:rPr>
              <a:t> luisteraar, betroubaar, vertroueling van 'n ander vriend.</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Arial" panose="020B0604020202020204" pitchFamily="34" charset="0"/>
              </a:rPr>
              <a:t>Werknemer</a:t>
            </a:r>
            <a:r>
              <a:rPr lang="af-ZA" sz="1800" dirty="0">
                <a:solidFill>
                  <a:srgbClr val="000000"/>
                </a:solidFill>
                <a:effectLst/>
                <a:latin typeface="Calibri" panose="020F0502020204030204" pitchFamily="34" charset="0"/>
                <a:ea typeface="Arial" panose="020B0604020202020204" pitchFamily="34" charset="0"/>
              </a:rPr>
              <a:t>: onafhanklik, kan jouself ondersteun en inisiatief neem.</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Arial" panose="020B0604020202020204" pitchFamily="34" charset="0"/>
              </a:rPr>
              <a:t>Broodwinner</a:t>
            </a:r>
            <a:r>
              <a:rPr lang="af-ZA" sz="1800" dirty="0">
                <a:solidFill>
                  <a:srgbClr val="000000"/>
                </a:solidFill>
                <a:effectLst/>
                <a:latin typeface="Calibri" panose="020F0502020204030204" pitchFamily="34" charset="0"/>
                <a:ea typeface="Arial" panose="020B0604020202020204" pitchFamily="34" charset="0"/>
              </a:rPr>
              <a:t>: die persoon wat 'n inkomste verdien om aan die gesin te voorsien om kruideniersware en basiese behoeftes te koop.</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Arial" panose="020B0604020202020204" pitchFamily="34" charset="0"/>
              </a:rPr>
              <a:t>Leier</a:t>
            </a:r>
            <a:r>
              <a:rPr lang="af-ZA" sz="1800" dirty="0">
                <a:solidFill>
                  <a:srgbClr val="000000"/>
                </a:solidFill>
                <a:effectLst/>
                <a:latin typeface="Calibri" panose="020F0502020204030204" pitchFamily="34" charset="0"/>
                <a:ea typeface="Arial" panose="020B0604020202020204" pitchFamily="34" charset="0"/>
              </a:rPr>
              <a:t>: neem besluite en lei diegene onder jou deur duidelike instruksies te gee.</a:t>
            </a:r>
          </a:p>
          <a:p>
            <a:pPr marL="0" lvl="0" indent="0">
              <a:buSzPts val="1000"/>
              <a:buFont typeface="Symbol" panose="05050102010706020507" pitchFamily="18" charset="2"/>
              <a:buNone/>
              <a:tabLst>
                <a:tab pos="457200" algn="l"/>
              </a:tabLs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SzPts val="1000"/>
              <a:buFont typeface="Symbol" panose="05050102010706020507" pitchFamily="18" charset="2"/>
              <a:buNone/>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rPr>
              <a:t>’n </a:t>
            </a:r>
            <a:r>
              <a:rPr lang="en-US" sz="1800" dirty="0" err="1">
                <a:solidFill>
                  <a:srgbClr val="000000"/>
                </a:solidFill>
                <a:effectLst/>
                <a:latin typeface="Times New Roman" panose="02020603050405020304" pitchFamily="18" charset="0"/>
                <a:ea typeface="Times New Roman" panose="02020603050405020304" pitchFamily="18" charset="0"/>
              </a:rPr>
              <a:t>Persoon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meer</a:t>
            </a:r>
            <a:r>
              <a:rPr lang="en-US" sz="1800" dirty="0">
                <a:solidFill>
                  <a:srgbClr val="000000"/>
                </a:solidFill>
                <a:effectLst/>
                <a:latin typeface="Times New Roman" panose="02020603050405020304" pitchFamily="18" charset="0"/>
                <a:ea typeface="Times New Roman" panose="02020603050405020304" pitchFamily="18" charset="0"/>
              </a:rPr>
              <a:t> as </a:t>
            </a:r>
            <a:r>
              <a:rPr lang="en-US" sz="1800" dirty="0" err="1">
                <a:solidFill>
                  <a:srgbClr val="000000"/>
                </a:solidFill>
                <a:effectLst/>
                <a:latin typeface="Times New Roman" panose="02020603050405020304" pitchFamily="18" charset="0"/>
                <a:ea typeface="Times New Roman" panose="02020603050405020304" pitchFamily="18" charset="0"/>
              </a:rPr>
              <a:t>een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rol</a:t>
            </a:r>
            <a:r>
              <a:rPr lang="en-US" sz="1800" dirty="0">
                <a:solidFill>
                  <a:srgbClr val="000000"/>
                </a:solidFill>
                <a:effectLst/>
                <a:latin typeface="Times New Roman" panose="02020603050405020304" pitchFamily="18" charset="0"/>
                <a:ea typeface="Times New Roman" panose="02020603050405020304" pitchFamily="18" charset="0"/>
              </a:rPr>
              <a:t> op ’n slag </a:t>
            </a:r>
            <a:r>
              <a:rPr lang="en-US" sz="1800" dirty="0" err="1">
                <a:solidFill>
                  <a:srgbClr val="000000"/>
                </a:solidFill>
                <a:effectLst/>
                <a:latin typeface="Times New Roman" panose="02020603050405020304" pitchFamily="18" charset="0"/>
                <a:ea typeface="Times New Roman" panose="02020603050405020304" pitchFamily="18" charset="0"/>
              </a:rPr>
              <a:t>hê</a:t>
            </a:r>
            <a:r>
              <a:rPr lang="en-US" sz="1800" dirty="0">
                <a:solidFill>
                  <a:srgbClr val="000000"/>
                </a:solidFill>
                <a:effectLst/>
                <a:latin typeface="Times New Roman" panose="02020603050405020304" pitchFamily="18" charset="0"/>
                <a:ea typeface="Times New Roman" panose="02020603050405020304" pitchFamily="18" charset="0"/>
              </a:rPr>
              <a:t>.</a:t>
            </a:r>
            <a:endParaRPr lang="af-ZA" sz="1800" dirty="0">
              <a:solidFill>
                <a:srgbClr val="000000"/>
              </a:solidFill>
              <a:effectLst/>
              <a:latin typeface="Calibri" panose="020F0502020204030204" pitchFamily="34" charset="0"/>
              <a:ea typeface="Times New Roman" panose="02020603050405020304" pitchFamily="18" charset="0"/>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3: 5min </a:t>
            </a:r>
            <a:r>
              <a:rPr lang="en-ZA" dirty="0" err="1"/>
              <a:t>Aktiwiteit</a:t>
            </a:r>
            <a:r>
              <a:rPr lang="en-ZA" dirty="0"/>
              <a:t> </a:t>
            </a:r>
            <a:r>
              <a:rPr lang="en-ZA" dirty="0" err="1"/>
              <a:t>en</a:t>
            </a:r>
            <a:r>
              <a:rPr lang="en-ZA" dirty="0"/>
              <a:t> </a:t>
            </a:r>
            <a:r>
              <a:rPr lang="en-ZA" dirty="0" err="1"/>
              <a:t>Onderrig</a:t>
            </a:r>
            <a:endParaRPr dirty="0"/>
          </a:p>
          <a:p>
            <a:pPr marL="0" lvl="0" indent="0" algn="l" rtl="0">
              <a:spcBef>
                <a:spcPts val="0"/>
              </a:spcBef>
              <a:spcAft>
                <a:spcPts val="0"/>
              </a:spcAft>
              <a:buNone/>
            </a:pPr>
            <a:endParaRPr dirty="0"/>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Calibri" panose="020F0502020204030204" pitchFamily="34" charset="0"/>
              </a:rPr>
              <a:t>(Leerders moet hierdie definisies op hul </a:t>
            </a:r>
            <a:r>
              <a:rPr lang="af-ZA" sz="1800" b="1" i="1" dirty="0">
                <a:solidFill>
                  <a:srgbClr val="000000"/>
                </a:solidFill>
                <a:effectLst/>
                <a:latin typeface="Calibri" panose="020F0502020204030204" pitchFamily="34" charset="0"/>
                <a:ea typeface="Arial" panose="020B0604020202020204" pitchFamily="34" charset="0"/>
              </a:rPr>
              <a:t>Aktiwiteit 1 </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1 -Werkkaart)</a:t>
            </a:r>
            <a:r>
              <a:rPr lang="af-ZA" sz="1800" dirty="0">
                <a:solidFill>
                  <a:srgbClr val="000000"/>
                </a:solidFill>
                <a:effectLst/>
                <a:latin typeface="Calibri" panose="020F0502020204030204" pitchFamily="34" charset="0"/>
                <a:ea typeface="Arial" panose="020B0604020202020204" pitchFamily="34" charset="0"/>
              </a:rPr>
              <a:t> neerskryf</a:t>
            </a:r>
            <a:r>
              <a:rPr lang="af-ZA" sz="1800" i="1" dirty="0">
                <a:solidFill>
                  <a:srgbClr val="000000"/>
                </a:solidFill>
                <a:effectLst/>
                <a:latin typeface="Calibri" panose="020F0502020204030204" pitchFamily="34" charset="0"/>
                <a:ea typeface="Arial" panose="020B0604020202020204" pitchFamily="34" charset="0"/>
              </a:rPr>
              <a:t>. </a:t>
            </a:r>
            <a:r>
              <a:rPr lang="af-ZA" sz="1800" dirty="0">
                <a:solidFill>
                  <a:srgbClr val="000000"/>
                </a:solidFill>
                <a:effectLst/>
                <a:latin typeface="Calibri" panose="020F0502020204030204" pitchFamily="34" charset="0"/>
                <a:ea typeface="Calibri" panose="020F0502020204030204" pitchFamily="34" charset="0"/>
              </a:rPr>
              <a:t>'n Persoon kan meer as een rol op 'n slag vervul. Jy kan verskillende funksies in verskillende rolle vervul:</a:t>
            </a: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Calibri" panose="020F0502020204030204" pitchFamily="34" charset="0"/>
              </a:rPr>
              <a:t>Lees hierdie definisies hardop sodat die leerders dit op hul </a:t>
            </a:r>
            <a:r>
              <a:rPr lang="af-ZA" sz="1800" b="1" i="1" dirty="0">
                <a:solidFill>
                  <a:srgbClr val="000000"/>
                </a:solidFill>
                <a:effectLst/>
                <a:latin typeface="Calibri" panose="020F0502020204030204" pitchFamily="34" charset="0"/>
                <a:ea typeface="Calibri" panose="020F0502020204030204" pitchFamily="34" charset="0"/>
              </a:rPr>
              <a:t>Aktiwiteit 1</a:t>
            </a:r>
            <a:r>
              <a:rPr lang="af-ZA" sz="1800" dirty="0">
                <a:solidFill>
                  <a:srgbClr val="000000"/>
                </a:solidFill>
                <a:effectLst/>
                <a:latin typeface="Calibri" panose="020F0502020204030204" pitchFamily="34" charset="0"/>
                <a:ea typeface="Calibri" panose="020F0502020204030204" pitchFamily="34" charset="0"/>
              </a:rPr>
              <a:t> kan skryf.</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Calibri" panose="020F0502020204030204" pitchFamily="34" charset="0"/>
              </a:rPr>
              <a:t>Afhanklik</a:t>
            </a:r>
            <a:r>
              <a:rPr lang="af-ZA" sz="1800" dirty="0">
                <a:solidFill>
                  <a:srgbClr val="000000"/>
                </a:solidFill>
                <a:effectLst/>
                <a:latin typeface="Calibri" panose="020F0502020204030204" pitchFamily="34" charset="0"/>
                <a:ea typeface="Calibri" panose="020F0502020204030204" pitchFamily="34" charset="0"/>
              </a:rPr>
              <a:t>- jy het ander nodig om jou te help, soos 'n pasgebore baba.</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Calibri" panose="020F0502020204030204" pitchFamily="34" charset="0"/>
              </a:rPr>
              <a:t>Onafhanklik </a:t>
            </a:r>
            <a:r>
              <a:rPr lang="af-ZA" sz="1800" dirty="0">
                <a:solidFill>
                  <a:srgbClr val="000000"/>
                </a:solidFill>
                <a:effectLst/>
                <a:latin typeface="Calibri" panose="020F0502020204030204" pitchFamily="34" charset="0"/>
                <a:ea typeface="Calibri" panose="020F0502020204030204" pitchFamily="34" charset="0"/>
              </a:rPr>
              <a:t>- jy het nie ander se hulp en ondersteuning nodig nie.</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Calibri" panose="020F0502020204030204" pitchFamily="34" charset="0"/>
              </a:rPr>
              <a:t>Interafhanklik-</a:t>
            </a:r>
            <a:r>
              <a:rPr lang="af-ZA" sz="1800" dirty="0">
                <a:solidFill>
                  <a:srgbClr val="000000"/>
                </a:solidFill>
                <a:effectLst/>
                <a:latin typeface="Calibri" panose="020F0502020204030204" pitchFamily="34" charset="0"/>
                <a:ea typeface="Calibri" panose="020F0502020204030204" pitchFamily="34" charset="0"/>
              </a:rPr>
              <a:t> jy en ander is afhanklik van mekaar of het mekaar se ondersteuning nodig</a:t>
            </a: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a:buSzPts val="1000"/>
              <a:buFont typeface="Symbol" panose="05050102010706020507" pitchFamily="18" charset="2"/>
              <a:buNone/>
              <a:tabLst>
                <a:tab pos="457200" algn="l"/>
              </a:tabLst>
            </a:pP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a:buSzPts val="1000"/>
              <a:buFont typeface="Symbol" panose="05050102010706020507" pitchFamily="18" charset="2"/>
              <a:buNone/>
              <a:tabLst>
                <a:tab pos="457200" algn="l"/>
              </a:tabLst>
            </a:pPr>
            <a:r>
              <a:rPr lang="af-ZA" sz="1800" dirty="0">
                <a:solidFill>
                  <a:srgbClr val="000000"/>
                </a:solidFill>
                <a:effectLst/>
                <a:latin typeface="Calibri" panose="020F0502020204030204" pitchFamily="34" charset="0"/>
                <a:ea typeface="Calibri" panose="020F0502020204030204" pitchFamily="34" charset="0"/>
              </a:rPr>
              <a:t>Daar is verskillende vaardighede wat jy kan aanleer om die verskillende </a:t>
            </a:r>
            <a:r>
              <a:rPr lang="af-ZA" sz="1800" dirty="0" err="1">
                <a:solidFill>
                  <a:srgbClr val="000000"/>
                </a:solidFill>
                <a:effectLst/>
                <a:latin typeface="Calibri" panose="020F0502020204030204" pitchFamily="34" charset="0"/>
                <a:ea typeface="Calibri" panose="020F0502020204030204" pitchFamily="34" charset="0"/>
              </a:rPr>
              <a:t>lewensrolle</a:t>
            </a:r>
            <a:r>
              <a:rPr lang="af-ZA" sz="1800" dirty="0">
                <a:solidFill>
                  <a:srgbClr val="000000"/>
                </a:solidFill>
                <a:effectLst/>
                <a:latin typeface="Calibri" panose="020F0502020204030204" pitchFamily="34" charset="0"/>
                <a:ea typeface="Calibri" panose="020F0502020204030204" pitchFamily="34" charset="0"/>
              </a:rPr>
              <a:t> te hanteer. Bv. In jou rol as familielid kan jy nuttig wees deur: </a:t>
            </a:r>
            <a:r>
              <a:rPr lang="af-ZA" sz="1800" dirty="0" err="1">
                <a:solidFill>
                  <a:srgbClr val="000000"/>
                </a:solidFill>
                <a:effectLst/>
                <a:latin typeface="Calibri" panose="020F0502020204030204" pitchFamily="34" charset="0"/>
                <a:ea typeface="Calibri" panose="020F0502020204030204" pitchFamily="34" charset="0"/>
              </a:rPr>
              <a:t>huistake</a:t>
            </a:r>
            <a:r>
              <a:rPr lang="af-ZA" sz="1800" dirty="0">
                <a:solidFill>
                  <a:srgbClr val="000000"/>
                </a:solidFill>
                <a:effectLst/>
                <a:latin typeface="Calibri" panose="020F0502020204030204" pitchFamily="34" charset="0"/>
                <a:ea typeface="Calibri" panose="020F0502020204030204" pitchFamily="34" charset="0"/>
              </a:rPr>
              <a:t> te doen, gesinslede lief te hê, verantwoordelikheid te neem en mededeelsaam te wees met jou broers en susters.</a:t>
            </a: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a:buSzPts val="1000"/>
              <a:buFont typeface="Symbol" panose="05050102010706020507" pitchFamily="18" charset="2"/>
              <a:buNone/>
              <a:tabLst>
                <a:tab pos="457200" algn="l"/>
              </a:tabLst>
            </a:pP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a:buSzPts val="1000"/>
              <a:buFont typeface="Symbol" panose="05050102010706020507" pitchFamily="18" charset="2"/>
              <a:buNone/>
              <a:tabLst>
                <a:tab pos="457200" algn="l"/>
              </a:tabLst>
            </a:pPr>
            <a:r>
              <a:rPr lang="af-ZA" sz="1800" dirty="0">
                <a:solidFill>
                  <a:srgbClr val="000000"/>
                </a:solidFill>
                <a:effectLst/>
                <a:latin typeface="Calibri" panose="020F0502020204030204" pitchFamily="34" charset="0"/>
                <a:ea typeface="Calibri" panose="020F0502020204030204" pitchFamily="34" charset="0"/>
              </a:rPr>
              <a:t>Soos jy ouer word, sal jou </a:t>
            </a:r>
            <a:r>
              <a:rPr lang="af-ZA" sz="1800" dirty="0" err="1">
                <a:solidFill>
                  <a:srgbClr val="000000"/>
                </a:solidFill>
                <a:effectLst/>
                <a:latin typeface="Calibri" panose="020F0502020204030204" pitchFamily="34" charset="0"/>
                <a:ea typeface="Calibri" panose="020F0502020204030204" pitchFamily="34" charset="0"/>
              </a:rPr>
              <a:t>lewensrolle</a:t>
            </a:r>
            <a:r>
              <a:rPr lang="af-ZA" sz="1800" dirty="0">
                <a:solidFill>
                  <a:srgbClr val="000000"/>
                </a:solidFill>
                <a:effectLst/>
                <a:latin typeface="Calibri" panose="020F0502020204030204" pitchFamily="34" charset="0"/>
                <a:ea typeface="Calibri" panose="020F0502020204030204" pitchFamily="34" charset="0"/>
              </a:rPr>
              <a:t> </a:t>
            </a:r>
            <a:r>
              <a:rPr lang="af-ZA" sz="1800" b="1" dirty="0">
                <a:solidFill>
                  <a:srgbClr val="000000"/>
                </a:solidFill>
                <a:effectLst/>
                <a:latin typeface="Calibri" panose="020F0502020204030204" pitchFamily="34" charset="0"/>
                <a:ea typeface="Calibri" panose="020F0502020204030204" pitchFamily="34" charset="0"/>
              </a:rPr>
              <a:t>aanhou verander</a:t>
            </a:r>
            <a:r>
              <a:rPr lang="af-ZA" sz="1800" dirty="0">
                <a:solidFill>
                  <a:srgbClr val="000000"/>
                </a:solidFill>
                <a:effectLst/>
                <a:latin typeface="Calibri" panose="020F0502020204030204" pitchFamily="34" charset="0"/>
                <a:ea typeface="Calibri" panose="020F0502020204030204" pitchFamily="34" charset="0"/>
              </a:rPr>
              <a:t>. Daar is tye waar sommige rolle minder belangrik sal word. Byvoorbeeld, as jy 'n deeltydse werk begin, het jy miskien minder tyd vir jou vriende. Soms beïnvloed omstandighede die verandering van rolle. Jy kan 'n ouer hê wat siek word en en versorging nodig het. Jy moet nou help en kan nie meer aan sport deelneem nie.</a:t>
            </a:r>
            <a:endParaRPr lang="en-US" sz="1800" dirty="0">
              <a:effectLst/>
              <a:latin typeface="Times New Roman" panose="02020603050405020304" pitchFamily="18" charset="0"/>
              <a:ea typeface="Times New Roman" panose="02020603050405020304" pitchFamily="18" charset="0"/>
            </a:endParaRPr>
          </a:p>
          <a:p>
            <a:pPr indent="-1270"/>
            <a:r>
              <a:rPr lang="af-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4: </a:t>
            </a:r>
            <a:r>
              <a:rPr lang="en-ZA" dirty="0" err="1"/>
              <a:t>Individuele</a:t>
            </a:r>
            <a:r>
              <a:rPr lang="en-ZA" dirty="0"/>
              <a:t> </a:t>
            </a:r>
            <a:r>
              <a:rPr lang="en-ZA" dirty="0" err="1"/>
              <a:t>Aktiwiteit</a:t>
            </a:r>
            <a:r>
              <a:rPr lang="en-ZA" dirty="0"/>
              <a:t> 8min</a:t>
            </a:r>
            <a:endParaRPr dirty="0"/>
          </a:p>
          <a:p>
            <a:pPr marL="0" lvl="0" indent="0" algn="l" rtl="0">
              <a:spcBef>
                <a:spcPts val="0"/>
              </a:spcBef>
              <a:spcAft>
                <a:spcPts val="0"/>
              </a:spcAft>
              <a:buNone/>
            </a:pPr>
            <a:endParaRPr dirty="0"/>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Die meeste van julle het waarskynlik drome om professioneel sport te speel of eendag oorsee te reis, of dalk is dit net om saam met jou beste vriende op 'n spesiale vakansie te gaan. Soms kan ons </a:t>
            </a:r>
            <a:r>
              <a:rPr lang="af-ZA" sz="1800" dirty="0" err="1">
                <a:solidFill>
                  <a:srgbClr val="000000"/>
                </a:solidFill>
                <a:effectLst/>
                <a:latin typeface="Calibri" panose="020F0502020204030204" pitchFamily="34" charset="0"/>
                <a:ea typeface="Arial" panose="020B0604020202020204" pitchFamily="34" charset="0"/>
              </a:rPr>
              <a:t>lewensrolle</a:t>
            </a:r>
            <a:r>
              <a:rPr lang="af-ZA" sz="1800" dirty="0">
                <a:solidFill>
                  <a:srgbClr val="000000"/>
                </a:solidFill>
                <a:effectLst/>
                <a:latin typeface="Calibri" panose="020F0502020204030204" pitchFamily="34" charset="0"/>
                <a:ea typeface="Arial" panose="020B0604020202020204" pitchFamily="34" charset="0"/>
              </a:rPr>
              <a:t> in 'n oomblik verander omdat ons nie verantwoordelikheid neem vir die rol waarin ons tans is nie. Om 'n tiener te wees en swanger te raak en dan 'n ouer te word, is 'n voorbeeld van hoe ons rolle kan verander - en nie verantwoordelik is nie.</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Lees die gevallestudie van Ruby, Xolani en </a:t>
            </a:r>
            <a:r>
              <a:rPr lang="af-ZA" sz="1800" dirty="0" err="1">
                <a:solidFill>
                  <a:srgbClr val="000000"/>
                </a:solidFill>
                <a:effectLst/>
                <a:latin typeface="Calibri" panose="020F0502020204030204" pitchFamily="34" charset="0"/>
                <a:ea typeface="Arial" panose="020B0604020202020204" pitchFamily="34" charset="0"/>
              </a:rPr>
              <a:t>Sesethu</a:t>
            </a:r>
            <a:r>
              <a:rPr lang="af-ZA" sz="1800" dirty="0">
                <a:solidFill>
                  <a:srgbClr val="000000"/>
                </a:solidFill>
                <a:effectLst/>
                <a:latin typeface="Calibri" panose="020F0502020204030204" pitchFamily="34" charset="0"/>
                <a:ea typeface="Arial" panose="020B0604020202020204" pitchFamily="34" charset="0"/>
              </a:rPr>
              <a:t> en beantwoord dan die vrae in </a:t>
            </a:r>
            <a:r>
              <a:rPr lang="af-ZA" sz="1800" b="1" i="1" dirty="0">
                <a:solidFill>
                  <a:srgbClr val="000000"/>
                </a:solidFill>
                <a:effectLst/>
                <a:latin typeface="Calibri" panose="020F0502020204030204" pitchFamily="34" charset="0"/>
                <a:ea typeface="Arial" panose="020B0604020202020204" pitchFamily="34" charset="0"/>
              </a:rPr>
              <a:t>Aktiwiteit 2</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1 – Werkkaart). </a:t>
            </a:r>
            <a:r>
              <a:rPr lang="af-ZA" sz="1800" dirty="0">
                <a:solidFill>
                  <a:srgbClr val="000000"/>
                </a:solidFill>
                <a:effectLst/>
                <a:latin typeface="Calibri" panose="020F0502020204030204" pitchFamily="34" charset="0"/>
                <a:ea typeface="Arial" panose="020B0604020202020204" pitchFamily="34" charset="0"/>
              </a:rPr>
              <a:t>Besin oor hoe verandering jou rolle en verantwoordelikheid kan beïnvloed.</a:t>
            </a:r>
            <a:endParaRPr dirty="0"/>
          </a:p>
          <a:p>
            <a:pPr marL="0" lvl="0" indent="0" algn="l" rtl="0">
              <a:spcBef>
                <a:spcPts val="0"/>
              </a:spcBef>
              <a:spcAft>
                <a:spcPts val="0"/>
              </a:spcAft>
              <a:buNone/>
            </a:pPr>
            <a:endParaRPr dirty="0"/>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5:</a:t>
            </a:r>
            <a:endParaRPr dirty="0"/>
          </a:p>
          <a:p>
            <a:pPr marL="0" lvl="0" indent="0" algn="l" rtl="0">
              <a:spcBef>
                <a:spcPts val="0"/>
              </a:spcBef>
              <a:spcAft>
                <a:spcPts val="0"/>
              </a:spcAft>
              <a:buNone/>
            </a:pPr>
            <a:endParaRPr dirty="0"/>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a:t>
            </a:r>
            <a:r>
              <a:rPr lang="af-ZA" sz="1800" dirty="0">
                <a:solidFill>
                  <a:srgbClr val="FF0000"/>
                </a:solidFill>
                <a:effectLst/>
                <a:latin typeface="Calibri" panose="020F0502020204030204" pitchFamily="34" charset="0"/>
                <a:ea typeface="Arial" panose="020B0604020202020204" pitchFamily="34" charset="0"/>
              </a:rPr>
              <a:t>Nota aan onderwyser: </a:t>
            </a:r>
            <a:r>
              <a:rPr lang="af-ZA" sz="1800" dirty="0">
                <a:effectLst/>
                <a:latin typeface="Calibri" panose="020F0502020204030204" pitchFamily="34" charset="0"/>
                <a:ea typeface="Arial" panose="020B0604020202020204" pitchFamily="34" charset="0"/>
              </a:rPr>
              <a:t>Druk </a:t>
            </a:r>
            <a:r>
              <a:rPr lang="af-ZA" sz="1800" dirty="0">
                <a:solidFill>
                  <a:srgbClr val="000000"/>
                </a:solidFill>
                <a:effectLst/>
                <a:latin typeface="Calibri" panose="020F0502020204030204" pitchFamily="34" charset="0"/>
                <a:ea typeface="Arial" panose="020B0604020202020204" pitchFamily="34" charset="0"/>
              </a:rPr>
              <a:t>EEN </a:t>
            </a:r>
            <a:r>
              <a:rPr lang="af-ZA" sz="1800" b="1" i="1" u="sng" dirty="0">
                <a:solidFill>
                  <a:srgbClr val="000000"/>
                </a:solidFill>
                <a:effectLst/>
                <a:latin typeface="Calibri" panose="020F0502020204030204" pitchFamily="34" charset="0"/>
                <a:ea typeface="Arial" panose="020B0604020202020204" pitchFamily="34" charset="0"/>
              </a:rPr>
              <a:t>Les 1 – Plakkaat</a:t>
            </a:r>
            <a:r>
              <a:rPr lang="af-ZA" sz="1800" dirty="0">
                <a:solidFill>
                  <a:srgbClr val="000000"/>
                </a:solidFill>
                <a:effectLst/>
                <a:latin typeface="Calibri" panose="020F0502020204030204" pitchFamily="34" charset="0"/>
                <a:ea typeface="Arial" panose="020B0604020202020204" pitchFamily="34" charset="0"/>
              </a:rPr>
              <a:t> per groep uit. As jy meer as een klas het, sal dit nuttig wees om dit te lamineer en groepe met </a:t>
            </a:r>
            <a:r>
              <a:rPr lang="af-ZA" sz="1800" dirty="0" err="1">
                <a:solidFill>
                  <a:srgbClr val="000000"/>
                </a:solidFill>
                <a:effectLst/>
                <a:latin typeface="Calibri" panose="020F0502020204030204" pitchFamily="34" charset="0"/>
                <a:ea typeface="Arial" panose="020B0604020202020204" pitchFamily="34" charset="0"/>
              </a:rPr>
              <a:t>witbordpenne</a:t>
            </a:r>
            <a:r>
              <a:rPr lang="af-ZA" sz="1800" dirty="0">
                <a:solidFill>
                  <a:srgbClr val="000000"/>
                </a:solidFill>
                <a:effectLst/>
                <a:latin typeface="Calibri" panose="020F0502020204030204" pitchFamily="34" charset="0"/>
                <a:ea typeface="Arial" panose="020B0604020202020204" pitchFamily="34" charset="0"/>
              </a:rPr>
              <a:t> te voorsien. Daar word voorgestel dat leerders die plakkate aan die einde van die les in die klas opsit.)</a:t>
            </a:r>
            <a:endParaRPr lang="en-US" sz="1800" b="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b="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b="1" dirty="0">
                <a:solidFill>
                  <a:srgbClr val="000000"/>
                </a:solidFill>
                <a:effectLst/>
                <a:latin typeface="Calibri" panose="020F0502020204030204" pitchFamily="34" charset="0"/>
                <a:ea typeface="Arial" panose="020B0604020202020204" pitchFamily="34" charset="0"/>
              </a:rPr>
              <a:t>Die samelewing en kulture</a:t>
            </a:r>
            <a:r>
              <a:rPr lang="af-ZA" sz="1800" dirty="0">
                <a:solidFill>
                  <a:srgbClr val="000000"/>
                </a:solidFill>
                <a:effectLst/>
                <a:latin typeface="Calibri" panose="020F0502020204030204" pitchFamily="34" charset="0"/>
                <a:ea typeface="Arial" panose="020B0604020202020204" pitchFamily="34" charset="0"/>
              </a:rPr>
              <a:t> is dikwels voorskriftelik oor wat ons rolle en verhoudings met ander moet wees. Kultuur speel ook 'n rol in die veranderende rol van mense. Bv. 'n Joodse seun sal op 13-jarige ouderdom 'n </a:t>
            </a:r>
            <a:r>
              <a:rPr lang="af-ZA" sz="1800" dirty="0" err="1">
                <a:solidFill>
                  <a:srgbClr val="000000"/>
                </a:solidFill>
                <a:effectLst/>
                <a:latin typeface="Calibri" panose="020F0502020204030204" pitchFamily="34" charset="0"/>
                <a:ea typeface="Arial" panose="020B0604020202020204" pitchFamily="34" charset="0"/>
              </a:rPr>
              <a:t>Barmitzvah</a:t>
            </a:r>
            <a:r>
              <a:rPr lang="af-ZA" sz="1800" dirty="0">
                <a:solidFill>
                  <a:srgbClr val="000000"/>
                </a:solidFill>
                <a:effectLst/>
                <a:latin typeface="Calibri" panose="020F0502020204030204" pitchFamily="34" charset="0"/>
                <a:ea typeface="Arial" panose="020B0604020202020204" pitchFamily="34" charset="0"/>
              </a:rPr>
              <a:t> hê wat hom dan as 'n man definieer. Wanneer 'n Islam-meisie se menstruasie begin, word sy beskou as 'n vrou wat gereed is om te trou. Selfs al is sy 11 jaar oud.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Ongelukkig glo baie tieners die leuens oor “onbeplande” seks in vriendskappe. Die media het hulle oortuig dat dit heeltemal normaal en aanvaarbaar is. Baie reekse op </a:t>
            </a:r>
            <a:r>
              <a:rPr lang="af-ZA" sz="1800" dirty="0" err="1">
                <a:solidFill>
                  <a:srgbClr val="000000"/>
                </a:solidFill>
                <a:effectLst/>
                <a:latin typeface="Calibri" panose="020F0502020204030204" pitchFamily="34" charset="0"/>
                <a:ea typeface="Arial" panose="020B0604020202020204" pitchFamily="34" charset="0"/>
              </a:rPr>
              <a:t>Netflix</a:t>
            </a:r>
            <a:r>
              <a:rPr lang="af-ZA" sz="1800" dirty="0">
                <a:solidFill>
                  <a:srgbClr val="000000"/>
                </a:solidFill>
                <a:effectLst/>
                <a:latin typeface="Calibri" panose="020F0502020204030204" pitchFamily="34" charset="0"/>
                <a:ea typeface="Arial" panose="020B0604020202020204" pitchFamily="34" charset="0"/>
              </a:rPr>
              <a:t> gee 'n verwronge blik op hoe gesonde verhoudings eintlik lyk. Die TV-program van die 90’s, </a:t>
            </a:r>
            <a:r>
              <a:rPr lang="af-ZA" sz="1800" i="1" dirty="0">
                <a:solidFill>
                  <a:srgbClr val="000000"/>
                </a:solidFill>
                <a:effectLst/>
                <a:latin typeface="Calibri" panose="020F0502020204030204" pitchFamily="34" charset="0"/>
                <a:ea typeface="Arial" panose="020B0604020202020204" pitchFamily="34" charset="0"/>
              </a:rPr>
              <a:t>“</a:t>
            </a:r>
            <a:r>
              <a:rPr lang="af-ZA" sz="1800" i="1" dirty="0" err="1">
                <a:solidFill>
                  <a:srgbClr val="000000"/>
                </a:solidFill>
                <a:effectLst/>
                <a:latin typeface="Calibri" panose="020F0502020204030204" pitchFamily="34" charset="0"/>
                <a:ea typeface="Arial" panose="020B0604020202020204" pitchFamily="34" charset="0"/>
              </a:rPr>
              <a:t>Friends</a:t>
            </a:r>
            <a:r>
              <a:rPr lang="af-ZA" sz="1800" i="1" dirty="0">
                <a:solidFill>
                  <a:srgbClr val="000000"/>
                </a:solidFill>
                <a:effectLst/>
                <a:latin typeface="Calibri" panose="020F0502020204030204" pitchFamily="34" charset="0"/>
                <a:ea typeface="Arial" panose="020B0604020202020204" pitchFamily="34" charset="0"/>
              </a:rPr>
              <a:t>”</a:t>
            </a:r>
            <a:r>
              <a:rPr lang="af-ZA" sz="1800" dirty="0">
                <a:solidFill>
                  <a:srgbClr val="000000"/>
                </a:solidFill>
                <a:effectLst/>
                <a:latin typeface="Calibri" panose="020F0502020204030204" pitchFamily="34" charset="0"/>
                <a:ea typeface="Arial" panose="020B0604020202020204" pitchFamily="34" charset="0"/>
              </a:rPr>
              <a:t> het weer groot opspraak gemaak en baie tieners het op die karakters van die program verlief geraak. Die program eindig met die liedjie </a:t>
            </a:r>
            <a:r>
              <a:rPr lang="af-ZA" sz="1800" i="1" dirty="0">
                <a:solidFill>
                  <a:srgbClr val="000000"/>
                </a:solidFill>
                <a:effectLst/>
                <a:latin typeface="Calibri" panose="020F0502020204030204" pitchFamily="34" charset="0"/>
                <a:ea typeface="Arial" panose="020B0604020202020204" pitchFamily="34" charset="0"/>
              </a:rPr>
              <a:t>"</a:t>
            </a:r>
            <a:r>
              <a:rPr lang="af-ZA" sz="1800" i="1" dirty="0" err="1">
                <a:solidFill>
                  <a:srgbClr val="000000"/>
                </a:solidFill>
                <a:effectLst/>
                <a:latin typeface="Calibri" panose="020F0502020204030204" pitchFamily="34" charset="0"/>
                <a:ea typeface="Arial" panose="020B0604020202020204" pitchFamily="34" charset="0"/>
              </a:rPr>
              <a:t>I'll</a:t>
            </a:r>
            <a:r>
              <a:rPr lang="af-ZA" sz="1800" i="1" dirty="0">
                <a:solidFill>
                  <a:srgbClr val="000000"/>
                </a:solidFill>
                <a:effectLst/>
                <a:latin typeface="Calibri" panose="020F0502020204030204" pitchFamily="34" charset="0"/>
                <a:ea typeface="Arial" panose="020B0604020202020204" pitchFamily="34" charset="0"/>
              </a:rPr>
              <a:t> </a:t>
            </a:r>
            <a:r>
              <a:rPr lang="af-ZA" sz="1800" i="1" dirty="0" err="1">
                <a:solidFill>
                  <a:srgbClr val="000000"/>
                </a:solidFill>
                <a:effectLst/>
                <a:latin typeface="Calibri" panose="020F0502020204030204" pitchFamily="34" charset="0"/>
                <a:ea typeface="Arial" panose="020B0604020202020204" pitchFamily="34" charset="0"/>
              </a:rPr>
              <a:t>be</a:t>
            </a:r>
            <a:r>
              <a:rPr lang="af-ZA" sz="1800" i="1" dirty="0">
                <a:solidFill>
                  <a:srgbClr val="000000"/>
                </a:solidFill>
                <a:effectLst/>
                <a:latin typeface="Calibri" panose="020F0502020204030204" pitchFamily="34" charset="0"/>
                <a:ea typeface="Arial" panose="020B0604020202020204" pitchFamily="34" charset="0"/>
              </a:rPr>
              <a:t> </a:t>
            </a:r>
            <a:r>
              <a:rPr lang="af-ZA" sz="1800" i="1" dirty="0" err="1">
                <a:solidFill>
                  <a:srgbClr val="000000"/>
                </a:solidFill>
                <a:effectLst/>
                <a:latin typeface="Calibri" panose="020F0502020204030204" pitchFamily="34" charset="0"/>
                <a:ea typeface="Arial" panose="020B0604020202020204" pitchFamily="34" charset="0"/>
              </a:rPr>
              <a:t>there</a:t>
            </a:r>
            <a:r>
              <a:rPr lang="af-ZA" sz="1800" i="1" dirty="0">
                <a:solidFill>
                  <a:srgbClr val="000000"/>
                </a:solidFill>
                <a:effectLst/>
                <a:latin typeface="Calibri" panose="020F0502020204030204" pitchFamily="34" charset="0"/>
                <a:ea typeface="Arial" panose="020B0604020202020204" pitchFamily="34" charset="0"/>
              </a:rPr>
              <a:t> </a:t>
            </a:r>
            <a:r>
              <a:rPr lang="af-ZA" sz="1800" i="1" dirty="0" err="1">
                <a:solidFill>
                  <a:srgbClr val="000000"/>
                </a:solidFill>
                <a:effectLst/>
                <a:latin typeface="Calibri" panose="020F0502020204030204" pitchFamily="34" charset="0"/>
                <a:ea typeface="Arial" panose="020B0604020202020204" pitchFamily="34" charset="0"/>
              </a:rPr>
              <a:t>for</a:t>
            </a:r>
            <a:r>
              <a:rPr lang="af-ZA" sz="1800" i="1" dirty="0">
                <a:solidFill>
                  <a:srgbClr val="000000"/>
                </a:solidFill>
                <a:effectLst/>
                <a:latin typeface="Calibri" panose="020F0502020204030204" pitchFamily="34" charset="0"/>
                <a:ea typeface="Arial" panose="020B0604020202020204" pitchFamily="34" charset="0"/>
              </a:rPr>
              <a:t> </a:t>
            </a:r>
            <a:r>
              <a:rPr lang="af-ZA" sz="1800" i="1" dirty="0" err="1">
                <a:solidFill>
                  <a:srgbClr val="000000"/>
                </a:solidFill>
                <a:effectLst/>
                <a:latin typeface="Calibri" panose="020F0502020204030204" pitchFamily="34" charset="0"/>
                <a:ea typeface="Arial" panose="020B0604020202020204" pitchFamily="34" charset="0"/>
              </a:rPr>
              <a:t>you</a:t>
            </a:r>
            <a:r>
              <a:rPr lang="af-ZA" sz="1800" i="1" dirty="0">
                <a:solidFill>
                  <a:srgbClr val="000000"/>
                </a:solidFill>
                <a:effectLst/>
                <a:latin typeface="Calibri" panose="020F0502020204030204" pitchFamily="34" charset="0"/>
                <a:ea typeface="Arial" panose="020B0604020202020204" pitchFamily="34" charset="0"/>
              </a:rPr>
              <a:t>"</a:t>
            </a:r>
            <a:r>
              <a:rPr lang="af-ZA" sz="1800" dirty="0">
                <a:solidFill>
                  <a:srgbClr val="000000"/>
                </a:solidFill>
                <a:effectLst/>
                <a:latin typeface="Calibri" panose="020F0502020204030204" pitchFamily="34" charset="0"/>
                <a:ea typeface="Arial" panose="020B0604020202020204" pitchFamily="34" charset="0"/>
              </a:rPr>
              <a:t> met 'n belofte van ewige vriendskap. </a:t>
            </a: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rgbClr val="000000"/>
              </a:solidFill>
              <a:effectLst/>
              <a:latin typeface="Times New Roman" panose="02020603050405020304" pitchFamily="18" charset="0"/>
              <a:ea typeface="Calibri" panose="020F0502020204030204" pitchFamily="34" charset="0"/>
            </a:endParaRPr>
          </a:p>
          <a:p>
            <a:pPr marL="0" lvl="0" indent="0" fontAlgn="base">
              <a:buFont typeface="Symbol" panose="05050102010706020507" pitchFamily="18" charset="2"/>
              <a:buNone/>
            </a:pPr>
            <a:r>
              <a:rPr lang="af-ZA" sz="1800" dirty="0">
                <a:effectLst/>
                <a:latin typeface="Calibri" panose="020F0502020204030204" pitchFamily="34" charset="0"/>
                <a:ea typeface="Calibri" panose="020F0502020204030204" pitchFamily="34" charset="0"/>
              </a:rPr>
              <a:t>Lees as groep vyf van die </a:t>
            </a:r>
            <a:r>
              <a:rPr lang="af-ZA" sz="1800" b="1" i="1" dirty="0">
                <a:effectLst/>
                <a:latin typeface="Calibri" panose="020F0502020204030204" pitchFamily="34" charset="0"/>
                <a:ea typeface="Calibri" panose="020F0502020204030204" pitchFamily="34" charset="0"/>
              </a:rPr>
              <a:t>“22 lewenslesse wat ons geleer het deur na </a:t>
            </a:r>
            <a:r>
              <a:rPr lang="af-ZA" sz="1800" b="1" i="1" dirty="0" err="1">
                <a:effectLst/>
                <a:latin typeface="Calibri" panose="020F0502020204030204" pitchFamily="34" charset="0"/>
                <a:ea typeface="Calibri" panose="020F0502020204030204" pitchFamily="34" charset="0"/>
              </a:rPr>
              <a:t>Friends</a:t>
            </a:r>
            <a:r>
              <a:rPr lang="af-ZA" sz="1800" b="1" i="1" dirty="0">
                <a:effectLst/>
                <a:latin typeface="Calibri" panose="020F0502020204030204" pitchFamily="34" charset="0"/>
                <a:ea typeface="Calibri" panose="020F0502020204030204" pitchFamily="34" charset="0"/>
              </a:rPr>
              <a:t> te kyk</a:t>
            </a:r>
            <a:r>
              <a:rPr lang="af-ZA" sz="1800" b="1" dirty="0">
                <a:effectLst/>
                <a:latin typeface="Calibri" panose="020F0502020204030204" pitchFamily="34" charset="0"/>
                <a:ea typeface="Calibri" panose="020F0502020204030204" pitchFamily="34" charset="0"/>
              </a:rPr>
              <a:t>” </a:t>
            </a:r>
            <a:r>
              <a:rPr lang="af-ZA" sz="1800" dirty="0">
                <a:effectLst/>
                <a:latin typeface="Calibri" panose="020F0502020204030204" pitchFamily="34" charset="0"/>
                <a:ea typeface="Calibri" panose="020F0502020204030204" pitchFamily="34" charset="0"/>
              </a:rPr>
              <a:t>op</a:t>
            </a:r>
            <a:r>
              <a:rPr lang="af-ZA" sz="1800" b="1" dirty="0">
                <a:effectLst/>
                <a:latin typeface="Calibri" panose="020F0502020204030204" pitchFamily="34" charset="0"/>
                <a:ea typeface="Calibri" panose="020F0502020204030204" pitchFamily="34" charset="0"/>
              </a:rPr>
              <a:t> </a:t>
            </a:r>
            <a:r>
              <a:rPr lang="af-ZA" sz="1800" b="1" i="1" dirty="0">
                <a:solidFill>
                  <a:srgbClr val="000000"/>
                </a:solidFill>
                <a:effectLst/>
                <a:latin typeface="Calibri" panose="020F0502020204030204" pitchFamily="34" charset="0"/>
                <a:ea typeface="Arial" panose="020B0604020202020204" pitchFamily="34" charset="0"/>
              </a:rPr>
              <a:t>Aktiwiteit 3</a:t>
            </a:r>
            <a:r>
              <a:rPr lang="af-ZA" sz="1800" dirty="0">
                <a:solidFill>
                  <a:srgbClr val="000000"/>
                </a:solidFill>
                <a:effectLst/>
                <a:latin typeface="Calibri" panose="020F0502020204030204" pitchFamily="34" charset="0"/>
                <a:ea typeface="Arial" panose="020B0604020202020204" pitchFamily="34" charset="0"/>
              </a:rPr>
              <a:t> </a:t>
            </a:r>
            <a:r>
              <a:rPr lang="af-ZA" sz="1800" b="1" i="1" dirty="0">
                <a:solidFill>
                  <a:srgbClr val="000000"/>
                </a:solidFill>
                <a:effectLst/>
                <a:latin typeface="Calibri" panose="020F0502020204030204" pitchFamily="34" charset="0"/>
                <a:ea typeface="Arial" panose="020B0604020202020204" pitchFamily="34" charset="0"/>
              </a:rPr>
              <a:t>(</a:t>
            </a:r>
            <a:r>
              <a:rPr lang="af-ZA" sz="1800" b="1" i="1" u="sng" dirty="0">
                <a:solidFill>
                  <a:srgbClr val="000000"/>
                </a:solidFill>
                <a:effectLst/>
                <a:latin typeface="Calibri" panose="020F0502020204030204" pitchFamily="34" charset="0"/>
                <a:ea typeface="Arial" panose="020B0604020202020204" pitchFamily="34" charset="0"/>
              </a:rPr>
              <a:t>Les 1 - Werkkaart) </a:t>
            </a:r>
            <a:r>
              <a:rPr lang="af-ZA" sz="1800" dirty="0">
                <a:effectLst/>
                <a:latin typeface="Calibri" panose="020F0502020204030204" pitchFamily="34" charset="0"/>
                <a:ea typeface="Calibri" panose="020F0502020204030204" pitchFamily="34" charset="0"/>
              </a:rPr>
              <a:t>en maak dan as 'n groep 'n plakkaat (sien </a:t>
            </a:r>
            <a:r>
              <a:rPr lang="af-ZA" sz="1800" b="1" i="1" u="sng" dirty="0">
                <a:effectLst/>
                <a:latin typeface="Calibri" panose="020F0502020204030204" pitchFamily="34" charset="0"/>
                <a:ea typeface="Calibri" panose="020F0502020204030204" pitchFamily="34" charset="0"/>
              </a:rPr>
              <a:t>Les 1 – Plakkaat</a:t>
            </a:r>
            <a:r>
              <a:rPr lang="af-ZA" sz="1800" dirty="0">
                <a:effectLst/>
                <a:latin typeface="Calibri" panose="020F0502020204030204" pitchFamily="34" charset="0"/>
                <a:ea typeface="Calibri" panose="020F0502020204030204" pitchFamily="34" charset="0"/>
              </a:rPr>
              <a:t>) in reaksie </a:t>
            </a:r>
            <a:r>
              <a:rPr lang="af-ZA" sz="1800">
                <a:effectLst/>
                <a:latin typeface="Calibri" panose="020F0502020204030204" pitchFamily="34" charset="0"/>
                <a:ea typeface="Calibri" panose="020F0502020204030204" pitchFamily="34" charset="0"/>
              </a:rPr>
              <a:t>daarop.</a:t>
            </a:r>
          </a:p>
          <a:p>
            <a:pPr marL="0" lvl="0" indent="0" fontAlgn="base">
              <a:buFont typeface="Symbol" panose="05050102010706020507" pitchFamily="18" charset="2"/>
              <a:buNone/>
            </a:pPr>
            <a:r>
              <a:rPr lang="af-ZA" sz="1800">
                <a:solidFill>
                  <a:srgbClr val="000000"/>
                </a:solidFill>
                <a:effectLst/>
                <a:latin typeface="Calibri" panose="020F0502020204030204" pitchFamily="34" charset="0"/>
                <a:ea typeface="Calibri" panose="020F0502020204030204" pitchFamily="34" charset="0"/>
              </a:rPr>
              <a:t>Die </a:t>
            </a:r>
            <a:r>
              <a:rPr lang="af-ZA" sz="1800" dirty="0">
                <a:solidFill>
                  <a:srgbClr val="000000"/>
                </a:solidFill>
                <a:effectLst/>
                <a:latin typeface="Calibri" panose="020F0502020204030204" pitchFamily="34" charset="0"/>
                <a:ea typeface="Calibri" panose="020F0502020204030204" pitchFamily="34" charset="0"/>
              </a:rPr>
              <a:t>plakkaat moet die volgende insluit: VYF uitsprake oor wat die samelewing en kultuur oor vriendskap glo en VYF vaardighede wat jy benodig om 'n goeie vriend te wees.</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2" name="Google Shape;12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6: 5min</a:t>
            </a:r>
            <a:endParaRPr dirty="0"/>
          </a:p>
          <a:p>
            <a:pPr marL="0" lvl="0" indent="0" algn="l" rtl="0">
              <a:spcBef>
                <a:spcPts val="0"/>
              </a:spcBef>
              <a:spcAft>
                <a:spcPts val="0"/>
              </a:spcAft>
              <a:buNone/>
            </a:pPr>
            <a:endParaRPr dirty="0"/>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Soos ons aan die einde van hierdie les kom, besin oor die volgende vrae in </a:t>
            </a:r>
            <a:r>
              <a:rPr lang="af-ZA" sz="1800" b="1" i="1" dirty="0">
                <a:solidFill>
                  <a:srgbClr val="000000"/>
                </a:solidFill>
                <a:effectLst/>
                <a:latin typeface="Calibri" panose="020F0502020204030204" pitchFamily="34" charset="0"/>
                <a:ea typeface="Arial" panose="020B0604020202020204" pitchFamily="34" charset="0"/>
              </a:rPr>
              <a:t>Aktiwiteit 4</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1 – Werkkaart). </a:t>
            </a:r>
            <a:endParaRPr lang="en-US" sz="1800" dirty="0">
              <a:effectLst/>
              <a:latin typeface="Times New Roman" panose="02020603050405020304" pitchFamily="18" charset="0"/>
              <a:ea typeface="Times New Roman" panose="02020603050405020304" pitchFamily="18" charset="0"/>
            </a:endParaRPr>
          </a:p>
          <a:p>
            <a:pPr indent="-1270"/>
            <a:r>
              <a:rPr lang="af-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Hoe goed hanteer jy die verandering van een </a:t>
            </a:r>
            <a:r>
              <a:rPr lang="af-ZA" sz="1800" dirty="0" err="1">
                <a:solidFill>
                  <a:srgbClr val="000000"/>
                </a:solidFill>
                <a:effectLst/>
                <a:latin typeface="Calibri" panose="020F0502020204030204" pitchFamily="34" charset="0"/>
                <a:ea typeface="Arial" panose="020B0604020202020204" pitchFamily="34" charset="0"/>
              </a:rPr>
              <a:t>lewensrol</a:t>
            </a:r>
            <a:r>
              <a:rPr lang="af-ZA" sz="1800" dirty="0">
                <a:solidFill>
                  <a:srgbClr val="000000"/>
                </a:solidFill>
                <a:effectLst/>
                <a:latin typeface="Calibri" panose="020F0502020204030204" pitchFamily="34" charset="0"/>
                <a:ea typeface="Arial" panose="020B0604020202020204" pitchFamily="34" charset="0"/>
              </a:rPr>
              <a:t> na 'n ander?</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Hoe kan jy jou vermoë om by verskillende </a:t>
            </a:r>
            <a:r>
              <a:rPr lang="af-ZA" sz="1800" dirty="0" err="1">
                <a:solidFill>
                  <a:srgbClr val="000000"/>
                </a:solidFill>
                <a:effectLst/>
                <a:latin typeface="Calibri" panose="020F0502020204030204" pitchFamily="34" charset="0"/>
                <a:ea typeface="Arial" panose="020B0604020202020204" pitchFamily="34" charset="0"/>
              </a:rPr>
              <a:t>lewensrolle</a:t>
            </a:r>
            <a:r>
              <a:rPr lang="af-ZA" sz="1800" dirty="0">
                <a:solidFill>
                  <a:srgbClr val="000000"/>
                </a:solidFill>
                <a:effectLst/>
                <a:latin typeface="Calibri" panose="020F0502020204030204" pitchFamily="34" charset="0"/>
                <a:ea typeface="Arial" panose="020B0604020202020204" pitchFamily="34" charset="0"/>
              </a:rPr>
              <a:t> aan te pas, verbeter?</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Verduidelik hoeveel van jou vooropgestelde idees, oor die rol van 'n persoon in 'n verhouding, gedefinieer word deur die musiek waarna jy luister.</a:t>
            </a:r>
            <a:endParaRPr lang="en-US" sz="1800" dirty="0">
              <a:solidFill>
                <a:schemeClr val="dk1"/>
              </a:solidFill>
              <a:effectLst/>
              <a:latin typeface="Times New Roman" panose="02020603050405020304" pitchFamily="18" charset="0"/>
              <a:ea typeface="Arial" panose="020B0604020202020204" pitchFamily="34" charset="0"/>
            </a:endParaRPr>
          </a:p>
          <a:p>
            <a:pPr marL="342900" lvl="0" indent="-342900">
              <a:buFont typeface="Symbol" panose="05050102010706020507" pitchFamily="18" charset="2"/>
              <a:buChar char=""/>
            </a:pPr>
            <a:endParaRPr lang="en-US" sz="180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a:solidFill>
                  <a:srgbClr val="000000"/>
                </a:solidFill>
                <a:effectLst/>
                <a:latin typeface="Calibri" panose="020F0502020204030204" pitchFamily="34" charset="0"/>
                <a:ea typeface="Arial" panose="020B0604020202020204" pitchFamily="34" charset="0"/>
              </a:rPr>
              <a:t>(</a:t>
            </a:r>
            <a:r>
              <a:rPr lang="af-ZA" sz="1800" dirty="0">
                <a:solidFill>
                  <a:srgbClr val="FF0000"/>
                </a:solidFill>
                <a:effectLst/>
                <a:latin typeface="Calibri" panose="020F0502020204030204" pitchFamily="34" charset="0"/>
                <a:ea typeface="Arial" panose="020B0604020202020204" pitchFamily="34" charset="0"/>
              </a:rPr>
              <a:t>Nota aan onderwyser </a:t>
            </a:r>
            <a:r>
              <a:rPr lang="af-ZA" sz="1800" dirty="0">
                <a:solidFill>
                  <a:srgbClr val="000000"/>
                </a:solidFill>
                <a:effectLst/>
                <a:latin typeface="Calibri" panose="020F0502020204030204" pitchFamily="34" charset="0"/>
                <a:ea typeface="Arial" panose="020B0604020202020204" pitchFamily="34" charset="0"/>
              </a:rPr>
              <a:t>- moedig die klas aan om in hierdie tyd stil te wees. Dit kan selfs help om musiek te speel. Sê vir die klas om stil te bly totdat jy sê hulle kan praat.)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3" name="Picture 2">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2FEF3EE2-C980-3A38-6DA8-D118D6D33CCB}"/>
              </a:ext>
            </a:extLst>
          </p:cNvPr>
          <p:cNvSpPr/>
          <p:nvPr/>
        </p:nvSpPr>
        <p:spPr>
          <a:xfrm>
            <a:off x="7079673" y="1565564"/>
            <a:ext cx="5001491" cy="1579418"/>
          </a:xfrm>
          <a:prstGeom prst="roundRect">
            <a:avLst/>
          </a:prstGeom>
          <a:solidFill>
            <a:srgbClr val="CFF3F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400" dirty="0" err="1">
                <a:solidFill>
                  <a:srgbClr val="002060"/>
                </a:solidFill>
                <a:latin typeface="Aharoni" panose="02010803020104030203" pitchFamily="2" charset="-79"/>
                <a:cs typeface="Aharoni" panose="02010803020104030203" pitchFamily="2" charset="-79"/>
              </a:rPr>
              <a:t>Graad</a:t>
            </a:r>
            <a:r>
              <a:rPr lang="en-GB" sz="5400" dirty="0">
                <a:solidFill>
                  <a:srgbClr val="002060"/>
                </a:solidFill>
                <a:latin typeface="Aharoni" panose="02010803020104030203" pitchFamily="2" charset="-79"/>
                <a:cs typeface="Aharoni" panose="02010803020104030203" pitchFamily="2" charset="-79"/>
              </a:rPr>
              <a:t> 10</a:t>
            </a:r>
          </a:p>
          <a:p>
            <a:r>
              <a:rPr lang="en-GB" sz="2000" dirty="0" err="1">
                <a:solidFill>
                  <a:srgbClr val="002060"/>
                </a:solidFill>
                <a:latin typeface="Aharoni" panose="02010803020104030203" pitchFamily="2" charset="-79"/>
                <a:cs typeface="Aharoni" panose="02010803020104030203" pitchFamily="2" charset="-79"/>
              </a:rPr>
              <a:t>Selfontwikkeling</a:t>
            </a:r>
            <a:r>
              <a:rPr lang="en-GB" sz="2000" dirty="0">
                <a:solidFill>
                  <a:srgbClr val="002060"/>
                </a:solidFill>
                <a:latin typeface="Aharoni" panose="02010803020104030203" pitchFamily="2" charset="-79"/>
                <a:cs typeface="Aharoni" panose="02010803020104030203" pitchFamily="2" charset="-79"/>
              </a:rPr>
              <a:t> in die </a:t>
            </a:r>
            <a:r>
              <a:rPr lang="en-GB" sz="2000" dirty="0" err="1">
                <a:solidFill>
                  <a:srgbClr val="002060"/>
                </a:solidFill>
                <a:latin typeface="Aharoni" panose="02010803020104030203" pitchFamily="2" charset="-79"/>
                <a:cs typeface="Aharoni" panose="02010803020104030203" pitchFamily="2" charset="-79"/>
              </a:rPr>
              <a:t>samelewing</a:t>
            </a:r>
            <a:endParaRPr lang="en-US" sz="2000" dirty="0">
              <a:solidFill>
                <a:srgbClr val="002060"/>
              </a:solidFill>
              <a:latin typeface="Aharoni" panose="02010803020104030203" pitchFamily="2" charset="-79"/>
              <a:cs typeface="Aharoni" panose="02010803020104030203" pitchFamily="2" charset="-79"/>
            </a:endParaRPr>
          </a:p>
        </p:txBody>
      </p:sp>
      <p:sp>
        <p:nvSpPr>
          <p:cNvPr id="4" name="Rectangle: Rounded Corners 3">
            <a:extLst>
              <a:ext uri="{FF2B5EF4-FFF2-40B4-BE49-F238E27FC236}">
                <a16:creationId xmlns:a16="http://schemas.microsoft.com/office/drawing/2014/main" id="{695325A8-FD0E-A5D6-CCBD-11016BF51393}"/>
              </a:ext>
            </a:extLst>
          </p:cNvPr>
          <p:cNvSpPr/>
          <p:nvPr/>
        </p:nvSpPr>
        <p:spPr>
          <a:xfrm>
            <a:off x="2258292" y="6234545"/>
            <a:ext cx="9850582" cy="609602"/>
          </a:xfrm>
          <a:prstGeom prst="roundRect">
            <a:avLst/>
          </a:prstGeom>
          <a:solidFill>
            <a:srgbClr val="44B4B8"/>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dirty="0" err="1">
                <a:solidFill>
                  <a:srgbClr val="FEB3AE"/>
                </a:solidFill>
                <a:latin typeface="Aharoni" panose="02010803020104030203" pitchFamily="2" charset="-79"/>
                <a:cs typeface="Aharoni" panose="02010803020104030203" pitchFamily="2" charset="-79"/>
              </a:rPr>
              <a:t>Kwartaal</a:t>
            </a:r>
            <a:r>
              <a:rPr lang="en-GB" sz="2800" dirty="0">
                <a:solidFill>
                  <a:srgbClr val="FEB3AE"/>
                </a:solidFill>
                <a:latin typeface="Aharoni" panose="02010803020104030203" pitchFamily="2" charset="-79"/>
                <a:cs typeface="Aharoni" panose="02010803020104030203" pitchFamily="2" charset="-79"/>
              </a:rPr>
              <a:t> 3				Les 1: </a:t>
            </a:r>
            <a:r>
              <a:rPr lang="en-GB" sz="2800" dirty="0" err="1">
                <a:solidFill>
                  <a:srgbClr val="FEB3AE"/>
                </a:solidFill>
                <a:latin typeface="Aharoni" panose="02010803020104030203" pitchFamily="2" charset="-79"/>
                <a:cs typeface="Aharoni" panose="02010803020104030203" pitchFamily="2" charset="-79"/>
              </a:rPr>
              <a:t>Lewensrolle</a:t>
            </a:r>
            <a:endParaRPr lang="en-US" sz="2800" dirty="0">
              <a:solidFill>
                <a:srgbClr val="FEB3AE"/>
              </a:solidFill>
              <a:latin typeface="Aharoni" panose="02010803020104030203" pitchFamily="2" charset="-79"/>
              <a:cs typeface="Aharoni" panose="02010803020104030203"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OLCreate: SWP_TIDE Week 1: Understanding your skills and abilities: 2 What  roles are played in life?"/>
          <p:cNvPicPr preferRelativeResize="0"/>
          <p:nvPr/>
        </p:nvPicPr>
        <p:blipFill rotWithShape="1">
          <a:blip r:embed="rId3">
            <a:alphaModFix/>
          </a:blip>
          <a:srcRect/>
          <a:stretch/>
        </p:blipFill>
        <p:spPr>
          <a:xfrm>
            <a:off x="3581902" y="514199"/>
            <a:ext cx="5059989" cy="4395245"/>
          </a:xfrm>
          <a:prstGeom prst="rect">
            <a:avLst/>
          </a:prstGeom>
          <a:noFill/>
          <a:ln>
            <a:noFill/>
          </a:ln>
        </p:spPr>
      </p:pic>
      <p:sp>
        <p:nvSpPr>
          <p:cNvPr id="95" name="Google Shape;95;p2"/>
          <p:cNvSpPr/>
          <p:nvPr/>
        </p:nvSpPr>
        <p:spPr>
          <a:xfrm rot="-622103">
            <a:off x="723883" y="582271"/>
            <a:ext cx="2090893" cy="923289"/>
          </a:xfrm>
          <a:prstGeom prst="rect">
            <a:avLst/>
          </a:prstGeom>
          <a:noFill/>
          <a:ln>
            <a:noFill/>
          </a:ln>
        </p:spPr>
        <p:txBody>
          <a:bodyPr spcFirstLastPara="1" wrap="square" lIns="91425" tIns="45700" rIns="91425" bIns="45700" anchor="t" anchorCtr="0">
            <a:spAutoFit/>
          </a:bodyPr>
          <a:lstStyle/>
          <a:p>
            <a:pPr lvl="0" algn="ctr"/>
            <a:r>
              <a:rPr lang="en-ZA" sz="5400" b="1" dirty="0" err="1">
                <a:solidFill>
                  <a:srgbClr val="F7CAAC"/>
                </a:solidFill>
                <a:latin typeface="Calibri"/>
                <a:ea typeface="Calibri"/>
                <a:cs typeface="Calibri"/>
                <a:sym typeface="Calibri"/>
              </a:rPr>
              <a:t>ouer</a:t>
            </a:r>
            <a:endParaRPr dirty="0"/>
          </a:p>
        </p:txBody>
      </p:sp>
      <p:sp>
        <p:nvSpPr>
          <p:cNvPr id="96" name="Google Shape;96;p2"/>
          <p:cNvSpPr/>
          <p:nvPr/>
        </p:nvSpPr>
        <p:spPr>
          <a:xfrm rot="1410391">
            <a:off x="371454" y="4297437"/>
            <a:ext cx="2390654"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1" dirty="0" err="1">
                <a:solidFill>
                  <a:srgbClr val="F7CAAC"/>
                </a:solidFill>
                <a:latin typeface="Calibri"/>
                <a:cs typeface="Calibri"/>
                <a:sym typeface="Calibri"/>
              </a:rPr>
              <a:t>leerder</a:t>
            </a:r>
            <a:endParaRPr dirty="0"/>
          </a:p>
        </p:txBody>
      </p:sp>
      <p:sp>
        <p:nvSpPr>
          <p:cNvPr id="97" name="Google Shape;97;p2"/>
          <p:cNvSpPr/>
          <p:nvPr/>
        </p:nvSpPr>
        <p:spPr>
          <a:xfrm rot="-1774513">
            <a:off x="8906243" y="814878"/>
            <a:ext cx="302140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1" i="0" u="none" strike="noStrike" cap="none" dirty="0" err="1">
                <a:solidFill>
                  <a:srgbClr val="F7CAAC"/>
                </a:solidFill>
                <a:latin typeface="Calibri"/>
                <a:ea typeface="Calibri"/>
                <a:cs typeface="Calibri"/>
                <a:sym typeface="Calibri"/>
              </a:rPr>
              <a:t>werker</a:t>
            </a:r>
            <a:endParaRPr dirty="0"/>
          </a:p>
        </p:txBody>
      </p:sp>
      <p:sp>
        <p:nvSpPr>
          <p:cNvPr id="98" name="Google Shape;98;p2"/>
          <p:cNvSpPr/>
          <p:nvPr/>
        </p:nvSpPr>
        <p:spPr>
          <a:xfrm>
            <a:off x="9142814" y="2521361"/>
            <a:ext cx="2116349"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1" i="0" u="none" strike="noStrike" cap="none" dirty="0" err="1">
                <a:solidFill>
                  <a:srgbClr val="F7CAAC"/>
                </a:solidFill>
                <a:latin typeface="Calibri"/>
                <a:ea typeface="Calibri"/>
                <a:cs typeface="Calibri"/>
                <a:sym typeface="Calibri"/>
              </a:rPr>
              <a:t>vriend</a:t>
            </a:r>
            <a:endParaRPr dirty="0"/>
          </a:p>
        </p:txBody>
      </p:sp>
      <p:sp>
        <p:nvSpPr>
          <p:cNvPr id="99" name="Google Shape;99;p2"/>
          <p:cNvSpPr/>
          <p:nvPr/>
        </p:nvSpPr>
        <p:spPr>
          <a:xfrm rot="-1774513">
            <a:off x="8173703" y="4275063"/>
            <a:ext cx="405457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1" dirty="0" err="1">
                <a:solidFill>
                  <a:srgbClr val="F7CAAC"/>
                </a:solidFill>
                <a:latin typeface="Calibri"/>
                <a:ea typeface="Calibri"/>
                <a:cs typeface="Calibri"/>
                <a:sym typeface="Calibri"/>
              </a:rPr>
              <a:t>brood</a:t>
            </a:r>
            <a:r>
              <a:rPr lang="en-ZA" sz="5400" b="1" i="0" u="none" strike="noStrike" cap="none" dirty="0" err="1">
                <a:solidFill>
                  <a:srgbClr val="F7CAAC"/>
                </a:solidFill>
                <a:latin typeface="Calibri"/>
                <a:ea typeface="Calibri"/>
                <a:cs typeface="Calibri"/>
                <a:sym typeface="Calibri"/>
              </a:rPr>
              <a:t>winner</a:t>
            </a:r>
            <a:endParaRPr dirty="0"/>
          </a:p>
        </p:txBody>
      </p:sp>
      <p:sp>
        <p:nvSpPr>
          <p:cNvPr id="100" name="Google Shape;100;p2"/>
          <p:cNvSpPr/>
          <p:nvPr/>
        </p:nvSpPr>
        <p:spPr>
          <a:xfrm rot="777103">
            <a:off x="823001" y="2250157"/>
            <a:ext cx="201048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1" i="0" u="none" strike="noStrike" cap="none" dirty="0" err="1">
                <a:solidFill>
                  <a:srgbClr val="F7CAAC"/>
                </a:solidFill>
                <a:latin typeface="Calibri"/>
                <a:ea typeface="Calibri"/>
                <a:cs typeface="Calibri"/>
                <a:sym typeface="Calibri"/>
              </a:rPr>
              <a:t>leier</a:t>
            </a:r>
            <a:endParaRPr dirty="0"/>
          </a:p>
        </p:txBody>
      </p:sp>
      <p:pic>
        <p:nvPicPr>
          <p:cNvPr id="9" name="Picture 8">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6C208AD-7717-671B-183A-53EC7D6AAA91}"/>
              </a:ext>
            </a:extLst>
          </p:cNvPr>
          <p:cNvSpPr/>
          <p:nvPr/>
        </p:nvSpPr>
        <p:spPr>
          <a:xfrm>
            <a:off x="2867891" y="6151418"/>
            <a:ext cx="6456218" cy="706582"/>
          </a:xfrm>
          <a:prstGeom prst="rect">
            <a:avLst/>
          </a:prstGeom>
          <a:solidFill>
            <a:srgbClr val="44B4B8"/>
          </a:solidFill>
          <a:ln>
            <a:solidFill>
              <a:srgbClr val="44B4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527538" y="4724593"/>
            <a:ext cx="11139854" cy="930447"/>
          </a:xfrm>
          <a:prstGeom prst="rect">
            <a:avLst/>
          </a:prstGeom>
          <a:noFill/>
          <a:ln>
            <a:noFill/>
          </a:ln>
        </p:spPr>
        <p:txBody>
          <a:bodyPr spcFirstLastPara="1" wrap="square" lIns="91425" tIns="45700" rIns="91425" bIns="45700" anchor="b" anchorCtr="0">
            <a:normAutofit fontScale="90000"/>
          </a:bodyPr>
          <a:lstStyle/>
          <a:p>
            <a:pPr lvl="0" algn="ctr">
              <a:buClr>
                <a:srgbClr val="FFFFFF"/>
              </a:buClr>
              <a:buSzPct val="100000"/>
            </a:pPr>
            <a:r>
              <a:rPr lang="nl-NL" sz="3000" dirty="0">
                <a:solidFill>
                  <a:srgbClr val="FFFFFF"/>
                </a:solidFill>
              </a:rPr>
              <a:t>In verskillende rolle kan jy die volgende wees:</a:t>
            </a:r>
            <a:br>
              <a:rPr lang="nl-NL" sz="3000" dirty="0">
                <a:solidFill>
                  <a:srgbClr val="FFFFFF"/>
                </a:solidFill>
              </a:rPr>
            </a:br>
            <a:br>
              <a:rPr lang="nl-NL" sz="3000" dirty="0">
                <a:solidFill>
                  <a:srgbClr val="FFFFFF"/>
                </a:solidFill>
              </a:rPr>
            </a:br>
            <a:r>
              <a:rPr lang="nl-NL" sz="3000" dirty="0">
                <a:solidFill>
                  <a:srgbClr val="FFFFFF"/>
                </a:solidFill>
              </a:rPr>
              <a:t>AFHANKLIK                           ONAFHANKLIK                           INTERAFHANKLIK</a:t>
            </a:r>
            <a:endParaRPr dirty="0"/>
          </a:p>
        </p:txBody>
      </p:sp>
      <p:pic>
        <p:nvPicPr>
          <p:cNvPr id="107" name="Google Shape;107;p3" descr="A close up of a logo&#10;&#10;Description automatically generated"/>
          <p:cNvPicPr preferRelativeResize="0"/>
          <p:nvPr/>
        </p:nvPicPr>
        <p:blipFill rotWithShape="1">
          <a:blip r:embed="rId3">
            <a:alphaModFix/>
          </a:blip>
          <a:srcRect/>
          <a:stretch/>
        </p:blipFill>
        <p:spPr>
          <a:xfrm>
            <a:off x="320040" y="427708"/>
            <a:ext cx="3425609" cy="3757683"/>
          </a:xfrm>
          <a:prstGeom prst="rect">
            <a:avLst/>
          </a:prstGeom>
          <a:noFill/>
          <a:ln>
            <a:noFill/>
          </a:ln>
        </p:spPr>
      </p:pic>
      <p:pic>
        <p:nvPicPr>
          <p:cNvPr id="108" name="Google Shape;108;p3" descr="A group of people posing for a photo&#10;&#10;Description automatically generated"/>
          <p:cNvPicPr preferRelativeResize="0"/>
          <p:nvPr/>
        </p:nvPicPr>
        <p:blipFill rotWithShape="1">
          <a:blip r:embed="rId4">
            <a:alphaModFix/>
          </a:blip>
          <a:srcRect/>
          <a:stretch/>
        </p:blipFill>
        <p:spPr>
          <a:xfrm>
            <a:off x="8234068" y="1202960"/>
            <a:ext cx="3433324" cy="2308910"/>
          </a:xfrm>
          <a:prstGeom prst="rect">
            <a:avLst/>
          </a:prstGeom>
          <a:noFill/>
          <a:ln>
            <a:noFill/>
          </a:ln>
        </p:spPr>
      </p:pic>
      <p:pic>
        <p:nvPicPr>
          <p:cNvPr id="109" name="Google Shape;109;p3" descr="A picture containing dark, standing, person, shirt&#10;&#10;Description automatically generated"/>
          <p:cNvPicPr preferRelativeResize="0"/>
          <p:nvPr/>
        </p:nvPicPr>
        <p:blipFill rotWithShape="1">
          <a:blip r:embed="rId5">
            <a:alphaModFix/>
          </a:blip>
          <a:srcRect/>
          <a:stretch/>
        </p:blipFill>
        <p:spPr>
          <a:xfrm>
            <a:off x="5011641" y="427708"/>
            <a:ext cx="2168717" cy="3997637"/>
          </a:xfrm>
          <a:prstGeom prst="rect">
            <a:avLst/>
          </a:prstGeom>
          <a:noFill/>
          <a:ln>
            <a:noFill/>
          </a:ln>
        </p:spPr>
      </p:pic>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2521344-C95B-422E-058B-C523C985EFC2}"/>
              </a:ext>
            </a:extLst>
          </p:cNvPr>
          <p:cNvSpPr/>
          <p:nvPr/>
        </p:nvSpPr>
        <p:spPr>
          <a:xfrm>
            <a:off x="2867891" y="6151418"/>
            <a:ext cx="6456218" cy="706582"/>
          </a:xfrm>
          <a:prstGeom prst="rect">
            <a:avLst/>
          </a:prstGeom>
          <a:solidFill>
            <a:srgbClr val="44B4B8"/>
          </a:solidFill>
          <a:ln>
            <a:solidFill>
              <a:srgbClr val="44B4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4" descr="9 Things Fatherhood Has Taught Me About Being a Man"/>
          <p:cNvPicPr preferRelativeResize="0"/>
          <p:nvPr/>
        </p:nvPicPr>
        <p:blipFill rotWithShape="1">
          <a:blip r:embed="rId3">
            <a:alphaModFix/>
          </a:blip>
          <a:srcRect/>
          <a:stretch/>
        </p:blipFill>
        <p:spPr>
          <a:xfrm>
            <a:off x="3091967" y="0"/>
            <a:ext cx="10287000" cy="6858000"/>
          </a:xfrm>
          <a:prstGeom prst="rect">
            <a:avLst/>
          </a:prstGeom>
          <a:noFill/>
          <a:ln>
            <a:noFill/>
          </a:ln>
        </p:spPr>
      </p:pic>
      <p:sp>
        <p:nvSpPr>
          <p:cNvPr id="116" name="Google Shape;11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17" name="Google Shape;117;p4" descr="180+ Teen Mom And Baby Stock Photos, Pictures &amp; Royalty-Free Images -  iStock | Young mom and baby"/>
          <p:cNvPicPr preferRelativeResize="0"/>
          <p:nvPr/>
        </p:nvPicPr>
        <p:blipFill rotWithShape="1">
          <a:blip r:embed="rId4">
            <a:alphaModFix/>
          </a:blip>
          <a:srcRect/>
          <a:stretch/>
        </p:blipFill>
        <p:spPr>
          <a:xfrm>
            <a:off x="-42707" y="0"/>
            <a:ext cx="4549775" cy="6858000"/>
          </a:xfrm>
          <a:prstGeom prst="rect">
            <a:avLst/>
          </a:prstGeom>
          <a:noFill/>
          <a:ln>
            <a:noFill/>
          </a:ln>
        </p:spPr>
      </p:pic>
      <p:pic>
        <p:nvPicPr>
          <p:cNvPr id="118" name="Google Shape;118;p4" descr="Early pregnancy crisis needs attention | Boksburg Advertiser"/>
          <p:cNvPicPr preferRelativeResize="0"/>
          <p:nvPr/>
        </p:nvPicPr>
        <p:blipFill rotWithShape="1">
          <a:blip r:embed="rId5">
            <a:alphaModFix/>
          </a:blip>
          <a:srcRect l="21870" r="22764"/>
          <a:stretch/>
        </p:blipFill>
        <p:spPr>
          <a:xfrm>
            <a:off x="9114437" y="0"/>
            <a:ext cx="5062654" cy="6858000"/>
          </a:xfrm>
          <a:prstGeom prst="rect">
            <a:avLst/>
          </a:prstGeom>
          <a:noFill/>
          <a:ln>
            <a:noFill/>
          </a:ln>
        </p:spPr>
      </p:pic>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5" name="Google Shape;12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6" name="Google Shape;126;p5" descr="Friends Complete Series Online | Seasons 1-10 | TVNZ+"/>
          <p:cNvPicPr preferRelativeResize="0"/>
          <p:nvPr/>
        </p:nvPicPr>
        <p:blipFill rotWithShape="1">
          <a:blip r:embed="rId3">
            <a:alphaModFix/>
          </a:blip>
          <a:srcRect/>
          <a:stretch/>
        </p:blipFill>
        <p:spPr>
          <a:xfrm>
            <a:off x="-435429" y="0"/>
            <a:ext cx="13062858" cy="6858000"/>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838200" y="63800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ZA" sz="5000" b="1"/>
              <a:t>R	E	F	L	E	C	T	I	O	N</a:t>
            </a:r>
            <a:endParaRPr/>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uperEval » Blog Archive Why is Self-Reflection a Critical Component of  Leadership? | SuperEval">
            <a:extLst>
              <a:ext uri="{FF2B5EF4-FFF2-40B4-BE49-F238E27FC236}">
                <a16:creationId xmlns:a16="http://schemas.microsoft.com/office/drawing/2014/main" id="{79E43FE8-BF39-D3CF-F94C-95CB914D2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E1C3977-DD17-B817-B8F4-A867C691AD20}"/>
              </a:ext>
            </a:extLst>
          </p:cNvPr>
          <p:cNvSpPr txBox="1">
            <a:spLocks/>
          </p:cNvSpPr>
          <p:nvPr/>
        </p:nvSpPr>
        <p:spPr>
          <a:xfrm>
            <a:off x="-3668486" y="57426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b="1">
                <a:solidFill>
                  <a:schemeClr val="tx2">
                    <a:lumMod val="50000"/>
                  </a:schemeClr>
                </a:solidFill>
              </a:rPr>
              <a:t>REFLEKSIE</a:t>
            </a:r>
            <a:endParaRPr lang="en-US" sz="5400" b="1" dirty="0">
              <a:solidFill>
                <a:schemeClr val="tx2">
                  <a:lumMod val="50000"/>
                </a:schemeClr>
              </a:solidFill>
            </a:endParaRPr>
          </a:p>
        </p:txBody>
      </p:sp>
      <p:pic>
        <p:nvPicPr>
          <p:cNvPr id="2" name="Picture 1" descr="SuperEval » Blog Archive Why is Self-Reflection a Critical Component of  Leadership? | SuperEval">
            <a:extLst>
              <a:ext uri="{FF2B5EF4-FFF2-40B4-BE49-F238E27FC236}">
                <a16:creationId xmlns:a16="http://schemas.microsoft.com/office/drawing/2014/main" id="{93EDE861-8ACA-D99E-DEB7-70E5C04FB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412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3340B7E-6814-BE98-3D73-9D3BE48E13AE}"/>
              </a:ext>
            </a:extLst>
          </p:cNvPr>
          <p:cNvSpPr txBox="1">
            <a:spLocks/>
          </p:cNvSpPr>
          <p:nvPr/>
        </p:nvSpPr>
        <p:spPr>
          <a:xfrm>
            <a:off x="-3668486" y="5668539"/>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b="1">
                <a:solidFill>
                  <a:schemeClr val="tx2">
                    <a:lumMod val="50000"/>
                  </a:schemeClr>
                </a:solidFill>
              </a:rPr>
              <a:t>REFLEKSIE</a:t>
            </a:r>
            <a:endParaRPr lang="en-US" sz="5400" b="1" dirty="0">
              <a:solidFill>
                <a:schemeClr val="tx2">
                  <a:lumMod val="50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1274</Words>
  <Application>Microsoft Office PowerPoint</Application>
  <PresentationFormat>Widescreen</PresentationFormat>
  <Paragraphs>78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Aharoni</vt:lpstr>
      <vt:lpstr>Arial</vt:lpstr>
      <vt:lpstr>Calibri</vt:lpstr>
      <vt:lpstr>Symbol</vt:lpstr>
      <vt:lpstr>Times New Roman</vt:lpstr>
      <vt:lpstr>Office Theme</vt:lpstr>
      <vt:lpstr>PowerPoint Presentation</vt:lpstr>
      <vt:lpstr>PowerPoint Presentation</vt:lpstr>
      <vt:lpstr>In verskillende rolle kan jy die volgende wees:  AFHANKLIK                           ONAFHANKLIK                           INTERAFHANKLIK</vt:lpstr>
      <vt:lpstr>PowerPoint Presentation</vt:lpstr>
      <vt:lpstr>PowerPoint Presentation</vt:lpstr>
      <vt:lpstr>R E F L E C T I O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Megan Botes</cp:lastModifiedBy>
  <cp:revision>3</cp:revision>
  <dcterms:created xsi:type="dcterms:W3CDTF">2023-02-17T20:03:06Z</dcterms:created>
  <dcterms:modified xsi:type="dcterms:W3CDTF">2023-07-17T14:11:53Z</dcterms:modified>
</cp:coreProperties>
</file>