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74" r:id="rId5"/>
    <p:sldId id="316" r:id="rId6"/>
    <p:sldId id="308" r:id="rId7"/>
    <p:sldId id="307" r:id="rId8"/>
    <p:sldId id="309" r:id="rId9"/>
    <p:sldId id="315" r:id="rId10"/>
    <p:sldId id="314" r:id="rId11"/>
    <p:sldId id="317" r:id="rId12"/>
    <p:sldId id="310" r:id="rId13"/>
    <p:sldId id="318" r:id="rId14"/>
    <p:sldId id="319" r:id="rId15"/>
    <p:sldId id="3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26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492" autoAdjust="0"/>
  </p:normalViewPr>
  <p:slideViewPr>
    <p:cSldViewPr snapToGrid="0">
      <p:cViewPr varScale="1">
        <p:scale>
          <a:sx n="88" d="100"/>
          <a:sy n="88" d="100"/>
        </p:scale>
        <p:origin x="86"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DDDEA-63BC-40A0-8BC0-D6413F38691F}" type="datetimeFigureOut">
              <a:rPr lang="en-US" smtClean="0"/>
              <a:t>7/31/2023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F76E-E60C-4C54-B47A-C2C406EC8F72}" type="slidenum">
              <a:rPr lang="en-US" smtClean="0"/>
              <a:t>‹#›</a:t>
            </a:fld>
            <a:endParaRPr lang="en-US" dirty="0"/>
          </a:p>
        </p:txBody>
      </p:sp>
    </p:spTree>
    <p:extLst>
      <p:ext uri="{BB962C8B-B14F-4D97-AF65-F5344CB8AC3E}">
        <p14:creationId xmlns:p14="http://schemas.microsoft.com/office/powerpoint/2010/main" val="2987483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1</a:t>
            </a:fld>
            <a:endParaRPr lang="en-US" dirty="0"/>
          </a:p>
        </p:txBody>
      </p:sp>
    </p:spTree>
    <p:extLst>
      <p:ext uri="{BB962C8B-B14F-4D97-AF65-F5344CB8AC3E}">
        <p14:creationId xmlns:p14="http://schemas.microsoft.com/office/powerpoint/2010/main" val="3158786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10</a:t>
            </a:fld>
            <a:endParaRPr lang="en-US" dirty="0"/>
          </a:p>
        </p:txBody>
      </p:sp>
    </p:spTree>
    <p:extLst>
      <p:ext uri="{BB962C8B-B14F-4D97-AF65-F5344CB8AC3E}">
        <p14:creationId xmlns:p14="http://schemas.microsoft.com/office/powerpoint/2010/main" val="4285891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11</a:t>
            </a:fld>
            <a:endParaRPr lang="en-US" dirty="0"/>
          </a:p>
        </p:txBody>
      </p:sp>
    </p:spTree>
    <p:extLst>
      <p:ext uri="{BB962C8B-B14F-4D97-AF65-F5344CB8AC3E}">
        <p14:creationId xmlns:p14="http://schemas.microsoft.com/office/powerpoint/2010/main" val="534224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12</a:t>
            </a:fld>
            <a:endParaRPr lang="en-US" dirty="0"/>
          </a:p>
        </p:txBody>
      </p:sp>
    </p:spTree>
    <p:extLst>
      <p:ext uri="{BB962C8B-B14F-4D97-AF65-F5344CB8AC3E}">
        <p14:creationId xmlns:p14="http://schemas.microsoft.com/office/powerpoint/2010/main" val="199075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962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3</a:t>
            </a:fld>
            <a:endParaRPr lang="en-US" dirty="0"/>
          </a:p>
        </p:txBody>
      </p:sp>
    </p:spTree>
    <p:extLst>
      <p:ext uri="{BB962C8B-B14F-4D97-AF65-F5344CB8AC3E}">
        <p14:creationId xmlns:p14="http://schemas.microsoft.com/office/powerpoint/2010/main" val="4124866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168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824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6</a:t>
            </a:fld>
            <a:endParaRPr lang="en-US" dirty="0"/>
          </a:p>
        </p:txBody>
      </p:sp>
    </p:spTree>
    <p:extLst>
      <p:ext uri="{BB962C8B-B14F-4D97-AF65-F5344CB8AC3E}">
        <p14:creationId xmlns:p14="http://schemas.microsoft.com/office/powerpoint/2010/main" val="166538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1" dirty="0"/>
          </a:p>
        </p:txBody>
      </p:sp>
      <p:sp>
        <p:nvSpPr>
          <p:cNvPr id="4" name="Slide Number Placeholder 3"/>
          <p:cNvSpPr>
            <a:spLocks noGrp="1"/>
          </p:cNvSpPr>
          <p:nvPr>
            <p:ph type="sldNum" sz="quarter" idx="5"/>
          </p:nvPr>
        </p:nvSpPr>
        <p:spPr/>
        <p:txBody>
          <a:bodyPr/>
          <a:lstStyle/>
          <a:p>
            <a:fld id="{4306F76E-E60C-4C54-B47A-C2C406EC8F72}" type="slidenum">
              <a:rPr lang="en-US" smtClean="0"/>
              <a:t>7</a:t>
            </a:fld>
            <a:endParaRPr lang="en-US" dirty="0"/>
          </a:p>
        </p:txBody>
      </p:sp>
    </p:spTree>
    <p:extLst>
      <p:ext uri="{BB962C8B-B14F-4D97-AF65-F5344CB8AC3E}">
        <p14:creationId xmlns:p14="http://schemas.microsoft.com/office/powerpoint/2010/main" val="379124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8</a:t>
            </a:fld>
            <a:endParaRPr lang="en-US" dirty="0"/>
          </a:p>
        </p:txBody>
      </p:sp>
    </p:spTree>
    <p:extLst>
      <p:ext uri="{BB962C8B-B14F-4D97-AF65-F5344CB8AC3E}">
        <p14:creationId xmlns:p14="http://schemas.microsoft.com/office/powerpoint/2010/main" val="121827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306F76E-E60C-4C54-B47A-C2C406EC8F72}" type="slidenum">
              <a:rPr lang="en-US" smtClean="0"/>
              <a:t>9</a:t>
            </a:fld>
            <a:endParaRPr lang="en-US" dirty="0"/>
          </a:p>
        </p:txBody>
      </p:sp>
    </p:spTree>
    <p:extLst>
      <p:ext uri="{BB962C8B-B14F-4D97-AF65-F5344CB8AC3E}">
        <p14:creationId xmlns:p14="http://schemas.microsoft.com/office/powerpoint/2010/main" val="334169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7/31/2023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357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7/31/2023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156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7/31/2023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485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7/31/2023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35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7/31/2023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39114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7/31/2023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277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7/31/2023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158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7/31/2023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31530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7/31/2023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584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7/31/2023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65219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jpe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jpe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12.svg"/><Relationship Id="rId5" Type="http://schemas.openxmlformats.org/officeDocument/2006/relationships/image" Target="../media/image7.png"/><Relationship Id="rId4" Type="http://schemas.openxmlformats.org/officeDocument/2006/relationships/image" Target="../media/image4.jpg"/><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1.jp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7.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useBgFill="1">
        <p:nvSpPr>
          <p:cNvPr id="44" name="Rectangle 37">
            <a:extLst>
              <a:ext uri="{FF2B5EF4-FFF2-40B4-BE49-F238E27FC236}">
                <a16:creationId xmlns:a16="http://schemas.microsoft.com/office/drawing/2014/main" id="{6B695AA2-4B70-477F-AF90-536B720A13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2020104020203"/>
              <a:ea typeface="+mn-ea"/>
              <a:cs typeface="+mn-cs"/>
            </a:endParaRPr>
          </a:p>
        </p:txBody>
      </p:sp>
      <p:pic>
        <p:nvPicPr>
          <p:cNvPr id="4" name="Picture 3">
            <a:extLst>
              <a:ext uri="{FF2B5EF4-FFF2-40B4-BE49-F238E27FC236}">
                <a16:creationId xmlns:a16="http://schemas.microsoft.com/office/drawing/2014/main" id="{B38D39F8-1EB1-A330-348E-EBD98DCFE8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524881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4289D4-23B5-EA7E-7A69-9DD3605F2323}"/>
              </a:ext>
            </a:extLst>
          </p:cNvPr>
          <p:cNvPicPr>
            <a:picLocks noChangeAspect="1"/>
          </p:cNvPicPr>
          <p:nvPr/>
        </p:nvPicPr>
        <p:blipFill rotWithShape="1">
          <a:blip r:embed="rId3"/>
          <a:srcRect t="16644" b="-1702"/>
          <a:stretch/>
        </p:blipFill>
        <p:spPr>
          <a:xfrm>
            <a:off x="763449" y="681268"/>
            <a:ext cx="10665101" cy="6035586"/>
          </a:xfrm>
          <a:prstGeom prst="rect">
            <a:avLst/>
          </a:prstGeom>
        </p:spPr>
      </p:pic>
      <p:sp>
        <p:nvSpPr>
          <p:cNvPr id="6" name="Rectangle 5">
            <a:extLst>
              <a:ext uri="{FF2B5EF4-FFF2-40B4-BE49-F238E27FC236}">
                <a16:creationId xmlns:a16="http://schemas.microsoft.com/office/drawing/2014/main" id="{2D823E19-AAAA-4FDC-1399-D0EF3E48F775}"/>
              </a:ext>
            </a:extLst>
          </p:cNvPr>
          <p:cNvSpPr/>
          <p:nvPr/>
        </p:nvSpPr>
        <p:spPr>
          <a:xfrm>
            <a:off x="4493797" y="761828"/>
            <a:ext cx="6493829"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Wat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sal</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‘n held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doen</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pic>
        <p:nvPicPr>
          <p:cNvPr id="8" name="Picture 7">
            <a:extLst>
              <a:ext uri="{FF2B5EF4-FFF2-40B4-BE49-F238E27FC236}">
                <a16:creationId xmlns:a16="http://schemas.microsoft.com/office/drawing/2014/main" id="{815B27A0-0C30-60C2-963E-FD1CA6019733}"/>
              </a:ext>
            </a:extLst>
          </p:cNvPr>
          <p:cNvPicPr>
            <a:picLocks noChangeAspect="1"/>
          </p:cNvPicPr>
          <p:nvPr/>
        </p:nvPicPr>
        <p:blipFill>
          <a:blip r:embed="rId4"/>
          <a:stretch>
            <a:fillRect/>
          </a:stretch>
        </p:blipFill>
        <p:spPr>
          <a:xfrm>
            <a:off x="9666111" y="4927599"/>
            <a:ext cx="2280356" cy="1710267"/>
          </a:xfrm>
          <a:prstGeom prst="rect">
            <a:avLst/>
          </a:prstGeom>
        </p:spPr>
      </p:pic>
      <p:sp>
        <p:nvSpPr>
          <p:cNvPr id="3" name="TextBox 2">
            <a:extLst>
              <a:ext uri="{FF2B5EF4-FFF2-40B4-BE49-F238E27FC236}">
                <a16:creationId xmlns:a16="http://schemas.microsoft.com/office/drawing/2014/main" id="{AA080E75-56EE-E447-CB2B-840437E92B3A}"/>
              </a:ext>
            </a:extLst>
          </p:cNvPr>
          <p:cNvSpPr txBox="1"/>
          <p:nvPr/>
        </p:nvSpPr>
        <p:spPr>
          <a:xfrm>
            <a:off x="525910" y="681268"/>
            <a:ext cx="3615268" cy="5755422"/>
          </a:xfrm>
          <a:prstGeom prst="rect">
            <a:avLst/>
          </a:prstGeom>
          <a:solidFill>
            <a:schemeClr val="accent1">
              <a:lumMod val="20000"/>
              <a:lumOff val="80000"/>
            </a:schemeClr>
          </a:solidFill>
        </p:spPr>
        <p:txBody>
          <a:bodyPr wrap="square">
            <a:spAutoFit/>
          </a:bodyPr>
          <a:lstStyle/>
          <a:p>
            <a:r>
              <a:rPr lang="nl-NL" sz="2300" b="1" dirty="0">
                <a:latin typeface="Calibri" panose="020F0502020204030204" pitchFamily="34" charset="0"/>
                <a:cs typeface="Calibri" panose="020F0502020204030204" pitchFamily="34" charset="0"/>
              </a:rPr>
              <a:t>Gemeenskapsverantwoor-delikheid</a:t>
            </a:r>
            <a:r>
              <a:rPr lang="nl-NL" sz="2300" dirty="0">
                <a:latin typeface="Calibri" panose="020F0502020204030204" pitchFamily="34" charset="0"/>
                <a:cs typeface="Calibri" panose="020F0502020204030204" pitchFamily="34" charset="0"/>
              </a:rPr>
              <a:t> word gedefinieer as baie individue in 'n gemeenskap wat optree ten gunste van die goeie van almal in die samelewing en die omgewing. Die Afrika-filosofie van "Ubuntu" beteken omgee en deel – vir mekaar en die gemeenskap, diere en die natuurlike wêreld. Om verantwoordelike besluite en aksies te neem maak 'n verskil en skep 'n beter wêreld.</a:t>
            </a:r>
            <a:endParaRPr lang="en-US" sz="230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234E51D1-2C43-E8DC-0EB1-34E9AE0FF3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440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4866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2432FA-C205-40AB-042D-40CCE26EEB47}"/>
              </a:ext>
            </a:extLst>
          </p:cNvPr>
          <p:cNvSpPr/>
          <p:nvPr/>
        </p:nvSpPr>
        <p:spPr>
          <a:xfrm>
            <a:off x="438150" y="336583"/>
            <a:ext cx="11306175" cy="1569660"/>
          </a:xfrm>
          <a:prstGeom prst="rect">
            <a:avLst/>
          </a:prstGeom>
          <a:blipFill>
            <a:blip r:embed="rId3"/>
            <a:stretch>
              <a:fillRect/>
            </a:stretch>
          </a:blipFill>
          <a:ln>
            <a:noFill/>
          </a:ln>
        </p:spPr>
        <p:txBody>
          <a:bodyPr wrap="square" lIns="91440" tIns="45720" rIns="91440" bIns="45720">
            <a:spAutoFit/>
          </a:bodyPr>
          <a:lstStyle/>
          <a:p>
            <a:pPr algn="ctr"/>
            <a:r>
              <a:rPr lang="en-US" sz="9600" b="1" cap="none" spc="0" dirty="0" err="1" smtClean="0">
                <a:ln w="15875" cmpd="sng">
                  <a:solidFill>
                    <a:schemeClr val="bg1"/>
                  </a:solidFill>
                  <a:prstDash val="solid"/>
                </a:ln>
                <a:solidFill>
                  <a:schemeClr val="accent2">
                    <a:lumMod val="75000"/>
                  </a:schemeClr>
                </a:solidFill>
                <a:effectLst>
                  <a:innerShdw blurRad="177800">
                    <a:schemeClr val="accent3">
                      <a:lumMod val="50000"/>
                    </a:schemeClr>
                  </a:innerShdw>
                </a:effectLst>
              </a:rPr>
              <a:t>Wa</a:t>
            </a:r>
            <a:r>
              <a:rPr lang="en-US" sz="9600" b="1" cap="none" spc="0" dirty="0" smtClean="0">
                <a:ln w="15875" cmpd="sng">
                  <a:solidFill>
                    <a:schemeClr val="bg1"/>
                  </a:solidFill>
                  <a:prstDash val="solid"/>
                </a:ln>
                <a:solidFill>
                  <a:schemeClr val="accent2">
                    <a:lumMod val="75000"/>
                  </a:schemeClr>
                </a:solidFill>
                <a:effectLst>
                  <a:innerShdw blurRad="177800">
                    <a:schemeClr val="accent3">
                      <a:lumMod val="50000"/>
                    </a:schemeClr>
                  </a:innerShdw>
                </a:effectLst>
              </a:rPr>
              <a:t> </a:t>
            </a:r>
            <a:r>
              <a:rPr lang="en-US" sz="9600" b="1" cap="none" spc="0" dirty="0" err="1">
                <a:ln w="15875" cmpd="sng">
                  <a:solidFill>
                    <a:schemeClr val="bg1"/>
                  </a:solidFill>
                  <a:prstDash val="solid"/>
                </a:ln>
                <a:solidFill>
                  <a:schemeClr val="accent2">
                    <a:lumMod val="75000"/>
                  </a:schemeClr>
                </a:solidFill>
                <a:effectLst>
                  <a:innerShdw blurRad="177800">
                    <a:schemeClr val="accent3">
                      <a:lumMod val="50000"/>
                    </a:schemeClr>
                  </a:innerShdw>
                </a:effectLst>
              </a:rPr>
              <a:t>raak</a:t>
            </a:r>
            <a:r>
              <a:rPr lang="en-US" sz="9600" b="1" cap="none" spc="0" dirty="0">
                <a:ln w="15875" cmpd="sng">
                  <a:solidFill>
                    <a:schemeClr val="bg1"/>
                  </a:solidFill>
                  <a:prstDash val="solid"/>
                </a:ln>
                <a:solidFill>
                  <a:schemeClr val="accent2">
                    <a:lumMod val="75000"/>
                  </a:schemeClr>
                </a:solidFill>
                <a:effectLst>
                  <a:innerShdw blurRad="177800">
                    <a:schemeClr val="accent3">
                      <a:lumMod val="50000"/>
                    </a:schemeClr>
                  </a:innerShdw>
                </a:effectLst>
              </a:rPr>
              <a:t> </a:t>
            </a:r>
            <a:r>
              <a:rPr lang="en-US" sz="9600" b="1" cap="none" spc="0" dirty="0" err="1">
                <a:ln w="15875" cmpd="sng">
                  <a:solidFill>
                    <a:schemeClr val="bg1"/>
                  </a:solidFill>
                  <a:prstDash val="solid"/>
                </a:ln>
                <a:solidFill>
                  <a:schemeClr val="accent2">
                    <a:lumMod val="75000"/>
                  </a:schemeClr>
                </a:solidFill>
                <a:effectLst>
                  <a:innerShdw blurRad="177800">
                    <a:schemeClr val="accent3">
                      <a:lumMod val="50000"/>
                    </a:schemeClr>
                  </a:innerShdw>
                </a:effectLst>
              </a:rPr>
              <a:t>jou</a:t>
            </a:r>
            <a:r>
              <a:rPr lang="en-US" sz="9600" b="1" cap="none" spc="0" dirty="0">
                <a:ln w="15875" cmpd="sng">
                  <a:solidFill>
                    <a:schemeClr val="bg1"/>
                  </a:solidFill>
                  <a:prstDash val="solid"/>
                </a:ln>
                <a:solidFill>
                  <a:schemeClr val="accent2">
                    <a:lumMod val="75000"/>
                  </a:schemeClr>
                </a:solidFill>
                <a:effectLst>
                  <a:innerShdw blurRad="177800">
                    <a:schemeClr val="accent3">
                      <a:lumMod val="50000"/>
                    </a:schemeClr>
                  </a:innerShdw>
                </a:effectLst>
              </a:rPr>
              <a:t>?</a:t>
            </a:r>
          </a:p>
        </p:txBody>
      </p:sp>
      <p:pic>
        <p:nvPicPr>
          <p:cNvPr id="4" name="Picture 3">
            <a:extLst>
              <a:ext uri="{FF2B5EF4-FFF2-40B4-BE49-F238E27FC236}">
                <a16:creationId xmlns:a16="http://schemas.microsoft.com/office/drawing/2014/main" id="{91A96D3D-AC0C-3089-0BDF-EDECD0A6D569}"/>
              </a:ext>
            </a:extLst>
          </p:cNvPr>
          <p:cNvPicPr>
            <a:picLocks noChangeAspect="1"/>
          </p:cNvPicPr>
          <p:nvPr/>
        </p:nvPicPr>
        <p:blipFill>
          <a:blip r:embed="rId4"/>
          <a:stretch>
            <a:fillRect/>
          </a:stretch>
        </p:blipFill>
        <p:spPr>
          <a:xfrm>
            <a:off x="438150" y="1904999"/>
            <a:ext cx="6286500" cy="4714875"/>
          </a:xfrm>
          <a:prstGeom prst="rect">
            <a:avLst/>
          </a:prstGeom>
        </p:spPr>
      </p:pic>
      <p:sp>
        <p:nvSpPr>
          <p:cNvPr id="5" name="Rectangle 4">
            <a:extLst>
              <a:ext uri="{FF2B5EF4-FFF2-40B4-BE49-F238E27FC236}">
                <a16:creationId xmlns:a16="http://schemas.microsoft.com/office/drawing/2014/main" id="{28CCB684-38DE-6304-2631-C7005710098E}"/>
              </a:ext>
            </a:extLst>
          </p:cNvPr>
          <p:cNvSpPr/>
          <p:nvPr/>
        </p:nvSpPr>
        <p:spPr>
          <a:xfrm>
            <a:off x="7477461" y="1906242"/>
            <a:ext cx="3829895" cy="923330"/>
          </a:xfrm>
          <a:prstGeom prst="rect">
            <a:avLst/>
          </a:prstGeom>
          <a:noFill/>
        </p:spPr>
        <p:txBody>
          <a:bodyPr wrap="none" lIns="91440" tIns="45720" rIns="91440" bIns="45720">
            <a:spAutoFit/>
          </a:bodyPr>
          <a:lstStyle/>
          <a:p>
            <a:pPr algn="ctr"/>
            <a:r>
              <a:rPr lang="en-US" sz="5400" dirty="0" err="1">
                <a:ln w="0"/>
                <a:effectLst>
                  <a:outerShdw blurRad="38100" dist="19050" dir="2700000" algn="tl" rotWithShape="0">
                    <a:schemeClr val="dk1">
                      <a:alpha val="40000"/>
                    </a:schemeClr>
                  </a:outerShdw>
                </a:effectLst>
                <a:latin typeface="Bradley Hand ITC" panose="03070402050302030203" pitchFamily="66" charset="0"/>
              </a:rPr>
              <a:t>Selfrefleksie</a:t>
            </a:r>
            <a:endParaRPr lang="en-US" sz="5400" b="0" cap="none" spc="0" dirty="0">
              <a:ln w="0"/>
              <a:solidFill>
                <a:schemeClr val="tx1"/>
              </a:solidFill>
              <a:effectLst>
                <a:outerShdw blurRad="38100" dist="19050" dir="2700000" algn="tl" rotWithShape="0">
                  <a:schemeClr val="dk1">
                    <a:alpha val="40000"/>
                  </a:schemeClr>
                </a:outerShdw>
              </a:effectLst>
              <a:latin typeface="Bradley Hand ITC" panose="03070402050302030203" pitchFamily="66" charset="0"/>
            </a:endParaRPr>
          </a:p>
        </p:txBody>
      </p:sp>
      <p:sp>
        <p:nvSpPr>
          <p:cNvPr id="6" name="Rectangle 5">
            <a:extLst>
              <a:ext uri="{FF2B5EF4-FFF2-40B4-BE49-F238E27FC236}">
                <a16:creationId xmlns:a16="http://schemas.microsoft.com/office/drawing/2014/main" id="{DF4957E0-79D3-9B4D-6DAC-6457C7020CDF}"/>
              </a:ext>
            </a:extLst>
          </p:cNvPr>
          <p:cNvSpPr/>
          <p:nvPr/>
        </p:nvSpPr>
        <p:spPr>
          <a:xfrm>
            <a:off x="438150" y="336584"/>
            <a:ext cx="11306175" cy="62832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a:extLst>
              <a:ext uri="{FF2B5EF4-FFF2-40B4-BE49-F238E27FC236}">
                <a16:creationId xmlns:a16="http://schemas.microsoft.com/office/drawing/2014/main" id="{917A11AB-F6F8-3E0F-6C7B-93DE423B1D68}"/>
              </a:ext>
            </a:extLst>
          </p:cNvPr>
          <p:cNvSpPr txBox="1"/>
          <p:nvPr/>
        </p:nvSpPr>
        <p:spPr>
          <a:xfrm>
            <a:off x="7224187" y="2732588"/>
            <a:ext cx="4336444" cy="3693319"/>
          </a:xfrm>
          <a:prstGeom prst="rect">
            <a:avLst/>
          </a:prstGeom>
          <a:noFill/>
        </p:spPr>
        <p:txBody>
          <a:bodyPr wrap="square" rtlCol="0">
            <a:spAutoFit/>
          </a:bodyPr>
          <a:lstStyle/>
          <a:p>
            <a:r>
              <a:rPr lang="nl-NL" dirty="0"/>
              <a:t>Dink aan die twee foto's wat 'n sosiale en 'n omgewingskwessie </a:t>
            </a:r>
            <a:r>
              <a:rPr lang="nl-NL" dirty="0" smtClean="0"/>
              <a:t>toon.</a:t>
            </a:r>
            <a:endParaRPr lang="nl-NL" dirty="0"/>
          </a:p>
          <a:p>
            <a:r>
              <a:rPr lang="nl-NL" dirty="0"/>
              <a:t>
Vra jouself af – wat ontroer my van hierdie foto's en die mense en plekke wat hulle verteenwoordig?</a:t>
            </a:r>
          </a:p>
          <a:p>
            <a:r>
              <a:rPr lang="nl-NL" dirty="0"/>
              <a:t>
Probeer dink aan 2 INDIVIDUELE AKSIES wat jy kan neem om in albei hierdie situasies te help. </a:t>
            </a:r>
          </a:p>
          <a:p>
            <a:r>
              <a:rPr lang="nl-NL" dirty="0"/>
              <a:t>
Hoe kan jy aansluit om hierdie aksie meer effektief te maak?</a:t>
            </a:r>
            <a:endParaRPr lang="en-ZA" dirty="0"/>
          </a:p>
        </p:txBody>
      </p:sp>
      <p:pic>
        <p:nvPicPr>
          <p:cNvPr id="3" name="Picture 2">
            <a:extLst>
              <a:ext uri="{FF2B5EF4-FFF2-40B4-BE49-F238E27FC236}">
                <a16:creationId xmlns:a16="http://schemas.microsoft.com/office/drawing/2014/main" id="{319AEA8B-0D13-E600-B02D-BC24A5464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5641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D4D1E-BA60-4A23-8EBC-1159C82F9571}"/>
              </a:ext>
            </a:extLst>
          </p:cNvPr>
          <p:cNvSpPr>
            <a:spLocks noGrp="1"/>
          </p:cNvSpPr>
          <p:nvPr>
            <p:ph type="title"/>
          </p:nvPr>
        </p:nvSpPr>
        <p:spPr>
          <a:xfrm>
            <a:off x="8945148" y="2283597"/>
            <a:ext cx="2759172" cy="1188720"/>
          </a:xfrm>
          <a:noFill/>
        </p:spPr>
        <p:txBody>
          <a:bodyPr/>
          <a:lstStyle/>
          <a:p>
            <a:r>
              <a:rPr lang="en-US" dirty="0">
                <a:solidFill>
                  <a:schemeClr val="tx1"/>
                </a:solidFill>
              </a:rPr>
              <a:t>Die taal van </a:t>
            </a:r>
            <a:r>
              <a:rPr lang="en-US" dirty="0" err="1">
                <a:solidFill>
                  <a:schemeClr val="tx1"/>
                </a:solidFill>
              </a:rPr>
              <a:t>vrygewigheid</a:t>
            </a:r>
            <a:endParaRPr lang="en-US" dirty="0">
              <a:solidFill>
                <a:schemeClr val="tx1"/>
              </a:solidFill>
            </a:endParaRPr>
          </a:p>
        </p:txBody>
      </p:sp>
      <p:sp>
        <p:nvSpPr>
          <p:cNvPr id="3" name="Rectangle 2">
            <a:extLst>
              <a:ext uri="{FF2B5EF4-FFF2-40B4-BE49-F238E27FC236}">
                <a16:creationId xmlns:a16="http://schemas.microsoft.com/office/drawing/2014/main" id="{6E6387B7-38E7-6DA9-4337-D930D9EAA381}"/>
              </a:ext>
            </a:extLst>
          </p:cNvPr>
          <p:cNvSpPr/>
          <p:nvPr/>
        </p:nvSpPr>
        <p:spPr>
          <a:xfrm>
            <a:off x="674963" y="-438160"/>
            <a:ext cx="11224807" cy="3154710"/>
          </a:xfrm>
          <a:prstGeom prst="rect">
            <a:avLst/>
          </a:prstGeom>
          <a:noFill/>
        </p:spPr>
        <p:txBody>
          <a:bodyPr wrap="square" lIns="91440" tIns="45720" rIns="91440" bIns="45720">
            <a:spAutoFit/>
          </a:bodyPr>
          <a:lstStyle/>
          <a:p>
            <a:pPr algn="ctr"/>
            <a:r>
              <a:rPr lang="en-US" sz="19900" b="1" cap="none" spc="0" dirty="0" err="1">
                <a:ln w="12700">
                  <a:solidFill>
                    <a:schemeClr val="tx2">
                      <a:lumMod val="75000"/>
                    </a:schemeClr>
                  </a:solidFill>
                  <a:prstDash val="solid"/>
                </a:ln>
                <a:blipFill>
                  <a:blip r:embed="rId5"/>
                  <a:stretch>
                    <a:fillRect/>
                  </a:stretch>
                </a:blipFill>
                <a:effectLst>
                  <a:outerShdw dist="38100" dir="2640000" algn="bl" rotWithShape="0">
                    <a:schemeClr val="tx2">
                      <a:lumMod val="75000"/>
                    </a:schemeClr>
                  </a:outerShdw>
                </a:effectLst>
              </a:rPr>
              <a:t>Vrywilliger</a:t>
            </a:r>
            <a:endParaRPr lang="en-US" sz="19900" b="1" cap="none" spc="0" dirty="0">
              <a:ln w="12700">
                <a:solidFill>
                  <a:schemeClr val="tx2">
                    <a:lumMod val="75000"/>
                  </a:schemeClr>
                </a:solidFill>
                <a:prstDash val="solid"/>
              </a:ln>
              <a:blipFill>
                <a:blip r:embed="rId5"/>
                <a:stretch>
                  <a:fillRect/>
                </a:stretch>
              </a:blipFill>
              <a:effectLst>
                <a:outerShdw dist="38100" dir="2640000" algn="bl" rotWithShape="0">
                  <a:schemeClr val="tx2">
                    <a:lumMod val="75000"/>
                  </a:schemeClr>
                </a:outerShdw>
              </a:effectLst>
            </a:endParaRPr>
          </a:p>
        </p:txBody>
      </p:sp>
      <p:sp>
        <p:nvSpPr>
          <p:cNvPr id="8" name="Content Placeholder 2">
            <a:extLst>
              <a:ext uri="{FF2B5EF4-FFF2-40B4-BE49-F238E27FC236}">
                <a16:creationId xmlns:a16="http://schemas.microsoft.com/office/drawing/2014/main" id="{29D7261B-3D1D-2C63-79ED-E811B7F8B215}"/>
              </a:ext>
            </a:extLst>
          </p:cNvPr>
          <p:cNvSpPr>
            <a:spLocks noGrp="1"/>
          </p:cNvSpPr>
          <p:nvPr>
            <p:ph idx="1"/>
          </p:nvPr>
        </p:nvSpPr>
        <p:spPr>
          <a:xfrm>
            <a:off x="5084310" y="3739742"/>
            <a:ext cx="6473849" cy="2501006"/>
          </a:xfrm>
          <a:solidFill>
            <a:schemeClr val="tx2">
              <a:lumMod val="20000"/>
              <a:lumOff val="80000"/>
            </a:schemeClr>
          </a:solidFill>
          <a:ln>
            <a:solidFill>
              <a:schemeClr val="tx1"/>
            </a:solidFill>
          </a:ln>
        </p:spPr>
        <p:txBody>
          <a:bodyPr>
            <a:normAutofit lnSpcReduction="10000"/>
          </a:bodyPr>
          <a:lstStyle/>
          <a:p>
            <a:pPr marL="0" indent="0">
              <a:buNone/>
            </a:pPr>
            <a:r>
              <a:rPr lang="en-US" dirty="0"/>
              <a:t> </a:t>
            </a:r>
          </a:p>
          <a:p>
            <a:pPr marL="0" indent="0">
              <a:buNone/>
            </a:pPr>
            <a:r>
              <a:rPr lang="en-ZA" sz="2400" b="1" dirty="0"/>
              <a:t>Do you know what the word “volunteer” means?</a:t>
            </a:r>
          </a:p>
          <a:p>
            <a:pPr marL="0" indent="0">
              <a:buNone/>
            </a:pPr>
            <a:r>
              <a:rPr lang="en-ZA" sz="2400" b="1" dirty="0"/>
              <a:t>It’s a noun and a verb – a person or an action</a:t>
            </a:r>
          </a:p>
          <a:p>
            <a:pPr marL="0" indent="0">
              <a:buNone/>
            </a:pPr>
            <a:r>
              <a:rPr lang="en-ZA" sz="2400" b="1" dirty="0"/>
              <a:t>Have you ever been a volunteer?</a:t>
            </a:r>
          </a:p>
          <a:p>
            <a:pPr marL="0" indent="0">
              <a:buNone/>
            </a:pPr>
            <a:r>
              <a:rPr lang="en-ZA" sz="2400" b="1" dirty="0"/>
              <a:t>Tell us about it!</a:t>
            </a:r>
          </a:p>
        </p:txBody>
      </p:sp>
      <p:sp>
        <p:nvSpPr>
          <p:cNvPr id="4" name="Rectangle 3">
            <a:extLst>
              <a:ext uri="{FF2B5EF4-FFF2-40B4-BE49-F238E27FC236}">
                <a16:creationId xmlns:a16="http://schemas.microsoft.com/office/drawing/2014/main" id="{B7D98CC6-632C-E83B-F320-99F01234D17E}"/>
              </a:ext>
            </a:extLst>
          </p:cNvPr>
          <p:cNvSpPr/>
          <p:nvPr/>
        </p:nvSpPr>
        <p:spPr>
          <a:xfrm>
            <a:off x="1557868" y="3739742"/>
            <a:ext cx="10000292" cy="2800767"/>
          </a:xfrm>
          <a:prstGeom prst="rect">
            <a:avLst/>
          </a:prstGeom>
          <a:solidFill>
            <a:schemeClr val="accent5">
              <a:lumMod val="20000"/>
              <a:lumOff val="80000"/>
            </a:schemeClr>
          </a:solidFill>
          <a:ln>
            <a:solidFill>
              <a:schemeClr val="tx1"/>
            </a:solidFill>
          </a:ln>
        </p:spPr>
        <p:txBody>
          <a:bodyPr wrap="square" lIns="91440" tIns="45720" rIns="91440" bIns="45720">
            <a:spAutoFit/>
          </a:bodyPr>
          <a:lstStyle/>
          <a:p>
            <a:pPr algn="ctr"/>
            <a:r>
              <a:rPr lang="nl-NL" sz="4400" dirty="0">
                <a:ln w="0"/>
                <a:effectLst>
                  <a:outerShdw blurRad="38100" dist="25400" dir="5400000" algn="ctr" rotWithShape="0">
                    <a:srgbClr val="6E747A">
                      <a:alpha val="43000"/>
                    </a:srgbClr>
                  </a:outerShdw>
                </a:effectLst>
              </a:rPr>
              <a:t>Wat weet jy van hierdie woorde?
</a:t>
            </a:r>
            <a:r>
              <a:rPr lang="nl-NL" sz="4400" dirty="0">
                <a:ln w="0"/>
                <a:solidFill>
                  <a:schemeClr val="accent5"/>
                </a:solidFill>
                <a:effectLst>
                  <a:outerShdw blurRad="38100" dist="25400" dir="5400000" algn="ctr" rotWithShape="0">
                    <a:srgbClr val="6E747A">
                      <a:alpha val="43000"/>
                    </a:srgbClr>
                  </a:outerShdw>
                </a:effectLst>
              </a:rPr>
              <a:t>Gemeenskapsdiens
Liefdadigheid
Vrygewigheid</a:t>
            </a:r>
            <a:endParaRPr lang="en-US" sz="4400" b="0" cap="none" spc="0" dirty="0">
              <a:ln w="0"/>
              <a:solidFill>
                <a:schemeClr val="accent5"/>
              </a:solidFill>
              <a:effectLst>
                <a:outerShdw blurRad="38100" dist="25400" dir="5400000" algn="ctr" rotWithShape="0">
                  <a:srgbClr val="6E747A">
                    <a:alpha val="43000"/>
                  </a:srgbClr>
                </a:outerShdw>
              </a:effectLst>
            </a:endParaRPr>
          </a:p>
        </p:txBody>
      </p:sp>
      <p:pic>
        <p:nvPicPr>
          <p:cNvPr id="5" name="Picture 4">
            <a:extLst>
              <a:ext uri="{FF2B5EF4-FFF2-40B4-BE49-F238E27FC236}">
                <a16:creationId xmlns:a16="http://schemas.microsoft.com/office/drawing/2014/main" id="{71E5670E-D71F-C608-0F61-FF2A53FFE6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146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66F194-4285-3CB0-1D10-9972F79B96A8}"/>
              </a:ext>
            </a:extLst>
          </p:cNvPr>
          <p:cNvSpPr/>
          <p:nvPr/>
        </p:nvSpPr>
        <p:spPr>
          <a:xfrm>
            <a:off x="189263" y="457200"/>
            <a:ext cx="11898277" cy="614887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Content Placeholder 3">
            <a:extLst>
              <a:ext uri="{FF2B5EF4-FFF2-40B4-BE49-F238E27FC236}">
                <a16:creationId xmlns:a16="http://schemas.microsoft.com/office/drawing/2014/main" id="{59AE0143-A528-A411-7052-CD1687A31E52}"/>
              </a:ext>
            </a:extLst>
          </p:cNvPr>
          <p:cNvSpPr>
            <a:spLocks noGrp="1"/>
          </p:cNvSpPr>
          <p:nvPr>
            <p:ph idx="1"/>
          </p:nvPr>
        </p:nvSpPr>
        <p:spPr>
          <a:xfrm>
            <a:off x="569372" y="2971587"/>
            <a:ext cx="11138057" cy="3634486"/>
          </a:xfrm>
        </p:spPr>
        <p:txBody>
          <a:bodyPr>
            <a:normAutofit fontScale="85000" lnSpcReduction="10000"/>
          </a:bodyPr>
          <a:lstStyle/>
          <a:p>
            <a:pPr marL="342900" lvl="0" indent="-342900">
              <a:lnSpc>
                <a:spcPct val="107000"/>
              </a:lnSpc>
              <a:buFont typeface="+mj-lt"/>
              <a:buAutoNum type="arabicPeriod"/>
            </a:pP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Wie of wat is 'n </a:t>
            </a:r>
            <a:r>
              <a:rPr lang="en-US" sz="2600" kern="100"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superheld</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Wie is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jou</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gunsteling</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superheld</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en</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hoekom</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Wat </a:t>
            </a:r>
            <a:r>
              <a:rPr lang="en-US" sz="2600" kern="100"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maak</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'n </a:t>
            </a:r>
            <a:r>
              <a:rPr lang="en-US" sz="2600" kern="100"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superheld</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anders</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as 'n </a:t>
            </a:r>
            <a:r>
              <a:rPr lang="en-US" sz="2600" kern="100" dirty="0" err="1">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gewone</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held?
</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Wat is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jou</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gunsteling</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superkrag</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Watter</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superkag</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sou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jy</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wou</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gehad</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het as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dit</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err="1">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moontlik</a:t>
            </a:r>
            <a:r>
              <a:rPr lang="en-US"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was?</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nl-NL"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Wanneer 'n held veg vir wat hy glo reg is, volg hy 'n morele kode - waarvoor sou jy die meeste veg?</a:t>
            </a:r>
            <a:r>
              <a:rPr lang="en-US" sz="2600" kern="1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r>
              <a:rPr lang="nl-NL" sz="2600" kern="100" dirty="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Watter eienskappe van 'n held maak hom iemand waarmee ons almal kan identifiseer?</a:t>
            </a:r>
            <a:endParaRPr lang="en-ZA" dirty="0">
              <a:solidFill>
                <a:srgbClr val="FF0000"/>
              </a:solidFill>
            </a:endParaRPr>
          </a:p>
        </p:txBody>
      </p:sp>
      <p:pic>
        <p:nvPicPr>
          <p:cNvPr id="2" name="Picture 1">
            <a:extLst>
              <a:ext uri="{FF2B5EF4-FFF2-40B4-BE49-F238E27FC236}">
                <a16:creationId xmlns:a16="http://schemas.microsoft.com/office/drawing/2014/main" id="{8F7E6695-E5CB-9521-377A-BF45FA65D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p:nvPr/>
        </p:nvGrpSpPr>
        <p:grpSpPr>
          <a:xfrm>
            <a:off x="189262" y="73287"/>
            <a:ext cx="11898278" cy="2622288"/>
            <a:chOff x="189262" y="73287"/>
            <a:chExt cx="11898278" cy="2622288"/>
          </a:xfrm>
        </p:grpSpPr>
        <p:pic>
          <p:nvPicPr>
            <p:cNvPr id="5" name="Picture 4">
              <a:extLst>
                <a:ext uri="{FF2B5EF4-FFF2-40B4-BE49-F238E27FC236}">
                  <a16:creationId xmlns:a16="http://schemas.microsoft.com/office/drawing/2014/main" id="{E61E476A-FDC2-327A-F792-E2CE89426271}"/>
                </a:ext>
              </a:extLst>
            </p:cNvPr>
            <p:cNvPicPr>
              <a:picLocks noChangeAspect="1"/>
            </p:cNvPicPr>
            <p:nvPr/>
          </p:nvPicPr>
          <p:blipFill>
            <a:blip r:embed="rId4"/>
            <a:stretch>
              <a:fillRect/>
            </a:stretch>
          </p:blipFill>
          <p:spPr>
            <a:xfrm>
              <a:off x="189263" y="73287"/>
              <a:ext cx="11898277" cy="2622288"/>
            </a:xfrm>
            <a:prstGeom prst="rect">
              <a:avLst/>
            </a:prstGeom>
          </p:spPr>
        </p:pic>
        <p:sp>
          <p:nvSpPr>
            <p:cNvPr id="8" name="Rectangle 7">
              <a:extLst>
                <a:ext uri="{FF2B5EF4-FFF2-40B4-BE49-F238E27FC236}">
                  <a16:creationId xmlns:a16="http://schemas.microsoft.com/office/drawing/2014/main" id="{A86FCCC0-658E-B3CA-DC3B-099B8FBCE06D}"/>
                </a:ext>
              </a:extLst>
            </p:cNvPr>
            <p:cNvSpPr/>
            <p:nvPr/>
          </p:nvSpPr>
          <p:spPr>
            <a:xfrm>
              <a:off x="189262" y="1206908"/>
              <a:ext cx="4774623" cy="1084449"/>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600" b="1" kern="100" dirty="0">
                  <a:effectLst/>
                  <a:latin typeface="Arial" panose="020B0604020202020204" pitchFamily="34" charset="0"/>
                  <a:ea typeface="Calibri" panose="020F0502020204030204" pitchFamily="34" charset="0"/>
                  <a:cs typeface="Times New Roman" panose="02020603050405020304" pitchFamily="18" charset="0"/>
                </a:rPr>
                <a:t>“EK HET ‘N </a:t>
              </a:r>
              <a:r>
                <a:rPr lang="en-ZA" sz="1600" b="1" kern="100" dirty="0" smtClean="0">
                  <a:effectLst/>
                  <a:latin typeface="Arial" panose="020B0604020202020204" pitchFamily="34" charset="0"/>
                  <a:ea typeface="Calibri" panose="020F0502020204030204" pitchFamily="34" charset="0"/>
                  <a:cs typeface="Times New Roman" panose="02020603050405020304" pitchFamily="18" charset="0"/>
                </a:rPr>
                <a:t>SUPERHELD NODIG</a:t>
              </a:r>
              <a:r>
                <a:rPr lang="en-ZA" sz="1600" b="1" kern="100" dirty="0">
                  <a:effectLst/>
                  <a:latin typeface="Arial" panose="020B0604020202020204" pitchFamily="34" charset="0"/>
                  <a:ea typeface="Calibri" panose="020F0502020204030204" pitchFamily="34" charset="0"/>
                  <a:cs typeface="Times New Roman" panose="02020603050405020304" pitchFamily="18" charset="0"/>
                </a:rPr>
                <a:t>”</a:t>
              </a:r>
              <a:endParaRPr lang="en-FI" sz="1600" kern="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b="1" kern="100" dirty="0">
                  <a:effectLst/>
                  <a:latin typeface="Arial" panose="020B0604020202020204" pitchFamily="34" charset="0"/>
                  <a:ea typeface="Calibri" panose="020F0502020204030204" pitchFamily="34" charset="0"/>
                  <a:cs typeface="Times New Roman" panose="02020603050405020304" pitchFamily="18" charset="0"/>
                </a:rPr>
                <a:t>GRAAD 9 GSOV KWARTAAL 3 WEEK 5-7 VRYWILLIGERSWERK</a:t>
              </a:r>
              <a:endParaRPr lang="en-FI" sz="1600" kern="100" dirty="0">
                <a:effectLs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22193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D4D1E-BA60-4A23-8EBC-1159C82F9571}"/>
              </a:ext>
            </a:extLst>
          </p:cNvPr>
          <p:cNvSpPr>
            <a:spLocks noGrp="1"/>
          </p:cNvSpPr>
          <p:nvPr>
            <p:ph type="title"/>
          </p:nvPr>
        </p:nvSpPr>
        <p:spPr>
          <a:xfrm>
            <a:off x="667707" y="1643083"/>
            <a:ext cx="11029616" cy="1188720"/>
          </a:xfrm>
          <a:noFill/>
        </p:spPr>
        <p:txBody>
          <a:bodyPr/>
          <a:lstStyle/>
          <a:p>
            <a:r>
              <a:rPr lang="en-US" dirty="0"/>
              <a:t>WAT IS 'N SUPERHELD?</a:t>
            </a:r>
          </a:p>
        </p:txBody>
      </p:sp>
      <p:sp>
        <p:nvSpPr>
          <p:cNvPr id="3" name="Rectangle 2">
            <a:extLst>
              <a:ext uri="{FF2B5EF4-FFF2-40B4-BE49-F238E27FC236}">
                <a16:creationId xmlns:a16="http://schemas.microsoft.com/office/drawing/2014/main" id="{6E6387B7-38E7-6DA9-4337-D930D9EAA381}"/>
              </a:ext>
            </a:extLst>
          </p:cNvPr>
          <p:cNvSpPr/>
          <p:nvPr/>
        </p:nvSpPr>
        <p:spPr>
          <a:xfrm>
            <a:off x="356146" y="157872"/>
            <a:ext cx="11309506" cy="2646878"/>
          </a:xfrm>
          <a:prstGeom prst="rect">
            <a:avLst/>
          </a:prstGeom>
          <a:noFill/>
        </p:spPr>
        <p:txBody>
          <a:bodyPr wrap="none" lIns="91440" tIns="45720" rIns="91440" bIns="45720">
            <a:spAutoFit/>
          </a:bodyPr>
          <a:lstStyle/>
          <a:p>
            <a:pPr algn="ctr"/>
            <a:r>
              <a:rPr lang="en-US" sz="166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SUPERHELD</a:t>
            </a:r>
            <a:endParaRPr lang="en-US" sz="16600" b="1" cap="none" spc="0"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endParaRPr>
          </a:p>
        </p:txBody>
      </p:sp>
      <p:pic>
        <p:nvPicPr>
          <p:cNvPr id="4" name="Picture 3">
            <a:extLst>
              <a:ext uri="{FF2B5EF4-FFF2-40B4-BE49-F238E27FC236}">
                <a16:creationId xmlns:a16="http://schemas.microsoft.com/office/drawing/2014/main" id="{78EFE672-9E0C-85DE-0DFF-F7EE28975493}"/>
              </a:ext>
            </a:extLst>
          </p:cNvPr>
          <p:cNvPicPr>
            <a:picLocks noChangeAspect="1"/>
          </p:cNvPicPr>
          <p:nvPr/>
        </p:nvPicPr>
        <p:blipFill>
          <a:blip r:embed="rId5"/>
          <a:stretch>
            <a:fillRect/>
          </a:stretch>
        </p:blipFill>
        <p:spPr>
          <a:xfrm>
            <a:off x="299486" y="3162300"/>
            <a:ext cx="2359372" cy="3145829"/>
          </a:xfrm>
          <a:prstGeom prst="rect">
            <a:avLst/>
          </a:prstGeom>
        </p:spPr>
      </p:pic>
      <p:pic>
        <p:nvPicPr>
          <p:cNvPr id="5" name="Picture 4">
            <a:extLst>
              <a:ext uri="{FF2B5EF4-FFF2-40B4-BE49-F238E27FC236}">
                <a16:creationId xmlns:a16="http://schemas.microsoft.com/office/drawing/2014/main" id="{1AAF9843-AF02-2869-5730-FCC8048682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CE68BC6-79D0-2436-D940-C0AF5797B208}"/>
              </a:ext>
            </a:extLst>
          </p:cNvPr>
          <p:cNvSpPr txBox="1"/>
          <p:nvPr/>
        </p:nvSpPr>
        <p:spPr>
          <a:xfrm>
            <a:off x="3044164" y="3119387"/>
            <a:ext cx="8756910" cy="3231654"/>
          </a:xfrm>
          <a:prstGeom prst="rect">
            <a:avLst/>
          </a:prstGeom>
          <a:noFill/>
        </p:spPr>
        <p:txBody>
          <a:bodyPr wrap="square">
            <a:spAutoFit/>
          </a:bodyPr>
          <a:lstStyle/>
          <a:p>
            <a:pPr marL="0" indent="0">
              <a:buNone/>
            </a:pPr>
            <a:r>
              <a:rPr lang="nl-NL" sz="1800" dirty="0"/>
              <a:t>‘n Superheld is 'n </a:t>
            </a:r>
            <a:r>
              <a:rPr lang="nl-NL" sz="2400" b="1" dirty="0"/>
              <a:t>karakter</a:t>
            </a:r>
            <a:r>
              <a:rPr lang="nl-NL" sz="2000" b="1" dirty="0"/>
              <a:t> </a:t>
            </a:r>
            <a:r>
              <a:rPr lang="nl-NL" sz="1800" dirty="0"/>
              <a:t>met </a:t>
            </a:r>
            <a:r>
              <a:rPr lang="nl-NL" sz="2400" b="1" dirty="0"/>
              <a:t>buitengewone kragte </a:t>
            </a:r>
            <a:r>
              <a:rPr lang="nl-NL" sz="1800" dirty="0"/>
              <a:t>wat </a:t>
            </a:r>
            <a:r>
              <a:rPr lang="nl-NL" sz="2000" dirty="0"/>
              <a:t>heldhaftige optrede </a:t>
            </a:r>
            <a:r>
              <a:rPr lang="nl-NL" sz="1800" dirty="0"/>
              <a:t>uitvoer. </a:t>
            </a:r>
          </a:p>
          <a:p>
            <a:pPr marL="0" indent="0">
              <a:buNone/>
            </a:pPr>
            <a:r>
              <a:rPr lang="nl-NL" sz="1800" dirty="0"/>
              <a:t>
Anders as die polisie, brandbestryders of dokters, wat almal helde in eie reg is, word superhelde gedefinieer deur hul unieke vermoëns, soos vlug, krag, spoed of onoorwinlikheid (om maar 'n paar te noem). </a:t>
            </a:r>
          </a:p>
          <a:p>
            <a:pPr marL="0" indent="0">
              <a:buNone/>
            </a:pPr>
            <a:r>
              <a:rPr lang="nl-NL" sz="1800" dirty="0"/>
              <a:t>
Daar word ook van superhelde verwag om op 'n </a:t>
            </a:r>
            <a:r>
              <a:rPr lang="nl-NL" sz="1800" b="1" dirty="0"/>
              <a:t>streng morele kode </a:t>
            </a:r>
            <a:r>
              <a:rPr lang="nl-NL" sz="1800" dirty="0"/>
              <a:t>op te tree. Hulle word altyd as </a:t>
            </a:r>
            <a:r>
              <a:rPr lang="nl-NL" sz="1800" b="1" dirty="0"/>
              <a:t>"goed" gekategoriseer</a:t>
            </a:r>
            <a:r>
              <a:rPr lang="nl-NL" sz="1800" dirty="0"/>
              <a:t> en dwaal selde, indien ooit, van hierdie pad af. 
Laastens moet 'n superheld </a:t>
            </a:r>
            <a:r>
              <a:rPr lang="nl-NL" sz="1800" b="1" dirty="0"/>
              <a:t>simpatiek</a:t>
            </a:r>
            <a:r>
              <a:rPr lang="nl-NL" sz="1800" dirty="0"/>
              <a:t> wees. As die gehoor nie met die karakter kan identifiseer nie, is die superheld nie veel van 'n held nie.</a:t>
            </a:r>
            <a:r>
              <a:rPr lang="en-US" sz="1800" dirty="0"/>
              <a:t>(</a:t>
            </a:r>
            <a:r>
              <a:rPr lang="en-US" sz="1800" dirty="0" err="1"/>
              <a:t>StudioBinder</a:t>
            </a:r>
            <a:r>
              <a:rPr lang="en-US" sz="1800" dirty="0"/>
              <a:t>, 2021)</a:t>
            </a:r>
          </a:p>
        </p:txBody>
      </p:sp>
    </p:spTree>
    <p:extLst>
      <p:ext uri="{BB962C8B-B14F-4D97-AF65-F5344CB8AC3E}">
        <p14:creationId xmlns:p14="http://schemas.microsoft.com/office/powerpoint/2010/main" val="2633271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D4D1E-BA60-4A23-8EBC-1159C82F9571}"/>
              </a:ext>
            </a:extLst>
          </p:cNvPr>
          <p:cNvSpPr>
            <a:spLocks noGrp="1"/>
          </p:cNvSpPr>
          <p:nvPr>
            <p:ph type="title"/>
          </p:nvPr>
        </p:nvSpPr>
        <p:spPr>
          <a:xfrm>
            <a:off x="667707" y="1643083"/>
            <a:ext cx="11029616" cy="1188720"/>
          </a:xfrm>
          <a:noFill/>
        </p:spPr>
        <p:txBody>
          <a:bodyPr/>
          <a:lstStyle/>
          <a:p>
            <a:r>
              <a:rPr lang="en-US" dirty="0"/>
              <a:t>WAT </a:t>
            </a:r>
            <a:r>
              <a:rPr lang="en-US" dirty="0" err="1"/>
              <a:t>dryf</a:t>
            </a:r>
            <a:r>
              <a:rPr lang="en-US" dirty="0"/>
              <a:t> 'n SUPERHELD?</a:t>
            </a:r>
          </a:p>
        </p:txBody>
      </p:sp>
      <p:sp>
        <p:nvSpPr>
          <p:cNvPr id="8" name="Freeform: Shape 7">
            <a:extLst>
              <a:ext uri="{FF2B5EF4-FFF2-40B4-BE49-F238E27FC236}">
                <a16:creationId xmlns:a16="http://schemas.microsoft.com/office/drawing/2014/main" id="{645F4A08-AE47-F9D9-0222-A4335AF4F447}"/>
              </a:ext>
            </a:extLst>
          </p:cNvPr>
          <p:cNvSpPr/>
          <p:nvPr/>
        </p:nvSpPr>
        <p:spPr>
          <a:xfrm>
            <a:off x="764037" y="5787766"/>
            <a:ext cx="3182921" cy="388617"/>
          </a:xfrm>
          <a:custGeom>
            <a:avLst/>
            <a:gdLst>
              <a:gd name="connsiteX0" fmla="*/ 0 w 3262500"/>
              <a:gd name="connsiteY0" fmla="*/ 0 h 720000"/>
              <a:gd name="connsiteX1" fmla="*/ 3262500 w 3262500"/>
              <a:gd name="connsiteY1" fmla="*/ 0 h 720000"/>
              <a:gd name="connsiteX2" fmla="*/ 3262500 w 3262500"/>
              <a:gd name="connsiteY2" fmla="*/ 720000 h 720000"/>
              <a:gd name="connsiteX3" fmla="*/ 0 w 3262500"/>
              <a:gd name="connsiteY3" fmla="*/ 720000 h 720000"/>
              <a:gd name="connsiteX4" fmla="*/ 0 w 32625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500" h="720000">
                <a:moveTo>
                  <a:pt x="0" y="0"/>
                </a:moveTo>
                <a:lnTo>
                  <a:pt x="3262500" y="0"/>
                </a:lnTo>
                <a:lnTo>
                  <a:pt x="326250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933450">
              <a:lnSpc>
                <a:spcPct val="100000"/>
              </a:lnSpc>
              <a:spcBef>
                <a:spcPct val="0"/>
              </a:spcBef>
              <a:spcAft>
                <a:spcPct val="35000"/>
              </a:spcAft>
              <a:buNone/>
              <a:defRPr cap="all"/>
            </a:pPr>
            <a:r>
              <a:rPr lang="en-US" sz="2100" kern="1200" dirty="0"/>
              <a:t>    </a:t>
            </a:r>
            <a:r>
              <a:rPr lang="en-US" sz="2100" b="1" kern="1200" dirty="0"/>
              <a:t>Justice</a:t>
            </a:r>
            <a:r>
              <a:rPr lang="en-US" sz="2100" b="1" dirty="0"/>
              <a:t> and </a:t>
            </a:r>
            <a:r>
              <a:rPr lang="en-US" sz="2100" b="1" kern="1200" dirty="0"/>
              <a:t>morality</a:t>
            </a:r>
          </a:p>
        </p:txBody>
      </p:sp>
      <p:sp>
        <p:nvSpPr>
          <p:cNvPr id="9" name="Oval 8">
            <a:extLst>
              <a:ext uri="{FF2B5EF4-FFF2-40B4-BE49-F238E27FC236}">
                <a16:creationId xmlns:a16="http://schemas.microsoft.com/office/drawing/2014/main" id="{B7B75EC5-622D-9136-478E-493BA8713F63}"/>
              </a:ext>
            </a:extLst>
          </p:cNvPr>
          <p:cNvSpPr/>
          <p:nvPr/>
        </p:nvSpPr>
        <p:spPr>
          <a:xfrm>
            <a:off x="5110876" y="3224792"/>
            <a:ext cx="2302241" cy="2364294"/>
          </a:xfrm>
          <a:prstGeom prst="ellipse">
            <a:avLst/>
          </a:prstGeom>
          <a:solidFill>
            <a:schemeClr val="accent1"/>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lstStyle/>
          <a:p>
            <a:endParaRPr lang="en-FI"/>
          </a:p>
        </p:txBody>
      </p:sp>
      <p:sp>
        <p:nvSpPr>
          <p:cNvPr id="11" name="Freeform: Shape 10">
            <a:extLst>
              <a:ext uri="{FF2B5EF4-FFF2-40B4-BE49-F238E27FC236}">
                <a16:creationId xmlns:a16="http://schemas.microsoft.com/office/drawing/2014/main" id="{CEB3A5B3-5FDE-D888-5214-F48FD9C3B97E}"/>
              </a:ext>
            </a:extLst>
          </p:cNvPr>
          <p:cNvSpPr/>
          <p:nvPr/>
        </p:nvSpPr>
        <p:spPr>
          <a:xfrm>
            <a:off x="4464750" y="5751156"/>
            <a:ext cx="3262500" cy="720000"/>
          </a:xfrm>
          <a:custGeom>
            <a:avLst/>
            <a:gdLst>
              <a:gd name="connsiteX0" fmla="*/ 0 w 3262500"/>
              <a:gd name="connsiteY0" fmla="*/ 0 h 720000"/>
              <a:gd name="connsiteX1" fmla="*/ 3262500 w 3262500"/>
              <a:gd name="connsiteY1" fmla="*/ 0 h 720000"/>
              <a:gd name="connsiteX2" fmla="*/ 3262500 w 3262500"/>
              <a:gd name="connsiteY2" fmla="*/ 720000 h 720000"/>
              <a:gd name="connsiteX3" fmla="*/ 0 w 3262500"/>
              <a:gd name="connsiteY3" fmla="*/ 720000 h 720000"/>
              <a:gd name="connsiteX4" fmla="*/ 0 w 32625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500" h="720000">
                <a:moveTo>
                  <a:pt x="0" y="0"/>
                </a:moveTo>
                <a:lnTo>
                  <a:pt x="3262500" y="0"/>
                </a:lnTo>
                <a:lnTo>
                  <a:pt x="326250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b="1" kern="1200" dirty="0"/>
              <a:t>Empathy and social consciousness</a:t>
            </a:r>
          </a:p>
        </p:txBody>
      </p:sp>
      <p:sp>
        <p:nvSpPr>
          <p:cNvPr id="14" name="Freeform: Shape 13">
            <a:extLst>
              <a:ext uri="{FF2B5EF4-FFF2-40B4-BE49-F238E27FC236}">
                <a16:creationId xmlns:a16="http://schemas.microsoft.com/office/drawing/2014/main" id="{D401664F-83DA-5223-C4D6-E4316964702D}"/>
              </a:ext>
            </a:extLst>
          </p:cNvPr>
          <p:cNvSpPr/>
          <p:nvPr/>
        </p:nvSpPr>
        <p:spPr>
          <a:xfrm>
            <a:off x="8511407" y="5721650"/>
            <a:ext cx="2797853" cy="720000"/>
          </a:xfrm>
          <a:custGeom>
            <a:avLst/>
            <a:gdLst>
              <a:gd name="connsiteX0" fmla="*/ 0 w 3262500"/>
              <a:gd name="connsiteY0" fmla="*/ 0 h 720000"/>
              <a:gd name="connsiteX1" fmla="*/ 3262500 w 3262500"/>
              <a:gd name="connsiteY1" fmla="*/ 0 h 720000"/>
              <a:gd name="connsiteX2" fmla="*/ 3262500 w 3262500"/>
              <a:gd name="connsiteY2" fmla="*/ 720000 h 720000"/>
              <a:gd name="connsiteX3" fmla="*/ 0 w 3262500"/>
              <a:gd name="connsiteY3" fmla="*/ 720000 h 720000"/>
              <a:gd name="connsiteX4" fmla="*/ 0 w 32625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500" h="720000">
                <a:moveTo>
                  <a:pt x="0" y="0"/>
                </a:moveTo>
                <a:lnTo>
                  <a:pt x="3262500" y="0"/>
                </a:lnTo>
                <a:lnTo>
                  <a:pt x="326250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dirty="0"/>
              <a:t> </a:t>
            </a:r>
            <a:r>
              <a:rPr lang="en-US" sz="2100" kern="1200" dirty="0"/>
              <a:t> </a:t>
            </a:r>
            <a:r>
              <a:rPr lang="en-US" sz="2100" b="1" kern="1200" dirty="0"/>
              <a:t>Powers</a:t>
            </a:r>
            <a:r>
              <a:rPr lang="en-US" sz="2100" b="1" dirty="0"/>
              <a:t> and </a:t>
            </a:r>
            <a:r>
              <a:rPr lang="en-US" sz="2100" b="1" kern="1200" dirty="0"/>
              <a:t>abilities to bring</a:t>
            </a:r>
          </a:p>
        </p:txBody>
      </p:sp>
      <p:sp>
        <p:nvSpPr>
          <p:cNvPr id="3" name="Rectangle 2">
            <a:extLst>
              <a:ext uri="{FF2B5EF4-FFF2-40B4-BE49-F238E27FC236}">
                <a16:creationId xmlns:a16="http://schemas.microsoft.com/office/drawing/2014/main" id="{6E6387B7-38E7-6DA9-4337-D930D9EAA381}"/>
              </a:ext>
            </a:extLst>
          </p:cNvPr>
          <p:cNvSpPr/>
          <p:nvPr/>
        </p:nvSpPr>
        <p:spPr>
          <a:xfrm>
            <a:off x="439600" y="172228"/>
            <a:ext cx="11309506" cy="2646878"/>
          </a:xfrm>
          <a:prstGeom prst="rect">
            <a:avLst/>
          </a:prstGeom>
          <a:noFill/>
        </p:spPr>
        <p:txBody>
          <a:bodyPr wrap="none" lIns="91440" tIns="45720" rIns="91440" bIns="45720">
            <a:spAutoFit/>
          </a:bodyPr>
          <a:lstStyle/>
          <a:p>
            <a:pPr algn="ctr"/>
            <a:r>
              <a:rPr lang="en-US" sz="166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SUPERHELD</a:t>
            </a:r>
            <a:endParaRPr lang="en-US" sz="16600" b="1" cap="none" spc="0"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endParaRPr>
          </a:p>
        </p:txBody>
      </p:sp>
      <p:grpSp>
        <p:nvGrpSpPr>
          <p:cNvPr id="4" name="Group 3">
            <a:extLst>
              <a:ext uri="{FF2B5EF4-FFF2-40B4-BE49-F238E27FC236}">
                <a16:creationId xmlns:a16="http://schemas.microsoft.com/office/drawing/2014/main" id="{FE6CF6AE-B2BE-E907-B4CA-DC59A864873D}"/>
              </a:ext>
            </a:extLst>
          </p:cNvPr>
          <p:cNvGrpSpPr/>
          <p:nvPr/>
        </p:nvGrpSpPr>
        <p:grpSpPr>
          <a:xfrm>
            <a:off x="1298804" y="3224792"/>
            <a:ext cx="2454046" cy="2364294"/>
            <a:chOff x="1298804" y="3224792"/>
            <a:chExt cx="2454046" cy="2364294"/>
          </a:xfrm>
        </p:grpSpPr>
        <p:sp>
          <p:nvSpPr>
            <p:cNvPr id="6" name="Oval 5">
              <a:extLst>
                <a:ext uri="{FF2B5EF4-FFF2-40B4-BE49-F238E27FC236}">
                  <a16:creationId xmlns:a16="http://schemas.microsoft.com/office/drawing/2014/main" id="{67249A8F-AF99-B412-96A3-2F4D221E580D}"/>
                </a:ext>
              </a:extLst>
            </p:cNvPr>
            <p:cNvSpPr/>
            <p:nvPr/>
          </p:nvSpPr>
          <p:spPr>
            <a:xfrm>
              <a:off x="1298804" y="3224792"/>
              <a:ext cx="2454046" cy="2364294"/>
            </a:xfrm>
            <a:prstGeom prst="ellipse">
              <a:avLst/>
            </a:prstGeom>
            <a:solidFill>
              <a:srgbClr val="002060"/>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lstStyle/>
            <a:p>
              <a:endParaRPr lang="en-FI"/>
            </a:p>
          </p:txBody>
        </p:sp>
        <p:pic>
          <p:nvPicPr>
            <p:cNvPr id="16" name="Graphic 15" descr="Scales of justice">
              <a:extLst>
                <a:ext uri="{FF2B5EF4-FFF2-40B4-BE49-F238E27FC236}">
                  <a16:creationId xmlns:a16="http://schemas.microsoft.com/office/drawing/2014/main" id="{54680B66-5882-7A7F-F228-91D3668519E0}"/>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997452" y="3726060"/>
              <a:ext cx="1091282" cy="1091282"/>
            </a:xfrm>
            <a:prstGeom prst="rect">
              <a:avLst/>
            </a:prstGeom>
          </p:spPr>
        </p:pic>
      </p:grpSp>
      <p:pic>
        <p:nvPicPr>
          <p:cNvPr id="20" name="Picture 19">
            <a:extLst>
              <a:ext uri="{FF2B5EF4-FFF2-40B4-BE49-F238E27FC236}">
                <a16:creationId xmlns:a16="http://schemas.microsoft.com/office/drawing/2014/main" id="{FFD58741-9B3E-70AA-E230-D2353CED5683}"/>
              </a:ext>
            </a:extLst>
          </p:cNvPr>
          <p:cNvPicPr>
            <a:picLocks noChangeAspect="1"/>
          </p:cNvPicPr>
          <p:nvPr/>
        </p:nvPicPr>
        <p:blipFill>
          <a:blip r:embed="rId7"/>
          <a:stretch>
            <a:fillRect/>
          </a:stretch>
        </p:blipFill>
        <p:spPr>
          <a:xfrm>
            <a:off x="5253337" y="3606503"/>
            <a:ext cx="1990125" cy="1406562"/>
          </a:xfrm>
          <a:prstGeom prst="rect">
            <a:avLst/>
          </a:prstGeom>
        </p:spPr>
      </p:pic>
      <p:grpSp>
        <p:nvGrpSpPr>
          <p:cNvPr id="5" name="Group 4">
            <a:extLst>
              <a:ext uri="{FF2B5EF4-FFF2-40B4-BE49-F238E27FC236}">
                <a16:creationId xmlns:a16="http://schemas.microsoft.com/office/drawing/2014/main" id="{DD494C53-A591-0736-2AEC-09D7E4848109}"/>
              </a:ext>
            </a:extLst>
          </p:cNvPr>
          <p:cNvGrpSpPr/>
          <p:nvPr/>
        </p:nvGrpSpPr>
        <p:grpSpPr>
          <a:xfrm>
            <a:off x="8762833" y="3230457"/>
            <a:ext cx="2424568" cy="2452539"/>
            <a:chOff x="8762833" y="3230457"/>
            <a:chExt cx="2424568" cy="2452539"/>
          </a:xfrm>
        </p:grpSpPr>
        <p:sp>
          <p:nvSpPr>
            <p:cNvPr id="12" name="Oval 11">
              <a:extLst>
                <a:ext uri="{FF2B5EF4-FFF2-40B4-BE49-F238E27FC236}">
                  <a16:creationId xmlns:a16="http://schemas.microsoft.com/office/drawing/2014/main" id="{A01E1FA4-0944-E804-AFAD-91E43C33FE46}"/>
                </a:ext>
              </a:extLst>
            </p:cNvPr>
            <p:cNvSpPr/>
            <p:nvPr/>
          </p:nvSpPr>
          <p:spPr>
            <a:xfrm>
              <a:off x="8762833" y="3230457"/>
              <a:ext cx="2424568" cy="2452539"/>
            </a:xfrm>
            <a:prstGeom prst="ellipse">
              <a:avLst/>
            </a:prstGeom>
            <a:solidFill>
              <a:srgbClr val="C3261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lstStyle/>
            <a:p>
              <a:endParaRPr lang="en-FI"/>
            </a:p>
          </p:txBody>
        </p:sp>
        <p:pic>
          <p:nvPicPr>
            <p:cNvPr id="26" name="Picture 25">
              <a:extLst>
                <a:ext uri="{FF2B5EF4-FFF2-40B4-BE49-F238E27FC236}">
                  <a16:creationId xmlns:a16="http://schemas.microsoft.com/office/drawing/2014/main" id="{F6AF0517-E779-CF29-D6D3-1887167DA6C6}"/>
                </a:ext>
              </a:extLst>
            </p:cNvPr>
            <p:cNvPicPr>
              <a:picLocks noChangeAspect="1"/>
            </p:cNvPicPr>
            <p:nvPr/>
          </p:nvPicPr>
          <p:blipFill>
            <a:blip r:embed="rId8"/>
            <a:stretch>
              <a:fillRect/>
            </a:stretch>
          </p:blipFill>
          <p:spPr>
            <a:xfrm>
              <a:off x="9232695" y="3363729"/>
              <a:ext cx="1355278" cy="1883557"/>
            </a:xfrm>
            <a:prstGeom prst="rect">
              <a:avLst/>
            </a:prstGeom>
          </p:spPr>
        </p:pic>
      </p:grpSp>
      <p:sp>
        <p:nvSpPr>
          <p:cNvPr id="10" name="Rectangle 9">
            <a:extLst>
              <a:ext uri="{FF2B5EF4-FFF2-40B4-BE49-F238E27FC236}">
                <a16:creationId xmlns:a16="http://schemas.microsoft.com/office/drawing/2014/main" id="{E3CC98A2-AC62-D693-D9B7-40123F88A36B}"/>
              </a:ext>
            </a:extLst>
          </p:cNvPr>
          <p:cNvSpPr/>
          <p:nvPr/>
        </p:nvSpPr>
        <p:spPr>
          <a:xfrm>
            <a:off x="657641" y="2719932"/>
            <a:ext cx="11008985" cy="3662541"/>
          </a:xfrm>
          <a:prstGeom prst="rect">
            <a:avLst/>
          </a:prstGeom>
          <a:solidFill>
            <a:schemeClr val="accent5">
              <a:lumMod val="75000"/>
            </a:schemeClr>
          </a:solidFill>
        </p:spPr>
        <p:txBody>
          <a:bodyPr wrap="square" lIns="91440" tIns="45720" rIns="91440" bIns="45720">
            <a:spAutoFit/>
          </a:bodyPr>
          <a:lstStyle/>
          <a:p>
            <a:pPr algn="ctr"/>
            <a:r>
              <a:rPr lang="en-US" sz="7200" b="1" dirty="0">
                <a:ln w="12700">
                  <a:solidFill>
                    <a:schemeClr val="tx2">
                      <a:lumMod val="75000"/>
                    </a:schemeClr>
                  </a:solidFill>
                  <a:prstDash val="solid"/>
                </a:ln>
                <a:effectLst>
                  <a:outerShdw dist="38100" dir="2640000" algn="bl" rotWithShape="0">
                    <a:schemeClr val="tx2">
                      <a:lumMod val="75000"/>
                    </a:schemeClr>
                  </a:outerShdw>
                </a:effectLst>
              </a:rPr>
              <a:t>ALLEDAAGSE HELD</a:t>
            </a:r>
          </a:p>
          <a:p>
            <a:pPr algn="ctr"/>
            <a:r>
              <a:rPr lang="en-US" sz="7200" b="1" dirty="0" err="1">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Kom</a:t>
            </a:r>
            <a:r>
              <a:rPr lang="en-US" sz="72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 </a:t>
            </a:r>
            <a:r>
              <a:rPr lang="en-US" sz="8000" b="1" dirty="0" err="1">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ons</a:t>
            </a:r>
            <a:r>
              <a:rPr lang="en-US" sz="80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 </a:t>
            </a:r>
            <a:r>
              <a:rPr lang="en-US" sz="8000" b="1" dirty="0" err="1">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ontmoet</a:t>
            </a:r>
            <a:r>
              <a:rPr lang="en-US" sz="80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 ‘n </a:t>
            </a:r>
            <a:r>
              <a:rPr lang="en-US" sz="8000" b="1" dirty="0" err="1">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paar</a:t>
            </a:r>
            <a:r>
              <a:rPr lang="en-US" sz="8000" b="1"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rPr>
              <a:t>… </a:t>
            </a:r>
            <a:endParaRPr lang="en-US" sz="8000" b="1" cap="none" spc="0" dirty="0">
              <a:ln w="12700">
                <a:solidFill>
                  <a:schemeClr val="tx2">
                    <a:lumMod val="75000"/>
                  </a:schemeClr>
                </a:solidFill>
                <a:prstDash val="solid"/>
              </a:ln>
              <a:blipFill>
                <a:blip r:embed="rId4"/>
                <a:stretch>
                  <a:fillRect/>
                </a:stretch>
              </a:blipFill>
              <a:effectLst>
                <a:outerShdw dist="38100" dir="2640000" algn="bl" rotWithShape="0">
                  <a:schemeClr val="tx2">
                    <a:lumMod val="75000"/>
                  </a:schemeClr>
                </a:outerShdw>
              </a:effectLst>
            </a:endParaRPr>
          </a:p>
        </p:txBody>
      </p:sp>
      <p:pic>
        <p:nvPicPr>
          <p:cNvPr id="7" name="Picture 6">
            <a:extLst>
              <a:ext uri="{FF2B5EF4-FFF2-40B4-BE49-F238E27FC236}">
                <a16:creationId xmlns:a16="http://schemas.microsoft.com/office/drawing/2014/main" id="{8B6699C7-5DFA-CDFC-2D5E-246164D069D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6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B15083-9F2E-ACC4-C3A4-3FBD33179D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474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C63B2F-A192-E51C-8631-755FAF1EBEED}"/>
              </a:ext>
            </a:extLst>
          </p:cNvPr>
          <p:cNvPicPr>
            <a:picLocks noChangeAspect="1"/>
          </p:cNvPicPr>
          <p:nvPr/>
        </p:nvPicPr>
        <p:blipFill rotWithShape="1">
          <a:blip r:embed="rId3"/>
          <a:srcRect l="11255" r="14726"/>
          <a:stretch/>
        </p:blipFill>
        <p:spPr>
          <a:xfrm>
            <a:off x="9270893" y="919743"/>
            <a:ext cx="2502144" cy="5108524"/>
          </a:xfrm>
          <a:prstGeom prst="rect">
            <a:avLst/>
          </a:prstGeom>
        </p:spPr>
      </p:pic>
      <p:pic>
        <p:nvPicPr>
          <p:cNvPr id="6" name="Picture 5">
            <a:extLst>
              <a:ext uri="{FF2B5EF4-FFF2-40B4-BE49-F238E27FC236}">
                <a16:creationId xmlns:a16="http://schemas.microsoft.com/office/drawing/2014/main" id="{6D3AA9EC-3F3C-08EE-448A-73671B77EA90}"/>
              </a:ext>
            </a:extLst>
          </p:cNvPr>
          <p:cNvPicPr>
            <a:picLocks noChangeAspect="1"/>
          </p:cNvPicPr>
          <p:nvPr/>
        </p:nvPicPr>
        <p:blipFill>
          <a:blip r:embed="rId4"/>
          <a:stretch>
            <a:fillRect/>
          </a:stretch>
        </p:blipFill>
        <p:spPr>
          <a:xfrm>
            <a:off x="279298" y="4997487"/>
            <a:ext cx="1263209" cy="1275905"/>
          </a:xfrm>
          <a:prstGeom prst="rect">
            <a:avLst/>
          </a:prstGeom>
        </p:spPr>
      </p:pic>
      <p:grpSp>
        <p:nvGrpSpPr>
          <p:cNvPr id="7" name="Group 6">
            <a:extLst>
              <a:ext uri="{FF2B5EF4-FFF2-40B4-BE49-F238E27FC236}">
                <a16:creationId xmlns:a16="http://schemas.microsoft.com/office/drawing/2014/main" id="{BC8F40BF-4787-8162-92F7-3AFA8D1411CD}"/>
              </a:ext>
            </a:extLst>
          </p:cNvPr>
          <p:cNvGrpSpPr/>
          <p:nvPr/>
        </p:nvGrpSpPr>
        <p:grpSpPr>
          <a:xfrm>
            <a:off x="268985" y="675228"/>
            <a:ext cx="1263209" cy="1275905"/>
            <a:chOff x="1298804" y="3224792"/>
            <a:chExt cx="2454046" cy="2364294"/>
          </a:xfrm>
        </p:grpSpPr>
        <p:sp>
          <p:nvSpPr>
            <p:cNvPr id="8" name="Oval 7">
              <a:extLst>
                <a:ext uri="{FF2B5EF4-FFF2-40B4-BE49-F238E27FC236}">
                  <a16:creationId xmlns:a16="http://schemas.microsoft.com/office/drawing/2014/main" id="{8C0FD657-5CF5-BE8A-E999-25B73A9D0D32}"/>
                </a:ext>
              </a:extLst>
            </p:cNvPr>
            <p:cNvSpPr/>
            <p:nvPr/>
          </p:nvSpPr>
          <p:spPr>
            <a:xfrm>
              <a:off x="1298804" y="3224792"/>
              <a:ext cx="2454046" cy="2364294"/>
            </a:xfrm>
            <a:prstGeom prst="ellipse">
              <a:avLst/>
            </a:prstGeom>
            <a:solidFill>
              <a:srgbClr val="002060"/>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lstStyle/>
            <a:p>
              <a:endParaRPr lang="en-FI"/>
            </a:p>
          </p:txBody>
        </p:sp>
        <p:pic>
          <p:nvPicPr>
            <p:cNvPr id="9" name="Graphic 8" descr="Scales of justice">
              <a:extLst>
                <a:ext uri="{FF2B5EF4-FFF2-40B4-BE49-F238E27FC236}">
                  <a16:creationId xmlns:a16="http://schemas.microsoft.com/office/drawing/2014/main" id="{1434E033-0DA1-CEC9-FC31-98C8F7F2BCEB}"/>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997452" y="3726060"/>
              <a:ext cx="1091282" cy="1091282"/>
            </a:xfrm>
            <a:prstGeom prst="rect">
              <a:avLst/>
            </a:prstGeom>
          </p:spPr>
        </p:pic>
      </p:grpSp>
      <p:sp>
        <p:nvSpPr>
          <p:cNvPr id="3" name="TextBox 2">
            <a:extLst>
              <a:ext uri="{FF2B5EF4-FFF2-40B4-BE49-F238E27FC236}">
                <a16:creationId xmlns:a16="http://schemas.microsoft.com/office/drawing/2014/main" id="{F16A5B87-61AB-2429-D903-51B2B8A3E6A6}"/>
              </a:ext>
            </a:extLst>
          </p:cNvPr>
          <p:cNvSpPr txBox="1"/>
          <p:nvPr/>
        </p:nvSpPr>
        <p:spPr>
          <a:xfrm>
            <a:off x="418964" y="645378"/>
            <a:ext cx="9605569" cy="5722464"/>
          </a:xfrm>
          <a:prstGeom prst="rect">
            <a:avLst/>
          </a:prstGeom>
          <a:noFill/>
        </p:spPr>
        <p:txBody>
          <a:bodyPr wrap="square">
            <a:spAutoFit/>
          </a:bodyPr>
          <a:lstStyle/>
          <a:p>
            <a:pPr lvl="0">
              <a:lnSpc>
                <a:spcPct val="107000"/>
              </a:lnSpc>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Almal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kan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'n held wees -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gewone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individue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wat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vrywillig</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r>
              <a:rPr lang="en-US" sz="2400" kern="100" dirty="0">
                <a:latin typeface="Calibri" panose="020F0502020204030204" pitchFamily="34" charset="0"/>
                <a:ea typeface="Calibri" panose="020F0502020204030204" pitchFamily="34" charset="0"/>
                <a:cs typeface="Times New Roman" panose="02020603050405020304" pitchFamily="18" charset="0"/>
              </a:rPr>
              <a: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werk</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Individuele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vrywilligers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soos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superhelde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word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dikwels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2400" kern="100" dirty="0">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gemotiveer</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deur</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'n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gevoel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van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geregtigheid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of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moraliteit</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r>
              <a:rPr lang="en-US" sz="2400" kern="100" dirty="0">
                <a:latin typeface="Calibri" panose="020F0502020204030204" pitchFamily="34" charset="0"/>
                <a:ea typeface="Calibri" panose="020F0502020204030204" pitchFamily="34" charset="0"/>
                <a:cs typeface="Times New Roman" panose="02020603050405020304" pitchFamily="18" charset="0"/>
              </a:rPr>
              <a: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hul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eie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waardes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en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sin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vir</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reg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en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verkeerd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Ons moet empatie leer, inboesem, modelleer en mense </a:t>
            </a:r>
          </a:p>
          <a:p>
            <a:pPr lvl="0">
              <a:lnSpc>
                <a:spcPct val="107000"/>
              </a:lnSpc>
            </a:pPr>
            <a:r>
              <a:rPr lang="nl-NL" sz="2400" kern="100" dirty="0">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sosiaal en omgewingsbewus maak sodat hulle bewus word </a:t>
            </a:r>
          </a:p>
          <a:p>
            <a:pPr lvl="0">
              <a:lnSpc>
                <a:spcPct val="107000"/>
              </a:lnSpc>
            </a:pPr>
            <a:r>
              <a:rPr lang="nl-NL" sz="2400" kern="100" dirty="0">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van die behoeftes rondom hulle.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Ons het almal superkragte – individue het stokperdjies, </a:t>
            </a:r>
          </a:p>
          <a:p>
            <a:pPr lvl="0">
              <a:lnSpc>
                <a:spcPct val="107000"/>
              </a:lnSpc>
            </a:pPr>
            <a:r>
              <a:rPr lang="nl-NL" sz="2400" kern="100" dirty="0">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talente, vaardighede, vermoëns en 'n netwerk van vriende, </a:t>
            </a:r>
          </a:p>
          <a:p>
            <a:pPr lvl="0">
              <a:lnSpc>
                <a:spcPct val="107000"/>
              </a:lnSpc>
            </a:pPr>
            <a:r>
              <a:rPr lang="nl-NL" sz="2400" kern="100" dirty="0">
                <a:latin typeface="Calibri" panose="020F0502020204030204" pitchFamily="34" charset="0"/>
                <a:ea typeface="Calibri" panose="020F0502020204030204" pitchFamily="34" charset="0"/>
                <a:cs typeface="Times New Roman" panose="02020603050405020304" pitchFamily="18" charset="0"/>
              </a:rPr>
              <a: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familie en hulpbronne om te gebruik om ander te help.</a:t>
            </a:r>
            <a:endParaRPr lang="en-ZA"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BF5A8DA-AE74-C81F-2D3B-57EE2E696ADC}"/>
              </a:ext>
            </a:extLst>
          </p:cNvPr>
          <p:cNvPicPr>
            <a:picLocks noChangeAspect="1"/>
          </p:cNvPicPr>
          <p:nvPr/>
        </p:nvPicPr>
        <p:blipFill>
          <a:blip r:embed="rId7"/>
          <a:stretch>
            <a:fillRect/>
          </a:stretch>
        </p:blipFill>
        <p:spPr>
          <a:xfrm>
            <a:off x="256421" y="2938536"/>
            <a:ext cx="1308964" cy="1343593"/>
          </a:xfrm>
          <a:prstGeom prst="rect">
            <a:avLst/>
          </a:prstGeom>
        </p:spPr>
      </p:pic>
      <p:pic>
        <p:nvPicPr>
          <p:cNvPr id="2" name="Picture 1">
            <a:extLst>
              <a:ext uri="{FF2B5EF4-FFF2-40B4-BE49-F238E27FC236}">
                <a16:creationId xmlns:a16="http://schemas.microsoft.com/office/drawing/2014/main" id="{D2D51867-E711-9DE3-FDA4-F5001AF701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188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6348" y="705066"/>
            <a:ext cx="6203732" cy="6152934"/>
          </a:xfrm>
          <a:prstGeom prst="rect">
            <a:avLst/>
          </a:prstGeom>
        </p:spPr>
      </p:pic>
      <p:sp>
        <p:nvSpPr>
          <p:cNvPr id="3" name="TextBox 2">
            <a:extLst>
              <a:ext uri="{FF2B5EF4-FFF2-40B4-BE49-F238E27FC236}">
                <a16:creationId xmlns:a16="http://schemas.microsoft.com/office/drawing/2014/main" id="{AA080E75-56EE-E447-CB2B-840437E92B3A}"/>
              </a:ext>
            </a:extLst>
          </p:cNvPr>
          <p:cNvSpPr txBox="1"/>
          <p:nvPr/>
        </p:nvSpPr>
        <p:spPr>
          <a:xfrm>
            <a:off x="338666" y="812103"/>
            <a:ext cx="5757334" cy="5632311"/>
          </a:xfrm>
          <a:prstGeom prst="rect">
            <a:avLst/>
          </a:prstGeom>
          <a:noFill/>
        </p:spPr>
        <p:txBody>
          <a:bodyPr wrap="square">
            <a:spAutoFit/>
          </a:bodyPr>
          <a:lstStyle/>
          <a:p>
            <a:r>
              <a:rPr lang="nl-NL" sz="2000" b="1" dirty="0">
                <a:latin typeface="Calibri" panose="020F0502020204030204" pitchFamily="34" charset="0"/>
                <a:cs typeface="Calibri" panose="020F0502020204030204" pitchFamily="34" charset="0"/>
              </a:rPr>
              <a:t>Individuele verantwoordelikheid </a:t>
            </a:r>
            <a:r>
              <a:rPr lang="nl-NL" sz="2000" dirty="0">
                <a:latin typeface="Calibri" panose="020F0502020204030204" pitchFamily="34" charset="0"/>
                <a:cs typeface="Calibri" panose="020F0502020204030204" pitchFamily="34" charset="0"/>
              </a:rPr>
              <a:t>word gedefinieer as 'n individu wat bewus is van hoe persoonlike optrede 'n uitwerking op die gemeenskap en op die omgewing het. Neem aksies soos:</a:t>
            </a:r>
          </a:p>
          <a:p>
            <a:r>
              <a:rPr lang="nl-NL" sz="2000" dirty="0">
                <a:latin typeface="Calibri" panose="020F0502020204030204" pitchFamily="34" charset="0"/>
                <a:cs typeface="Calibri" panose="020F0502020204030204" pitchFamily="34" charset="0"/>
              </a:rPr>
              <a:t>
</a:t>
            </a:r>
            <a:r>
              <a:rPr lang="nl-NL" sz="2000" b="1" dirty="0">
                <a:latin typeface="Calibri" panose="020F0502020204030204" pitchFamily="34" charset="0"/>
                <a:cs typeface="Calibri" panose="020F0502020204030204" pitchFamily="34" charset="0"/>
              </a:rPr>
              <a:t>Liefdadigheidsaksies</a:t>
            </a:r>
            <a:r>
              <a:rPr lang="nl-NL" sz="2000" dirty="0">
                <a:latin typeface="Calibri" panose="020F0502020204030204" pitchFamily="34" charset="0"/>
                <a:cs typeface="Calibri" panose="020F0502020204030204" pitchFamily="34" charset="0"/>
              </a:rPr>
              <a:t>, insluitend skenking van 
geld.</a:t>
            </a:r>
          </a:p>
          <a:p>
            <a:r>
              <a:rPr lang="nl-NL" sz="2000" dirty="0">
                <a:latin typeface="Calibri" panose="020F0502020204030204" pitchFamily="34" charset="0"/>
                <a:cs typeface="Calibri" panose="020F0502020204030204" pitchFamily="34" charset="0"/>
              </a:rPr>
              <a:t>
Werk vir die gemeenskap, soos </a:t>
            </a:r>
            <a:r>
              <a:rPr lang="nl-NL" sz="2000" b="1" dirty="0">
                <a:latin typeface="Calibri" panose="020F0502020204030204" pitchFamily="34" charset="0"/>
                <a:cs typeface="Calibri" panose="020F0502020204030204" pitchFamily="34" charset="0"/>
              </a:rPr>
              <a:t>vrywilligerswerk</a:t>
            </a:r>
            <a:r>
              <a:rPr lang="nl-NL" sz="2000" dirty="0">
                <a:latin typeface="Calibri" panose="020F0502020204030204" pitchFamily="34" charset="0"/>
                <a:cs typeface="Calibri" panose="020F0502020204030204" pitchFamily="34" charset="0"/>
              </a:rPr>
              <a:t>, </a:t>
            </a:r>
            <a:r>
              <a:rPr lang="nl-NL" sz="2000" b="1" dirty="0">
                <a:latin typeface="Calibri" panose="020F0502020204030204" pitchFamily="34" charset="0"/>
                <a:cs typeface="Calibri" panose="020F0502020204030204" pitchFamily="34" charset="0"/>
              </a:rPr>
              <a:t>bloedskenkings</a:t>
            </a:r>
            <a:r>
              <a:rPr lang="nl-NL" sz="2000" dirty="0">
                <a:latin typeface="Calibri" panose="020F0502020204030204" pitchFamily="34" charset="0"/>
                <a:cs typeface="Calibri" panose="020F0502020204030204" pitchFamily="34" charset="0"/>
              </a:rPr>
              <a:t> en om by 'n </a:t>
            </a:r>
            <a:r>
              <a:rPr lang="nl-NL" sz="2000" b="1" dirty="0">
                <a:latin typeface="Calibri" panose="020F0502020204030204" pitchFamily="34" charset="0"/>
                <a:cs typeface="Calibri" panose="020F0502020204030204" pitchFamily="34" charset="0"/>
              </a:rPr>
              <a:t>voedselbank</a:t>
            </a:r>
            <a:r>
              <a:rPr lang="nl-NL" sz="2000" dirty="0">
                <a:latin typeface="Calibri" panose="020F0502020204030204" pitchFamily="34" charset="0"/>
                <a:cs typeface="Calibri" panose="020F0502020204030204" pitchFamily="34" charset="0"/>
              </a:rPr>
              <a:t> of diereskuiling werk.</a:t>
            </a:r>
          </a:p>
          <a:p>
            <a:r>
              <a:rPr lang="nl-NL" sz="2000" dirty="0">
                <a:latin typeface="Calibri" panose="020F0502020204030204" pitchFamily="34" charset="0"/>
                <a:cs typeface="Calibri" panose="020F0502020204030204" pitchFamily="34" charset="0"/>
              </a:rPr>
              <a:t>
</a:t>
            </a:r>
            <a:r>
              <a:rPr lang="nl-NL" sz="2000" b="1" dirty="0">
                <a:latin typeface="Calibri" panose="020F0502020204030204" pitchFamily="34" charset="0"/>
                <a:cs typeface="Calibri" panose="020F0502020204030204" pitchFamily="34" charset="0"/>
              </a:rPr>
              <a:t>Ondersteunende kwessies </a:t>
            </a:r>
            <a:r>
              <a:rPr lang="nl-NL" sz="2000" dirty="0">
                <a:latin typeface="Calibri" panose="020F0502020204030204" pitchFamily="34" charset="0"/>
                <a:cs typeface="Calibri" panose="020F0502020204030204" pitchFamily="34" charset="0"/>
              </a:rPr>
              <a:t>wat die samelewing raak, byvoorbeeld om te pleit vir kinderarbeidswette, die aankoop van billike handelsprodukte, </a:t>
            </a:r>
            <a:r>
              <a:rPr lang="nl-NL" sz="2000" b="1" dirty="0">
                <a:latin typeface="Calibri" panose="020F0502020204030204" pitchFamily="34" charset="0"/>
                <a:cs typeface="Calibri" panose="020F0502020204030204" pitchFamily="34" charset="0"/>
              </a:rPr>
              <a:t>herwinning</a:t>
            </a:r>
            <a:r>
              <a:rPr lang="nl-NL" sz="2000" dirty="0">
                <a:latin typeface="Calibri" panose="020F0502020204030204" pitchFamily="34" charset="0"/>
                <a:cs typeface="Calibri" panose="020F0502020204030204" pitchFamily="34" charset="0"/>
              </a:rPr>
              <a:t>.</a:t>
            </a:r>
          </a:p>
          <a:p>
            <a:r>
              <a:rPr lang="nl-NL" sz="2000" dirty="0">
                <a:latin typeface="Calibri" panose="020F0502020204030204" pitchFamily="34" charset="0"/>
                <a:cs typeface="Calibri" panose="020F0502020204030204" pitchFamily="34" charset="0"/>
              </a:rPr>
              <a:t>
Volg daagliks die </a:t>
            </a:r>
            <a:r>
              <a:rPr lang="nl-NL" sz="2000" b="1" dirty="0">
                <a:latin typeface="Calibri" panose="020F0502020204030204" pitchFamily="34" charset="0"/>
                <a:cs typeface="Calibri" panose="020F0502020204030204" pitchFamily="34" charset="0"/>
              </a:rPr>
              <a:t>"goue reël</a:t>
            </a:r>
            <a:r>
              <a:rPr lang="nl-NL" sz="2000" dirty="0">
                <a:latin typeface="Calibri" panose="020F0502020204030204" pitchFamily="34" charset="0"/>
                <a:cs typeface="Calibri" panose="020F0502020204030204" pitchFamily="34" charset="0"/>
              </a:rPr>
              <a:t>": behandel ander soos jy behandel wil word.</a:t>
            </a:r>
            <a:endParaRPr lang="en-US" sz="2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F23D2EB-7112-C1CC-2CA0-69E35FF57B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97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66F194-4285-3CB0-1D10-9972F79B96A8}"/>
              </a:ext>
            </a:extLst>
          </p:cNvPr>
          <p:cNvSpPr/>
          <p:nvPr/>
        </p:nvSpPr>
        <p:spPr>
          <a:xfrm>
            <a:off x="190499" y="1640340"/>
            <a:ext cx="11877676" cy="491489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0" dirty="0">
              <a:solidFill>
                <a:srgbClr val="202122"/>
              </a:solidFill>
              <a:effectLst/>
              <a:latin typeface="Arial" panose="020B0604020202020204" pitchFamily="34" charset="0"/>
            </a:endParaRPr>
          </a:p>
          <a:p>
            <a:pPr algn="ctr"/>
            <a:endParaRPr lang="en-US" sz="2800" dirty="0">
              <a:solidFill>
                <a:srgbClr val="202122"/>
              </a:solidFill>
              <a:latin typeface="Arial" panose="020B0604020202020204" pitchFamily="34" charset="0"/>
            </a:endParaRPr>
          </a:p>
          <a:p>
            <a:pPr algn="ctr"/>
            <a:r>
              <a:rPr lang="en-US" sz="2800" b="0" i="0" dirty="0">
                <a:solidFill>
                  <a:srgbClr val="202122"/>
                </a:solidFill>
                <a:effectLst/>
                <a:latin typeface="Arial" panose="020B0604020202020204" pitchFamily="34" charset="0"/>
              </a:rPr>
              <a:t> </a:t>
            </a:r>
            <a:r>
              <a:rPr lang="nl-NL" sz="2800" dirty="0">
                <a:solidFill>
                  <a:srgbClr val="202122"/>
                </a:solidFill>
                <a:latin typeface="Arial" panose="020B0604020202020204" pitchFamily="34" charset="0"/>
              </a:rPr>
              <a:t>" Hierdie superhelde werk gewoonlik onafhanklik, maar vergader soms as 'n span om die onmoontlike aan te pak EN situasies aan te pak wat groter is as enige superheld om te oorwin."</a:t>
            </a:r>
            <a:endParaRPr lang="en-US" sz="2800" dirty="0">
              <a:solidFill>
                <a:srgbClr val="202122"/>
              </a:solidFill>
              <a:latin typeface="Arial" panose="020B0604020202020204" pitchFamily="34" charset="0"/>
            </a:endParaRPr>
          </a:p>
          <a:p>
            <a:pPr algn="ctr"/>
            <a:r>
              <a:rPr lang="en-US" sz="2800" b="1" i="0" dirty="0">
                <a:solidFill>
                  <a:srgbClr val="202122"/>
                </a:solidFill>
                <a:effectLst/>
                <a:latin typeface="Arial" panose="020B0604020202020204" pitchFamily="34" charset="0"/>
              </a:rPr>
              <a:t>INDIVIDUAL VERSUS COMMUNITY RESPONSIBILITY</a:t>
            </a:r>
          </a:p>
          <a:p>
            <a:pPr algn="ctr"/>
            <a:r>
              <a:rPr lang="en-US" sz="2400" b="0" i="0" dirty="0">
                <a:solidFill>
                  <a:srgbClr val="202122"/>
                </a:solidFill>
                <a:effectLst/>
                <a:latin typeface="Arial" panose="020B0604020202020204" pitchFamily="34" charset="0"/>
              </a:rPr>
              <a:t>There are times when we act as individuals and times when we come together as a community of people to tackle social and environmental injustices.</a:t>
            </a:r>
          </a:p>
          <a:p>
            <a:pPr algn="ctr"/>
            <a:endParaRPr lang="en-ZA" dirty="0"/>
          </a:p>
        </p:txBody>
      </p:sp>
      <p:pic>
        <p:nvPicPr>
          <p:cNvPr id="5" name="Picture 4">
            <a:extLst>
              <a:ext uri="{FF2B5EF4-FFF2-40B4-BE49-F238E27FC236}">
                <a16:creationId xmlns:a16="http://schemas.microsoft.com/office/drawing/2014/main" id="{E61E476A-FDC2-327A-F792-E2CE89426271}"/>
              </a:ext>
            </a:extLst>
          </p:cNvPr>
          <p:cNvPicPr>
            <a:picLocks noChangeAspect="1"/>
          </p:cNvPicPr>
          <p:nvPr/>
        </p:nvPicPr>
        <p:blipFill>
          <a:blip r:embed="rId3"/>
          <a:stretch>
            <a:fillRect/>
          </a:stretch>
        </p:blipFill>
        <p:spPr>
          <a:xfrm>
            <a:off x="190499" y="49474"/>
            <a:ext cx="11877676" cy="2594998"/>
          </a:xfrm>
          <a:prstGeom prst="rect">
            <a:avLst/>
          </a:prstGeom>
        </p:spPr>
      </p:pic>
      <p:sp>
        <p:nvSpPr>
          <p:cNvPr id="4" name="Content Placeholder 3">
            <a:extLst>
              <a:ext uri="{FF2B5EF4-FFF2-40B4-BE49-F238E27FC236}">
                <a16:creationId xmlns:a16="http://schemas.microsoft.com/office/drawing/2014/main" id="{59AE0143-A528-A411-7052-CD1687A31E52}"/>
              </a:ext>
            </a:extLst>
          </p:cNvPr>
          <p:cNvSpPr>
            <a:spLocks noGrp="1"/>
          </p:cNvSpPr>
          <p:nvPr>
            <p:ph idx="1"/>
          </p:nvPr>
        </p:nvSpPr>
        <p:spPr>
          <a:xfrm>
            <a:off x="1355983" y="1677831"/>
            <a:ext cx="11138057" cy="2124075"/>
          </a:xfrm>
          <a:noFill/>
        </p:spPr>
        <p:txBody>
          <a:bodyPr>
            <a:normAutofit/>
          </a:bodyPr>
          <a:lstStyle/>
          <a:p>
            <a:pPr marL="0" indent="0">
              <a:buNone/>
            </a:pPr>
            <a:r>
              <a:rPr lang="en-US" sz="8000" dirty="0">
                <a:ln>
                  <a:solidFill>
                    <a:srgbClr val="002060"/>
                  </a:solidFill>
                </a:ln>
                <a:solidFill>
                  <a:schemeClr val="bg1"/>
                </a:solidFill>
              </a:rPr>
              <a:t> THE JUSTICE LEAGUE</a:t>
            </a:r>
            <a:endParaRPr lang="en-ZA" sz="8000" dirty="0">
              <a:ln>
                <a:solidFill>
                  <a:srgbClr val="002060"/>
                </a:solidFill>
              </a:ln>
              <a:solidFill>
                <a:schemeClr val="bg1"/>
              </a:solidFill>
            </a:endParaRPr>
          </a:p>
        </p:txBody>
      </p:sp>
      <p:sp>
        <p:nvSpPr>
          <p:cNvPr id="2" name="Rectangle 1">
            <a:extLst>
              <a:ext uri="{FF2B5EF4-FFF2-40B4-BE49-F238E27FC236}">
                <a16:creationId xmlns:a16="http://schemas.microsoft.com/office/drawing/2014/main" id="{98743D10-204A-0EBB-A33F-AC98F26E7A82}"/>
              </a:ext>
            </a:extLst>
          </p:cNvPr>
          <p:cNvSpPr/>
          <p:nvPr/>
        </p:nvSpPr>
        <p:spPr>
          <a:xfrm>
            <a:off x="482070" y="4435909"/>
            <a:ext cx="11294534" cy="2154436"/>
          </a:xfrm>
          <a:prstGeom prst="rect">
            <a:avLst/>
          </a:prstGeom>
          <a:solidFill>
            <a:schemeClr val="accent1">
              <a:lumMod val="40000"/>
              <a:lumOff val="60000"/>
            </a:schemeClr>
          </a:solidFill>
          <a:ln>
            <a:solidFill>
              <a:schemeClr val="tx1"/>
            </a:solidFill>
          </a:ln>
        </p:spPr>
        <p:txBody>
          <a:bodyPr wrap="square" lIns="91440" tIns="45720" rIns="91440" bIns="45720">
            <a:spAutoFit/>
          </a:bodyPr>
          <a:lstStyle/>
          <a:p>
            <a:pPr algn="ctr"/>
            <a:r>
              <a:rPr lang="en-US" sz="4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Wat is </a:t>
            </a:r>
            <a:r>
              <a:rPr lang="en-US" sz="48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gemeenskapsverantwoordelikheid</a:t>
            </a:r>
            <a:r>
              <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t>
            </a:r>
            <a:endParaRPr lang="en-US"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algn="ctr"/>
            <a:r>
              <a:rPr lang="nl-NL" sz="4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Wat dink jy behels gemeenskapsverantwoordelikheid?</a:t>
            </a:r>
            <a:endParaRPr lang="en-US"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pic>
        <p:nvPicPr>
          <p:cNvPr id="3" name="Picture 2">
            <a:extLst>
              <a:ext uri="{FF2B5EF4-FFF2-40B4-BE49-F238E27FC236}">
                <a16:creationId xmlns:a16="http://schemas.microsoft.com/office/drawing/2014/main" id="{5616D996-B91E-57DC-1949-796D448C6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6564" y="918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A34330B-1086-25B6-6B23-E98866E1ABF0}"/>
              </a:ext>
            </a:extLst>
          </p:cNvPr>
          <p:cNvSpPr/>
          <p:nvPr/>
        </p:nvSpPr>
        <p:spPr>
          <a:xfrm>
            <a:off x="189262" y="1206908"/>
            <a:ext cx="4774623" cy="1084449"/>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600" b="1" kern="100" dirty="0">
                <a:effectLst/>
                <a:latin typeface="Arial" panose="020B0604020202020204" pitchFamily="34" charset="0"/>
                <a:ea typeface="Calibri" panose="020F0502020204030204" pitchFamily="34" charset="0"/>
                <a:cs typeface="Times New Roman" panose="02020603050405020304" pitchFamily="18" charset="0"/>
              </a:rPr>
              <a:t>“EK HET ‘N SUPERHELD NODIG”</a:t>
            </a:r>
            <a:endParaRPr lang="en-FI" sz="1600" kern="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b="1" kern="100" dirty="0">
                <a:effectLst/>
                <a:latin typeface="Arial" panose="020B0604020202020204" pitchFamily="34" charset="0"/>
                <a:ea typeface="Calibri" panose="020F0502020204030204" pitchFamily="34" charset="0"/>
                <a:cs typeface="Times New Roman" panose="02020603050405020304" pitchFamily="18" charset="0"/>
              </a:rPr>
              <a:t>GRAAD 9 GSOV KWARTAAL 3 WEEK 5-7 VRYWILLIGERSWERK</a:t>
            </a:r>
            <a:endParaRPr lang="en-FI" sz="16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090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B116C154-5A0F-4CDC-8C15-D2E21584649C}">
  <ds:schemaRefs>
    <ds:schemaRef ds:uri="http://schemas.microsoft.com/sharepoint/v3/contenttype/forms"/>
  </ds:schemaRefs>
</ds:datastoreItem>
</file>

<file path=customXml/itemProps2.xml><?xml version="1.0" encoding="utf-8"?>
<ds:datastoreItem xmlns:ds="http://schemas.openxmlformats.org/officeDocument/2006/customXml" ds:itemID="{956C3F92-CC28-42D8-BF09-077075551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6D3478-2986-4664-940C-67E0CAA21E04}">
  <ds:schemaRefs>
    <ds:schemaRef ds:uri="http://schemas.microsoft.com/office/2006/metadata/propertie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71af3243-3dd4-4a8d-8c0d-dd76da1f02a5"/>
    <ds:schemaRef ds:uri="http://purl.org/dc/terms/"/>
    <ds:schemaRef ds:uri="http://schemas.openxmlformats.org/package/2006/metadata/core-properties"/>
    <ds:schemaRef ds:uri="16c05727-aa75-4e4a-9b5f-8a80a1165891"/>
  </ds:schemaRefs>
</ds:datastoreItem>
</file>

<file path=docProps/app.xml><?xml version="1.0" encoding="utf-8"?>
<Properties xmlns="http://schemas.openxmlformats.org/officeDocument/2006/extended-properties" xmlns:vt="http://schemas.openxmlformats.org/officeDocument/2006/docPropsVTypes">
  <Template>{5AF4568D-B0C6-4EE8-AC7B-75353908708A}tf56535239_win32</Template>
  <TotalTime>7945</TotalTime>
  <Words>768</Words>
  <Application>Microsoft Office PowerPoint</Application>
  <PresentationFormat>Widescreen</PresentationFormat>
  <Paragraphs>72</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Bradley Hand ITC</vt:lpstr>
      <vt:lpstr>Calibri</vt:lpstr>
      <vt:lpstr>Franklin Gothic Book</vt:lpstr>
      <vt:lpstr>Franklin Gothic Demi</vt:lpstr>
      <vt:lpstr>Times New Roman</vt:lpstr>
      <vt:lpstr>Wingdings 2</vt:lpstr>
      <vt:lpstr>DividendVTI</vt:lpstr>
      <vt:lpstr>PowerPoint Presentation</vt:lpstr>
      <vt:lpstr>Die taal van vrygewigheid</vt:lpstr>
      <vt:lpstr>PowerPoint Presentation</vt:lpstr>
      <vt:lpstr>WAT IS 'N SUPERHELD?</vt:lpstr>
      <vt:lpstr>WAT dryf 'n SUPERHELD?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need a hero!”</dc:title>
  <dc:creator>Jacqui van Rooyen</dc:creator>
  <cp:lastModifiedBy>Andrea Hufkie</cp:lastModifiedBy>
  <cp:revision>46</cp:revision>
  <dcterms:created xsi:type="dcterms:W3CDTF">2023-05-06T06:32:56Z</dcterms:created>
  <dcterms:modified xsi:type="dcterms:W3CDTF">2023-07-31T10:15:22Z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