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8" r:id="rId3"/>
    <p:sldId id="269" r:id="rId4"/>
    <p:sldId id="270" r:id="rId5"/>
    <p:sldId id="273" r:id="rId6"/>
    <p:sldId id="272" r:id="rId7"/>
    <p:sldId id="266"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022A6-074F-415C-AB0A-F0FB0527F206}" v="10" dt="2023-07-01T10:45:12.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56422"/>
  </p:normalViewPr>
  <p:slideViewPr>
    <p:cSldViewPr snapToGrid="0">
      <p:cViewPr varScale="1">
        <p:scale>
          <a:sx n="43" d="100"/>
          <a:sy n="43" d="100"/>
        </p:scale>
        <p:origin x="1061" y="5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B04022A6-074F-415C-AB0A-F0FB0527F206}"/>
    <pc:docChg chg="undo custSel modSld">
      <pc:chgData name="Hp Unit" userId="86ec350514542ee1" providerId="LiveId" clId="{B04022A6-074F-415C-AB0A-F0FB0527F206}" dt="2023-07-01T10:48:53.932" v="495" actId="20577"/>
      <pc:docMkLst>
        <pc:docMk/>
      </pc:docMkLst>
      <pc:sldChg chg="addSp modSp mod modNotesTx">
        <pc:chgData name="Hp Unit" userId="86ec350514542ee1" providerId="LiveId" clId="{B04022A6-074F-415C-AB0A-F0FB0527F206}" dt="2023-07-01T10:40:06.053" v="96" actId="20577"/>
        <pc:sldMkLst>
          <pc:docMk/>
          <pc:sldMk cId="4253080683" sldId="256"/>
        </pc:sldMkLst>
        <pc:spChg chg="add mod">
          <ac:chgData name="Hp Unit" userId="86ec350514542ee1" providerId="LiveId" clId="{B04022A6-074F-415C-AB0A-F0FB0527F206}" dt="2023-07-01T10:39:10.210" v="27" actId="20577"/>
          <ac:spMkLst>
            <pc:docMk/>
            <pc:sldMk cId="4253080683" sldId="256"/>
            <ac:spMk id="3" creationId="{8F6174AF-019D-F85B-B510-99DD228C13BD}"/>
          </ac:spMkLst>
        </pc:spChg>
        <pc:spChg chg="add mod">
          <ac:chgData name="Hp Unit" userId="86ec350514542ee1" providerId="LiveId" clId="{B04022A6-074F-415C-AB0A-F0FB0527F206}" dt="2023-07-01T10:38:53.792" v="5"/>
          <ac:spMkLst>
            <pc:docMk/>
            <pc:sldMk cId="4253080683" sldId="256"/>
            <ac:spMk id="4" creationId="{93938BE3-9FD4-A640-C41B-AAAFDDB91FBE}"/>
          </ac:spMkLst>
        </pc:spChg>
        <pc:spChg chg="add mod">
          <ac:chgData name="Hp Unit" userId="86ec350514542ee1" providerId="LiveId" clId="{B04022A6-074F-415C-AB0A-F0FB0527F206}" dt="2023-07-01T10:38:53.792" v="5"/>
          <ac:spMkLst>
            <pc:docMk/>
            <pc:sldMk cId="4253080683" sldId="256"/>
            <ac:spMk id="5" creationId="{93715374-3B9B-ED00-907A-025A933B92C8}"/>
          </ac:spMkLst>
        </pc:spChg>
      </pc:sldChg>
      <pc:sldChg chg="addSp delSp modSp modNotesTx">
        <pc:chgData name="Hp Unit" userId="86ec350514542ee1" providerId="LiveId" clId="{B04022A6-074F-415C-AB0A-F0FB0527F206}" dt="2023-07-01T10:48:53.932" v="495" actId="20577"/>
        <pc:sldMkLst>
          <pc:docMk/>
          <pc:sldMk cId="3939691101" sldId="261"/>
        </pc:sldMkLst>
        <pc:spChg chg="add mod">
          <ac:chgData name="Hp Unit" userId="86ec350514542ee1" providerId="LiveId" clId="{B04022A6-074F-415C-AB0A-F0FB0527F206}" dt="2023-07-01T10:36:57.198" v="4"/>
          <ac:spMkLst>
            <pc:docMk/>
            <pc:sldMk cId="3939691101" sldId="261"/>
            <ac:spMk id="7" creationId="{D2A4D8F5-A7CA-D8B4-B90D-01B0BE9415A1}"/>
          </ac:spMkLst>
        </pc:spChg>
        <pc:picChg chg="del">
          <ac:chgData name="Hp Unit" userId="86ec350514542ee1" providerId="LiveId" clId="{B04022A6-074F-415C-AB0A-F0FB0527F206}" dt="2023-07-01T10:36:55.920" v="3" actId="478"/>
          <ac:picMkLst>
            <pc:docMk/>
            <pc:sldMk cId="3939691101" sldId="261"/>
            <ac:picMk id="4" creationId="{7C70E08B-76AD-B012-82D8-FE994E2CC67C}"/>
          </ac:picMkLst>
        </pc:picChg>
        <pc:picChg chg="add mod">
          <ac:chgData name="Hp Unit" userId="86ec350514542ee1" providerId="LiveId" clId="{B04022A6-074F-415C-AB0A-F0FB0527F206}" dt="2023-07-01T10:36:57.198" v="4"/>
          <ac:picMkLst>
            <pc:docMk/>
            <pc:sldMk cId="3939691101" sldId="261"/>
            <ac:picMk id="6" creationId="{C8B1B97B-86FD-B9EE-3E0C-D13BDAA55661}"/>
          </ac:picMkLst>
        </pc:picChg>
      </pc:sldChg>
      <pc:sldChg chg="addSp modSp modNotesTx">
        <pc:chgData name="Hp Unit" userId="86ec350514542ee1" providerId="LiveId" clId="{B04022A6-074F-415C-AB0A-F0FB0527F206}" dt="2023-07-01T10:48:27.941" v="471" actId="20577"/>
        <pc:sldMkLst>
          <pc:docMk/>
          <pc:sldMk cId="1103019326" sldId="266"/>
        </pc:sldMkLst>
        <pc:spChg chg="add mod">
          <ac:chgData name="Hp Unit" userId="86ec350514542ee1" providerId="LiveId" clId="{B04022A6-074F-415C-AB0A-F0FB0527F206}" dt="2023-07-01T10:36:42.161" v="2"/>
          <ac:spMkLst>
            <pc:docMk/>
            <pc:sldMk cId="1103019326" sldId="266"/>
            <ac:spMk id="3" creationId="{CE1AFE96-50D9-9002-52DD-6D1FD0C9E027}"/>
          </ac:spMkLst>
        </pc:spChg>
      </pc:sldChg>
      <pc:sldChg chg="modSp mod setBg modNotesTx">
        <pc:chgData name="Hp Unit" userId="86ec350514542ee1" providerId="LiveId" clId="{B04022A6-074F-415C-AB0A-F0FB0527F206}" dt="2023-07-01T10:42:18.421" v="211" actId="20577"/>
        <pc:sldMkLst>
          <pc:docMk/>
          <pc:sldMk cId="2567240378" sldId="268"/>
        </pc:sldMkLst>
        <pc:spChg chg="mod">
          <ac:chgData name="Hp Unit" userId="86ec350514542ee1" providerId="LiveId" clId="{B04022A6-074F-415C-AB0A-F0FB0527F206}" dt="2023-07-01T10:40:23.147" v="97" actId="20577"/>
          <ac:spMkLst>
            <pc:docMk/>
            <pc:sldMk cId="2567240378" sldId="268"/>
            <ac:spMk id="2" creationId="{C88351D5-41E8-A3C8-37A1-1D54A6C6D30A}"/>
          </ac:spMkLst>
        </pc:spChg>
        <pc:spChg chg="mod">
          <ac:chgData name="Hp Unit" userId="86ec350514542ee1" providerId="LiveId" clId="{B04022A6-074F-415C-AB0A-F0FB0527F206}" dt="2023-07-01T10:41:22.191" v="156" actId="20577"/>
          <ac:spMkLst>
            <pc:docMk/>
            <pc:sldMk cId="2567240378" sldId="268"/>
            <ac:spMk id="3" creationId="{17DC4A80-835C-E1CA-F848-DA99AB4C6D43}"/>
          </ac:spMkLst>
        </pc:spChg>
      </pc:sldChg>
      <pc:sldChg chg="modNotesTx">
        <pc:chgData name="Hp Unit" userId="86ec350514542ee1" providerId="LiveId" clId="{B04022A6-074F-415C-AB0A-F0FB0527F206}" dt="2023-07-01T10:42:48.534" v="241" actId="20577"/>
        <pc:sldMkLst>
          <pc:docMk/>
          <pc:sldMk cId="2568189" sldId="269"/>
        </pc:sldMkLst>
      </pc:sldChg>
      <pc:sldChg chg="modSp mod modNotesTx">
        <pc:chgData name="Hp Unit" userId="86ec350514542ee1" providerId="LiveId" clId="{B04022A6-074F-415C-AB0A-F0FB0527F206}" dt="2023-07-01T10:44:56.173" v="305" actId="20577"/>
        <pc:sldMkLst>
          <pc:docMk/>
          <pc:sldMk cId="3797467538" sldId="270"/>
        </pc:sldMkLst>
        <pc:spChg chg="mod">
          <ac:chgData name="Hp Unit" userId="86ec350514542ee1" providerId="LiveId" clId="{B04022A6-074F-415C-AB0A-F0FB0527F206}" dt="2023-07-01T10:44:27.549" v="270" actId="20577"/>
          <ac:spMkLst>
            <pc:docMk/>
            <pc:sldMk cId="3797467538" sldId="270"/>
            <ac:spMk id="2" creationId="{97620267-C47C-6D10-1419-ED096147B521}"/>
          </ac:spMkLst>
        </pc:spChg>
      </pc:sldChg>
      <pc:sldChg chg="modNotesTx">
        <pc:chgData name="Hp Unit" userId="86ec350514542ee1" providerId="LiveId" clId="{B04022A6-074F-415C-AB0A-F0FB0527F206}" dt="2023-07-01T10:48:01.589" v="451" actId="20577"/>
        <pc:sldMkLst>
          <pc:docMk/>
          <pc:sldMk cId="1128882906" sldId="272"/>
        </pc:sldMkLst>
      </pc:sldChg>
      <pc:sldChg chg="addSp delSp modSp mod modNotesTx">
        <pc:chgData name="Hp Unit" userId="86ec350514542ee1" providerId="LiveId" clId="{B04022A6-074F-415C-AB0A-F0FB0527F206}" dt="2023-07-01T10:47:18.475" v="417" actId="1076"/>
        <pc:sldMkLst>
          <pc:docMk/>
          <pc:sldMk cId="2718833178" sldId="273"/>
        </pc:sldMkLst>
        <pc:spChg chg="add mod">
          <ac:chgData name="Hp Unit" userId="86ec350514542ee1" providerId="LiveId" clId="{B04022A6-074F-415C-AB0A-F0FB0527F206}" dt="2023-07-01T10:47:18.475" v="417" actId="1076"/>
          <ac:spMkLst>
            <pc:docMk/>
            <pc:sldMk cId="2718833178" sldId="273"/>
            <ac:spMk id="3" creationId="{1984328F-7B64-49A9-07F4-675FF7A2FC97}"/>
          </ac:spMkLst>
        </pc:spChg>
        <pc:picChg chg="mod">
          <ac:chgData name="Hp Unit" userId="86ec350514542ee1" providerId="LiveId" clId="{B04022A6-074F-415C-AB0A-F0FB0527F206}" dt="2023-07-01T10:47:15.083" v="416" actId="1076"/>
          <ac:picMkLst>
            <pc:docMk/>
            <pc:sldMk cId="2718833178" sldId="273"/>
            <ac:picMk id="5" creationId="{40A26BB1-29AF-C2AE-D6A6-896614001E88}"/>
          </ac:picMkLst>
        </pc:picChg>
        <pc:picChg chg="del">
          <ac:chgData name="Hp Unit" userId="86ec350514542ee1" providerId="LiveId" clId="{B04022A6-074F-415C-AB0A-F0FB0527F206}" dt="2023-07-01T10:45:04.587" v="306" actId="478"/>
          <ac:picMkLst>
            <pc:docMk/>
            <pc:sldMk cId="2718833178" sldId="273"/>
            <ac:picMk id="7" creationId="{74CE1B51-56A5-02D9-B2B2-109E054AFE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7/1/2023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MzYiY5wcH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u.reachout.com/articles/5-ways-to-tame-your-social-media-us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 4+3 min </a:t>
            </a:r>
            <a:r>
              <a:rPr lang="en-US" dirty="0" err="1"/>
              <a:t>Refleksie</a:t>
            </a:r>
            <a:r>
              <a:rPr lang="en-US" dirty="0"/>
              <a:t> </a:t>
            </a:r>
            <a:r>
              <a:rPr lang="en-US" dirty="0" err="1"/>
              <a:t>en</a:t>
            </a:r>
            <a:r>
              <a:rPr lang="en-US" dirty="0"/>
              <a:t> </a:t>
            </a:r>
            <a:r>
              <a:rPr lang="en-US" dirty="0" err="1"/>
              <a:t>Inleiding</a:t>
            </a:r>
            <a:endParaRPr lang="en-US" dirty="0"/>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Welkom by die laaste les in hierdie reeks oor die ontwikkeling van gesonde </a:t>
            </a:r>
            <a:r>
              <a:rPr lang="af-ZA" sz="1800" dirty="0" err="1">
                <a:effectLst/>
                <a:latin typeface="Calibri" panose="020F0502020204030204" pitchFamily="34" charset="0"/>
                <a:ea typeface="Arial" panose="020B0604020202020204" pitchFamily="34" charset="0"/>
              </a:rPr>
              <a:t>leefstylgewoontes</a:t>
            </a:r>
            <a:r>
              <a:rPr lang="af-ZA" sz="1800" dirty="0">
                <a:effectLst/>
                <a:latin typeface="Calibri" panose="020F0502020204030204" pitchFamily="34" charset="0"/>
                <a:ea typeface="Arial" panose="020B0604020202020204" pitchFamily="34" charset="0"/>
              </a:rPr>
              <a:t>. Oor die afgelope VYF weke het ons baie inhoud gedek. Ons het hierdie reeks lesse begin met verwysing na die ontwikkeling van vaardighede om jou te help om die regte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ter voorbereiding vir graad 12 te neem.</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Voordat ons verder gaan, gaan terug na jou notas van die eerste les (</a:t>
            </a:r>
            <a:r>
              <a:rPr lang="af-ZA" sz="1800" b="1" i="1" u="sng" dirty="0">
                <a:effectLst/>
                <a:latin typeface="Calibri" panose="020F0502020204030204" pitchFamily="34" charset="0"/>
                <a:ea typeface="Arial" panose="020B0604020202020204" pitchFamily="34" charset="0"/>
              </a:rPr>
              <a:t>Les 1 – Werkkaart, Aktiwiteit 4</a:t>
            </a:r>
            <a:r>
              <a:rPr lang="af-ZA" sz="1800" dirty="0">
                <a:effectLst/>
                <a:latin typeface="Calibri" panose="020F0502020204030204" pitchFamily="34" charset="0"/>
                <a:ea typeface="Arial" panose="020B0604020202020204" pitchFamily="34" charset="0"/>
              </a:rPr>
              <a:t>) en kyk na jou </a:t>
            </a:r>
            <a:r>
              <a:rPr lang="af-ZA" sz="1800" dirty="0" err="1">
                <a:effectLst/>
                <a:highlight>
                  <a:srgbClr val="FFFF00"/>
                </a:highlight>
                <a:latin typeface="Calibri" panose="020F0502020204030204" pitchFamily="34" charset="0"/>
                <a:ea typeface="Arial" panose="020B0604020202020204" pitchFamily="34" charset="0"/>
              </a:rPr>
              <a:t>huiswerkreaksie</a:t>
            </a:r>
            <a:r>
              <a:rPr lang="af-ZA" sz="1800" dirty="0">
                <a:effectLst/>
                <a:latin typeface="Calibri" panose="020F0502020204030204" pitchFamily="34" charset="0"/>
                <a:ea typeface="Arial" panose="020B0604020202020204" pitchFamily="34" charset="0"/>
              </a:rPr>
              <a:t> op </a:t>
            </a:r>
            <a:r>
              <a:rPr lang="af-ZA" sz="1800" b="1" i="1" dirty="0">
                <a:effectLst/>
                <a:latin typeface="Calibri" panose="020F0502020204030204" pitchFamily="34" charset="0"/>
                <a:ea typeface="Arial" panose="020B0604020202020204" pitchFamily="34" charset="0"/>
              </a:rPr>
              <a:t>Aktiwiteit 4</a:t>
            </a:r>
            <a:r>
              <a:rPr lang="af-ZA" sz="1800" dirty="0">
                <a:effectLst/>
                <a:latin typeface="Calibri" panose="020F0502020204030204" pitchFamily="34" charset="0"/>
                <a:ea typeface="Arial" panose="020B0604020202020204" pitchFamily="34" charset="0"/>
              </a:rPr>
              <a:t>. Op </a:t>
            </a:r>
            <a:r>
              <a:rPr lang="af-ZA" sz="1800" b="1" i="1" u="sng" dirty="0">
                <a:effectLst/>
                <a:latin typeface="Calibri" panose="020F0502020204030204" pitchFamily="34" charset="0"/>
                <a:ea typeface="Arial" panose="020B0604020202020204" pitchFamily="34" charset="0"/>
              </a:rPr>
              <a:t>Les 6 – Werkkaart, </a:t>
            </a:r>
            <a:r>
              <a:rPr lang="af-ZA" sz="1800" dirty="0">
                <a:effectLst/>
                <a:latin typeface="Calibri" panose="020F0502020204030204" pitchFamily="34" charset="0"/>
                <a:ea typeface="Arial" panose="020B0604020202020204" pitchFamily="34" charset="0"/>
              </a:rPr>
              <a:t>voltooi </a:t>
            </a:r>
            <a:r>
              <a:rPr lang="af-ZA" sz="1800" b="1" i="1" dirty="0">
                <a:effectLst/>
                <a:latin typeface="Calibri" panose="020F0502020204030204" pitchFamily="34" charset="0"/>
                <a:ea typeface="Arial" panose="020B0604020202020204" pitchFamily="34" charset="0"/>
              </a:rPr>
              <a:t>Aktiwiteit 1</a:t>
            </a:r>
            <a:r>
              <a:rPr lang="af-ZA" sz="1800" dirty="0">
                <a:effectLst/>
                <a:latin typeface="Calibri" panose="020F0502020204030204" pitchFamily="34" charset="0"/>
                <a:ea typeface="Arial" panose="020B0604020202020204" pitchFamily="34" charset="0"/>
              </a:rPr>
              <a:t>, reflekteer hoe goed jy jou eie plan geïmplementeer het om jou leefstyl te verbeter in die spesifieke areas wat jy die afgelope vier weke geïdentifiseer het.</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Wees eerlik met jouself in hierdie aktiwiteit.</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Dit is belangrik om te reflekteer wanneer jy probeer om veranderinge te implementeer deur nuwe gewoontes in te stel. Neem 'n oomblik om te dink aan 'n persoon wat jy baie respekteer en bewonder of na opkyk. Dit kan 'n bekende persoon, sportafrigter, familielid of selfs 'n vriend wees, enigiemand wat jy bewonder.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Draai na iemand in jou groep en beskryf hierdie persoon en waarom jy hulle bewonder. (Laat 1min toe vir hierdie bespreking)</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Dit is belangrik om iemand in jou lewe te hê wat jy kan nader vir raad of jou kan motiveer om gesonde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te maak. Die lewenstyl en waardes van hierdie persoon kan jou inspireer om 'n beter mens te wees. Wanneer ons die positiewe gedrag, waardes of optrede van hierdie rolmodelle as ons eie aanvaar, kan ons ook 'n positiewe invloed in ons gemeenskappe uitoefen. Ons verwys na hierdie persoon as 'n </a:t>
            </a:r>
            <a:r>
              <a:rPr lang="af-ZA" sz="1800" b="1" dirty="0">
                <a:effectLst/>
                <a:latin typeface="Calibri" panose="020F0502020204030204" pitchFamily="34" charset="0"/>
                <a:ea typeface="Arial" panose="020B0604020202020204" pitchFamily="34" charset="0"/>
              </a:rPr>
              <a:t>positiewe rolmodel</a:t>
            </a: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Ons gaan kyk na 'n paar voorbeelde uit die plaaslike gemeenskap in Suid-Afrika.</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2- 8min </a:t>
            </a:r>
            <a:r>
              <a:rPr lang="en-US" dirty="0" err="1"/>
              <a:t>Individuele</a:t>
            </a:r>
            <a:r>
              <a:rPr lang="en-US" dirty="0"/>
              <a:t> </a:t>
            </a:r>
            <a:r>
              <a:rPr lang="en-US" dirty="0" err="1"/>
              <a:t>Aktiwiteit</a:t>
            </a:r>
            <a:endParaRPr lang="en-US" dirty="0"/>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Ons het baie stories in Suid-Afrika oor hoe korrup die polisie is. Hier is ‘n storie oor 'n polisievrou wat 'n verskil maak.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Kyk na die impak wat hierdie polisiebeampte op die </a:t>
            </a:r>
            <a:r>
              <a:rPr lang="af-ZA" sz="1800" dirty="0" err="1">
                <a:effectLst/>
                <a:latin typeface="Calibri" panose="020F0502020204030204" pitchFamily="34" charset="0"/>
                <a:ea typeface="Arial" panose="020B0604020202020204" pitchFamily="34" charset="0"/>
              </a:rPr>
              <a:t>dagsorgklassie</a:t>
            </a:r>
            <a:r>
              <a:rPr lang="af-ZA" sz="1800" dirty="0">
                <a:effectLst/>
                <a:latin typeface="Calibri" panose="020F0502020204030204" pitchFamily="34" charset="0"/>
                <a:ea typeface="Arial" panose="020B0604020202020204" pitchFamily="34" charset="0"/>
              </a:rPr>
              <a:t> gehad het:</a:t>
            </a:r>
            <a:endParaRPr lang="en-US" sz="1800" b="0" i="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b="0" i="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b="1" i="1" dirty="0">
                <a:effectLst/>
                <a:latin typeface="Calibri" panose="020F0502020204030204" pitchFamily="34" charset="0"/>
                <a:ea typeface="Arial" panose="020B0604020202020204" pitchFamily="34" charset="0"/>
              </a:rPr>
              <a:t>Sersant Olga </a:t>
            </a:r>
            <a:r>
              <a:rPr lang="af-ZA" sz="1800" b="1" i="1" dirty="0" err="1">
                <a:effectLst/>
                <a:latin typeface="Calibri" panose="020F0502020204030204" pitchFamily="34" charset="0"/>
                <a:ea typeface="Arial" panose="020B0604020202020204" pitchFamily="34" charset="0"/>
              </a:rPr>
              <a:t>Masethla</a:t>
            </a:r>
            <a:r>
              <a:rPr lang="af-ZA" sz="1800" b="1" i="1" dirty="0">
                <a:effectLst/>
                <a:latin typeface="Calibri" panose="020F0502020204030204" pitchFamily="34" charset="0"/>
                <a:ea typeface="Arial" panose="020B0604020202020204" pitchFamily="34" charset="0"/>
              </a:rPr>
              <a:t> sê haar doel is om dié persepsies te verander deur haarself nou te betrek by die gemeenskap waaroor sy in die </a:t>
            </a:r>
            <a:r>
              <a:rPr lang="af-ZA" sz="1800" b="1" i="1" dirty="0" err="1">
                <a:effectLst/>
                <a:latin typeface="Calibri" panose="020F0502020204030204" pitchFamily="34" charset="0"/>
                <a:ea typeface="Arial" panose="020B0604020202020204" pitchFamily="34" charset="0"/>
              </a:rPr>
              <a:t>misdaadgeteisterde</a:t>
            </a:r>
            <a:r>
              <a:rPr lang="af-ZA" sz="1800" b="1" i="1" dirty="0">
                <a:effectLst/>
                <a:latin typeface="Calibri" panose="020F0502020204030204" pitchFamily="34" charset="0"/>
                <a:ea typeface="Arial" panose="020B0604020202020204" pitchFamily="34" charset="0"/>
              </a:rPr>
              <a:t> ooste van Johannesburg toesig hou.</a:t>
            </a:r>
            <a:br>
              <a:rPr lang="af-ZA" sz="1800" b="1" i="1" dirty="0">
                <a:effectLst/>
                <a:latin typeface="Calibri" panose="020F0502020204030204" pitchFamily="34" charset="0"/>
                <a:ea typeface="Arial" panose="020B0604020202020204" pitchFamily="34" charset="0"/>
              </a:rPr>
            </a:br>
            <a:r>
              <a:rPr lang="af-ZA" sz="1800" b="1" i="1" dirty="0">
                <a:effectLst/>
                <a:latin typeface="Calibri" panose="020F0502020204030204" pitchFamily="34" charset="0"/>
                <a:ea typeface="Arial" panose="020B0604020202020204" pitchFamily="34" charset="0"/>
              </a:rPr>
              <a:t> </a:t>
            </a:r>
            <a:br>
              <a:rPr lang="af-ZA" sz="1800" b="1" i="1" dirty="0">
                <a:effectLst/>
                <a:latin typeface="Calibri" panose="020F0502020204030204" pitchFamily="34" charset="0"/>
                <a:ea typeface="Arial" panose="020B0604020202020204" pitchFamily="34" charset="0"/>
              </a:rPr>
            </a:br>
            <a:r>
              <a:rPr lang="af-ZA" sz="1800" b="1" i="1" dirty="0">
                <a:effectLst/>
                <a:latin typeface="Calibri" panose="020F0502020204030204" pitchFamily="34" charset="0"/>
                <a:ea typeface="Arial" panose="020B0604020202020204" pitchFamily="34" charset="0"/>
              </a:rPr>
              <a:t>Sedert </a:t>
            </a:r>
            <a:r>
              <a:rPr lang="af-ZA" sz="1800" b="1" i="1" dirty="0" err="1">
                <a:effectLst/>
                <a:latin typeface="Calibri" panose="020F0502020204030204" pitchFamily="34" charset="0"/>
                <a:ea typeface="Arial" panose="020B0604020202020204" pitchFamily="34" charset="0"/>
              </a:rPr>
              <a:t>Masethla</a:t>
            </a:r>
            <a:r>
              <a:rPr lang="af-ZA" sz="1800" b="1" i="1" dirty="0">
                <a:effectLst/>
                <a:latin typeface="Calibri" panose="020F0502020204030204" pitchFamily="34" charset="0"/>
                <a:ea typeface="Arial" panose="020B0604020202020204" pitchFamily="34" charset="0"/>
              </a:rPr>
              <a:t> drie jaar gelede die gebied begin patrolleer het, sê inwoners hulle het minder voorvalle van </a:t>
            </a:r>
            <a:r>
              <a:rPr lang="af-ZA" sz="1800" b="1" i="1" dirty="0" err="1">
                <a:effectLst/>
                <a:latin typeface="Calibri" panose="020F0502020204030204" pitchFamily="34" charset="0"/>
                <a:ea typeface="Arial" panose="020B0604020202020204" pitchFamily="34" charset="0"/>
              </a:rPr>
              <a:t>eiendomsmisdaad</a:t>
            </a:r>
            <a:r>
              <a:rPr lang="af-ZA" sz="1800" b="1" i="1" dirty="0">
                <a:effectLst/>
                <a:latin typeface="Calibri" panose="020F0502020204030204" pitchFamily="34" charset="0"/>
                <a:ea typeface="Arial" panose="020B0604020202020204" pitchFamily="34" charset="0"/>
              </a:rPr>
              <a:t> en gesinsgeweld gesien. "Toe ek met die projek begin het, het ek nie die projek vir enige aansien gedoen nie. Ek het dit gedoen omdat ek lief is vir wat ek doen, want vir my is polisiëring nie 'n loopbaan nie, dit is 'n roeping," het sy gesê.</a:t>
            </a:r>
            <a:br>
              <a:rPr lang="af-ZA" sz="1800" b="1" i="1" dirty="0">
                <a:effectLst/>
                <a:latin typeface="Calibri" panose="020F0502020204030204" pitchFamily="34" charset="0"/>
                <a:ea typeface="Arial" panose="020B0604020202020204" pitchFamily="34" charset="0"/>
              </a:rPr>
            </a:br>
            <a:br>
              <a:rPr lang="af-ZA" sz="1800" b="1" i="1" dirty="0">
                <a:effectLst/>
                <a:latin typeface="Calibri" panose="020F0502020204030204" pitchFamily="34" charset="0"/>
                <a:ea typeface="Arial" panose="020B0604020202020204" pitchFamily="34" charset="0"/>
              </a:rPr>
            </a:br>
            <a:r>
              <a:rPr lang="af-ZA" sz="1800" b="1" i="1" dirty="0" err="1">
                <a:effectLst/>
                <a:latin typeface="Calibri" panose="020F0502020204030204" pitchFamily="34" charset="0"/>
                <a:ea typeface="Arial" panose="020B0604020202020204" pitchFamily="34" charset="0"/>
              </a:rPr>
              <a:t>Masethla</a:t>
            </a:r>
            <a:r>
              <a:rPr lang="af-ZA" sz="1800" b="1" i="1" dirty="0">
                <a:effectLst/>
                <a:latin typeface="Calibri" panose="020F0502020204030204" pitchFamily="34" charset="0"/>
                <a:ea typeface="Arial" panose="020B0604020202020204" pitchFamily="34" charset="0"/>
              </a:rPr>
              <a:t> het klubs vir bejaardes en die jeug in haar </a:t>
            </a:r>
            <a:r>
              <a:rPr lang="af-ZA" sz="1800" b="1" i="1" dirty="0" err="1">
                <a:effectLst/>
                <a:latin typeface="Calibri" panose="020F0502020204030204" pitchFamily="34" charset="0"/>
                <a:ea typeface="Arial" panose="020B0604020202020204" pitchFamily="34" charset="0"/>
              </a:rPr>
              <a:t>patrolleringsgebied</a:t>
            </a:r>
            <a:r>
              <a:rPr lang="af-ZA" sz="1800" b="1" i="1" dirty="0">
                <a:effectLst/>
                <a:latin typeface="Calibri" panose="020F0502020204030204" pitchFamily="34" charset="0"/>
                <a:ea typeface="Arial" panose="020B0604020202020204" pitchFamily="34" charset="0"/>
              </a:rPr>
              <a:t> gestig. Sy gebruik hierdie forums om die gemeenskap by misdaadvoorkoming en -aanmelding te betrek. Sy het ook 'n oefenprogram vir ouer vroue in die gemeenskap begin. En sy praat gereeld met kinders om hulle op te voed oor die polisie en misdaadvoorkoming, sê die </a:t>
            </a:r>
            <a:r>
              <a:rPr lang="af-ZA" sz="1800" b="1" i="1" dirty="0" err="1">
                <a:effectLst/>
                <a:latin typeface="Calibri" panose="020F0502020204030204" pitchFamily="34" charset="0"/>
                <a:ea typeface="Arial" panose="020B0604020202020204" pitchFamily="34" charset="0"/>
              </a:rPr>
              <a:t>dagsorgoperateur</a:t>
            </a:r>
            <a:r>
              <a:rPr lang="af-ZA" sz="1800" b="1" i="1" dirty="0">
                <a:effectLst/>
                <a:latin typeface="Calibri" panose="020F0502020204030204" pitchFamily="34" charset="0"/>
                <a:ea typeface="Arial" panose="020B0604020202020204" pitchFamily="34" charset="0"/>
              </a:rPr>
              <a:t> </a:t>
            </a:r>
            <a:r>
              <a:rPr lang="af-ZA" sz="1800" b="1" i="1" dirty="0" err="1">
                <a:effectLst/>
                <a:latin typeface="Calibri" panose="020F0502020204030204" pitchFamily="34" charset="0"/>
                <a:ea typeface="Arial" panose="020B0604020202020204" pitchFamily="34" charset="0"/>
              </a:rPr>
              <a:t>Zakhele</a:t>
            </a:r>
            <a:r>
              <a:rPr lang="af-ZA" sz="1800" b="1" i="1" dirty="0">
                <a:effectLst/>
                <a:latin typeface="Calibri" panose="020F0502020204030204" pitchFamily="34" charset="0"/>
                <a:ea typeface="Arial" panose="020B0604020202020204" pitchFamily="34" charset="0"/>
              </a:rPr>
              <a:t> Lushaba." Sy maak vriende met die kinders, en wanneer hulle vir Olga sien, voel hulle gelukkig. Sy kom altyd hierheen en help ons deur vir ons komberse te gee," sê Lushaba. </a:t>
            </a:r>
            <a:r>
              <a:rPr lang="af-ZA" sz="1800" b="1" i="1" dirty="0" err="1">
                <a:effectLst/>
                <a:latin typeface="Calibri" panose="020F0502020204030204" pitchFamily="34" charset="0"/>
                <a:ea typeface="Arial" panose="020B0604020202020204" pitchFamily="34" charset="0"/>
              </a:rPr>
              <a:t>Masethla</a:t>
            </a:r>
            <a:r>
              <a:rPr lang="af-ZA" sz="1800" b="1" i="1" dirty="0">
                <a:effectLst/>
                <a:latin typeface="Calibri" panose="020F0502020204030204" pitchFamily="34" charset="0"/>
                <a:ea typeface="Arial" panose="020B0604020202020204" pitchFamily="34" charset="0"/>
              </a:rPr>
              <a:t> het oorweldigende ondersteuning van ander polisiebeamptes ontvang, asook van haar base – soos luitenant-kolonel Andy Pieke. "Jy weet ons het 'n paar slegte appels, maar die meerderheid van ons polisielede doen hul werk behoorlik," het Pieke gesê. In dié gemeenskap het Sersant Olga </a:t>
            </a:r>
            <a:r>
              <a:rPr lang="af-ZA" sz="1800" b="1" i="1" dirty="0" err="1">
                <a:effectLst/>
                <a:latin typeface="Calibri" panose="020F0502020204030204" pitchFamily="34" charset="0"/>
                <a:ea typeface="Arial" panose="020B0604020202020204" pitchFamily="34" charset="0"/>
              </a:rPr>
              <a:t>Masethla</a:t>
            </a:r>
            <a:r>
              <a:rPr lang="af-ZA" sz="1800" b="1" i="1" dirty="0">
                <a:effectLst/>
                <a:latin typeface="Calibri" panose="020F0502020204030204" pitchFamily="34" charset="0"/>
                <a:ea typeface="Arial" panose="020B0604020202020204" pitchFamily="34" charset="0"/>
              </a:rPr>
              <a:t> die inwoners iets gegee om oor te sing.</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Voltooi </a:t>
            </a:r>
            <a:r>
              <a:rPr lang="af-ZA" sz="1800" b="1" i="1" dirty="0">
                <a:effectLst/>
                <a:latin typeface="Calibri" panose="020F0502020204030204" pitchFamily="34" charset="0"/>
                <a:ea typeface="Arial" panose="020B0604020202020204" pitchFamily="34" charset="0"/>
              </a:rPr>
              <a:t>Aktiwiteit 2 </a:t>
            </a:r>
            <a:r>
              <a:rPr lang="af-ZA" sz="1800" dirty="0">
                <a:effectLst/>
                <a:latin typeface="Calibri" panose="020F0502020204030204" pitchFamily="34" charset="0"/>
                <a:ea typeface="Arial" panose="020B0604020202020204" pitchFamily="34" charset="0"/>
              </a:rPr>
              <a:t>(</a:t>
            </a:r>
            <a:r>
              <a:rPr lang="af-ZA" sz="1800" b="1" i="1" u="sng" dirty="0">
                <a:effectLst/>
                <a:latin typeface="Calibri" panose="020F0502020204030204" pitchFamily="34" charset="0"/>
                <a:ea typeface="Arial" panose="020B0604020202020204" pitchFamily="34" charset="0"/>
              </a:rPr>
              <a:t>Les 6 - Werkkaart)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226964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 </a:t>
            </a:r>
            <a:r>
              <a:rPr lang="en-US" dirty="0" err="1"/>
              <a:t>Onderrig</a:t>
            </a:r>
            <a:r>
              <a:rPr lang="en-US" dirty="0"/>
              <a:t> 5min</a:t>
            </a:r>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Jou ouers (of voogde, of persone wat daardie rol in jou gesin speel) kan ook vir jou positiewe rolmodelle wees. Dikwels modelleer jong kinders die gedrag wat hulle by hul ouers sien. Ouers kan 'n positiewe uitwerking op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van tieners hê deur:</a:t>
            </a: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Ondersteunend, bemoedigend en oop te wees om oor enige onderwerp te kommunikeer.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Hul kinders daaraan te herinner dat hulle kosbaar en waardevol en geliefd is.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Hul kinders oor seksualiteit en die belangrikheid van besluitneming leer.</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Hul kinders leer oor wat reg en verkeerd is en hulle leer dat keuses gevolge het.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Ouers kan goeie </a:t>
            </a:r>
            <a:r>
              <a:rPr lang="af-ZA" sz="1800" dirty="0" err="1">
                <a:effectLst/>
                <a:latin typeface="Calibri" panose="020F0502020204030204" pitchFamily="34" charset="0"/>
                <a:ea typeface="Arial" panose="020B0604020202020204" pitchFamily="34" charset="0"/>
              </a:rPr>
              <a:t>leefstylgewoontes</a:t>
            </a:r>
            <a:r>
              <a:rPr lang="af-ZA" sz="1800" dirty="0">
                <a:effectLst/>
                <a:latin typeface="Calibri" panose="020F0502020204030204" pitchFamily="34" charset="0"/>
                <a:ea typeface="Arial" panose="020B0604020202020204" pitchFamily="34" charset="0"/>
              </a:rPr>
              <a:t> modelleer deur gesond te eet en te oefen.</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As jy ‘n bietjie daaroor dink, sal jy nog baie meer maniere ontdek waarop ouers positiewe rolmodelle kan wees.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107805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 </a:t>
            </a:r>
            <a:r>
              <a:rPr lang="en-US" dirty="0" err="1"/>
              <a:t>Groepbespreking</a:t>
            </a:r>
            <a:r>
              <a:rPr lang="en-US" dirty="0"/>
              <a:t> 3+2min</a:t>
            </a:r>
          </a:p>
          <a:p>
            <a:endParaRPr lang="en-US" dirty="0"/>
          </a:p>
          <a:p>
            <a:r>
              <a:rPr lang="af-ZA" sz="1800" dirty="0">
                <a:effectLst/>
                <a:latin typeface="Calibri" panose="020F0502020204030204" pitchFamily="34" charset="0"/>
                <a:ea typeface="Arial" panose="020B0604020202020204" pitchFamily="34" charset="0"/>
              </a:rPr>
              <a:t>Kyk na die prente op die skyfie. Bespreek in julle groepe VYF voorbeelde van hoe jou maats of vriende positiewe rolmodelle vir jou kan wees. (Laat 3min toe vir bespreking en 2min vir terugvoer.)</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386215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Skyfie</a:t>
            </a:r>
            <a:r>
              <a:rPr lang="en-US" dirty="0"/>
              <a:t> 5 + 6: </a:t>
            </a:r>
            <a:r>
              <a:rPr lang="en-US" dirty="0" err="1"/>
              <a:t>Onderrig</a:t>
            </a:r>
            <a:r>
              <a:rPr lang="en-US" dirty="0"/>
              <a:t> 10min</a:t>
            </a:r>
          </a:p>
          <a:p>
            <a:endParaRPr lang="en-ZA"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Calibri" panose="020F0502020204030204" pitchFamily="34" charset="0"/>
              </a:rPr>
              <a:t>Dit is nie net mense wat jy ken (soos jou vriende) wat 'n positiewe invloed op jou kan hê nie. Jou geloof of godsdiens kan ook jou leefstyl beïnvloed.</a:t>
            </a:r>
            <a:endParaRPr lang="en-US" sz="1800" dirty="0">
              <a:solidFill>
                <a:schemeClr val="tx1"/>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Calibri" panose="020F0502020204030204" pitchFamily="34" charset="0"/>
              </a:rPr>
              <a:t>Om by 'n godsdienstige groep in jou gemeenskap betrokke te wees, sal jou in staat stel om ander mense in jou plaaslike gemeenskap te ontmoet wat 'n positiewe impak in hul gemeenskappe maak.</a:t>
            </a:r>
            <a:endParaRPr lang="en-US" sz="1800" dirty="0">
              <a:solidFill>
                <a:schemeClr val="tx1"/>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Calibri" panose="020F0502020204030204" pitchFamily="34" charset="0"/>
              </a:rPr>
              <a:t>Jou </a:t>
            </a:r>
            <a:r>
              <a:rPr lang="af-ZA" sz="1800" b="1" dirty="0" err="1">
                <a:solidFill>
                  <a:srgbClr val="000000"/>
                </a:solidFill>
                <a:effectLst/>
                <a:latin typeface="Calibri" panose="020F0502020204030204" pitchFamily="34" charset="0"/>
                <a:ea typeface="Calibri" panose="020F0502020204030204" pitchFamily="34" charset="0"/>
              </a:rPr>
              <a:t>geloofsgemeenskap</a:t>
            </a:r>
            <a:r>
              <a:rPr lang="af-ZA" sz="1800" dirty="0">
                <a:solidFill>
                  <a:srgbClr val="000000"/>
                </a:solidFill>
                <a:effectLst/>
                <a:latin typeface="Calibri" panose="020F0502020204030204" pitchFamily="34" charset="0"/>
                <a:ea typeface="Calibri" panose="020F0502020204030204" pitchFamily="34" charset="0"/>
              </a:rPr>
              <a:t> kan sekere waardes hê wat jou leer om 'n positiewe impak op diegene rondom jou te hê. </a:t>
            </a:r>
            <a:br>
              <a:rPr lang="af-ZA" sz="1800" dirty="0">
                <a:solidFill>
                  <a:srgbClr val="000000"/>
                </a:solidFill>
                <a:effectLst/>
                <a:latin typeface="Calibri" panose="020F0502020204030204" pitchFamily="34" charset="0"/>
                <a:ea typeface="Calibri" panose="020F0502020204030204" pitchFamily="34" charset="0"/>
              </a:rPr>
            </a:br>
            <a:r>
              <a:rPr lang="af-ZA" sz="1800" dirty="0">
                <a:solidFill>
                  <a:srgbClr val="000000"/>
                </a:solidFill>
                <a:effectLst/>
                <a:latin typeface="Calibri" panose="020F0502020204030204" pitchFamily="34" charset="0"/>
                <a:ea typeface="Calibri" panose="020F0502020204030204" pitchFamily="34" charset="0"/>
              </a:rPr>
              <a:t>Bv. Die Christelike geloof leer ‘n mens om ander te vergewe wanneer hulle jou beledig het. Die Islam-geloof bevorder 'n gesonde dieet.</a:t>
            </a:r>
            <a:endParaRPr lang="en-US" sz="1800" dirty="0">
              <a:solidFill>
                <a:schemeClr val="tx1"/>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Die meeste godsdienste leer hoe om in vrede te leef en mekaar te aanvaar, ongeag hulle verskille.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Jou </a:t>
            </a:r>
            <a:r>
              <a:rPr lang="af-ZA" sz="1800" b="1" dirty="0">
                <a:effectLst/>
                <a:latin typeface="Calibri" panose="020F0502020204030204" pitchFamily="34" charset="0"/>
                <a:ea typeface="Times New Roman" panose="02020603050405020304" pitchFamily="18" charset="0"/>
              </a:rPr>
              <a:t>kulturele oortuigings</a:t>
            </a:r>
            <a:r>
              <a:rPr lang="af-ZA" sz="1800" dirty="0">
                <a:effectLst/>
                <a:latin typeface="Calibri" panose="020F0502020204030204" pitchFamily="34" charset="0"/>
                <a:ea typeface="Times New Roman" panose="02020603050405020304" pitchFamily="18" charset="0"/>
              </a:rPr>
              <a:t>  kan ook 'n positiewe invloed op jou lewenstyl hê. Miskien leef jy in 'n gemeenskap waar seksuele gedrag voor die huwelik afgekeur word. Dit sal jou teen tienerswangerskap en ander seksueel oordraagbare infeksies (</a:t>
            </a:r>
            <a:r>
              <a:rPr lang="af-ZA" sz="1800" dirty="0" err="1">
                <a:effectLst/>
                <a:latin typeface="Calibri" panose="020F0502020204030204" pitchFamily="34" charset="0"/>
                <a:ea typeface="Times New Roman" panose="02020603050405020304" pitchFamily="18" charset="0"/>
              </a:rPr>
              <a:t>SOI's</a:t>
            </a:r>
            <a:r>
              <a:rPr lang="af-ZA" sz="1800" dirty="0">
                <a:effectLst/>
                <a:latin typeface="Calibri" panose="020F0502020204030204" pitchFamily="34" charset="0"/>
                <a:ea typeface="Times New Roman" panose="02020603050405020304" pitchFamily="18" charset="0"/>
              </a:rPr>
              <a:t>) </a:t>
            </a:r>
            <a:r>
              <a:rPr lang="af-ZA" sz="1800" dirty="0" err="1">
                <a:effectLst/>
                <a:latin typeface="Calibri" panose="020F0502020204030204" pitchFamily="34" charset="0"/>
                <a:ea typeface="Times New Roman" panose="02020603050405020304" pitchFamily="18" charset="0"/>
              </a:rPr>
              <a:t>beskerm,indien</a:t>
            </a:r>
            <a:r>
              <a:rPr lang="af-ZA" sz="1800" dirty="0">
                <a:effectLst/>
                <a:latin typeface="Calibri" panose="020F0502020204030204" pitchFamily="34" charset="0"/>
                <a:ea typeface="Times New Roman" panose="02020603050405020304" pitchFamily="18" charset="0"/>
              </a:rPr>
              <a:t> jy na die raad van die gemeenskap luister. Soms is dit net die tradisies wat deur 'n kultuurgroep gevolg word wat jou herinner dat jy nie alleen is nie. Bv. Om by die Kaapse Klopse aan te sluit vir Tweede Nuwejaar-viering.</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Jou </a:t>
            </a:r>
            <a:r>
              <a:rPr lang="af-ZA" sz="1800" b="1" dirty="0">
                <a:effectLst/>
                <a:latin typeface="Calibri" panose="020F0502020204030204" pitchFamily="34" charset="0"/>
                <a:ea typeface="Times New Roman" panose="02020603050405020304" pitchFamily="18" charset="0"/>
              </a:rPr>
              <a:t>ekonomiese toestand</a:t>
            </a:r>
            <a:r>
              <a:rPr lang="af-ZA" sz="1800" dirty="0">
                <a:effectLst/>
                <a:latin typeface="Calibri" panose="020F0502020204030204" pitchFamily="34" charset="0"/>
                <a:ea typeface="Times New Roman" panose="02020603050405020304" pitchFamily="18" charset="0"/>
              </a:rPr>
              <a:t> kan ook jou lewenstyl beïnvloed. Om geld te hê om gesonde kos te koop of om te betaal vir die </a:t>
            </a:r>
            <a:r>
              <a:rPr lang="af-ZA" sz="1800" dirty="0" err="1">
                <a:effectLst/>
                <a:latin typeface="Calibri" panose="020F0502020204030204" pitchFamily="34" charset="0"/>
                <a:ea typeface="Times New Roman" panose="02020603050405020304" pitchFamily="18" charset="0"/>
              </a:rPr>
              <a:t>gimkontrak</a:t>
            </a:r>
            <a:r>
              <a:rPr lang="af-ZA" sz="1800" dirty="0">
                <a:effectLst/>
                <a:latin typeface="Calibri" panose="020F0502020204030204" pitchFamily="34" charset="0"/>
                <a:ea typeface="Times New Roman" panose="02020603050405020304" pitchFamily="18" charset="0"/>
              </a:rPr>
              <a:t> waar jy veilig kan gaan oefen, maak dit makliker om hierdie positiewe veranderinge aan te bring. Die realiteit is egter dat nie almal hierdie voorreg het nie.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85758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a:t>
            </a:r>
          </a:p>
          <a:p>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Wie kan die artikel onthou waarna ons in </a:t>
            </a:r>
            <a:r>
              <a:rPr lang="af-ZA" sz="1800" b="1" dirty="0">
                <a:solidFill>
                  <a:srgbClr val="000000"/>
                </a:solidFill>
                <a:effectLst/>
                <a:latin typeface="Calibri" panose="020F0502020204030204" pitchFamily="34" charset="0"/>
                <a:ea typeface="Arial" panose="020B0604020202020204" pitchFamily="34" charset="0"/>
              </a:rPr>
              <a:t>Les 1 </a:t>
            </a:r>
            <a:r>
              <a:rPr lang="af-ZA" sz="1800" dirty="0">
                <a:solidFill>
                  <a:srgbClr val="000000"/>
                </a:solidFill>
                <a:effectLst/>
                <a:latin typeface="Calibri" panose="020F0502020204030204" pitchFamily="34" charset="0"/>
                <a:ea typeface="Arial" panose="020B0604020202020204" pitchFamily="34" charset="0"/>
              </a:rPr>
              <a:t>gekyk het oor die impak van sosiale media op 'n gesonde leefstyl. Die artikel het beklemtoon dat sosiale media beide 'n negatiewe en positiewe invloed in jou lewe kan hê. Daar is soveel inspirerende onderhoude en video's op </a:t>
            </a:r>
            <a:r>
              <a:rPr lang="af-ZA" sz="1800" dirty="0" err="1">
                <a:solidFill>
                  <a:srgbClr val="000000"/>
                </a:solidFill>
                <a:effectLst/>
                <a:latin typeface="Calibri" panose="020F0502020204030204" pitchFamily="34" charset="0"/>
                <a:ea typeface="Arial" panose="020B0604020202020204" pitchFamily="34" charset="0"/>
              </a:rPr>
              <a:t>YouTube</a:t>
            </a:r>
            <a:r>
              <a:rPr lang="af-ZA" sz="1800" dirty="0">
                <a:solidFill>
                  <a:srgbClr val="000000"/>
                </a:solidFill>
                <a:effectLst/>
                <a:latin typeface="Calibri" panose="020F0502020204030204" pitchFamily="34" charset="0"/>
                <a:ea typeface="Arial" panose="020B0604020202020204" pitchFamily="34" charset="0"/>
              </a:rPr>
              <a:t>; sodra jy een volg, kan jy uiteindelik 'n uur van jou dag verloor. </a:t>
            </a: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Dit is goed om die positiewe invloed van </a:t>
            </a:r>
            <a:r>
              <a:rPr lang="af-ZA" sz="1800" b="1" dirty="0">
                <a:solidFill>
                  <a:srgbClr val="000000"/>
                </a:solidFill>
                <a:effectLst/>
                <a:latin typeface="Calibri" panose="020F0502020204030204" pitchFamily="34" charset="0"/>
                <a:ea typeface="Arial" panose="020B0604020202020204" pitchFamily="34" charset="0"/>
              </a:rPr>
              <a:t>verskillende </a:t>
            </a:r>
            <a:r>
              <a:rPr lang="af-ZA" sz="1800" b="1" dirty="0" err="1">
                <a:solidFill>
                  <a:srgbClr val="000000"/>
                </a:solidFill>
                <a:effectLst/>
                <a:latin typeface="Calibri" panose="020F0502020204030204" pitchFamily="34" charset="0"/>
                <a:ea typeface="Arial" panose="020B0604020202020204" pitchFamily="34" charset="0"/>
              </a:rPr>
              <a:t>mediaplatforms</a:t>
            </a:r>
            <a:r>
              <a:rPr lang="af-ZA" sz="1800" dirty="0">
                <a:solidFill>
                  <a:srgbClr val="000000"/>
                </a:solidFill>
                <a:effectLst/>
                <a:latin typeface="Calibri" panose="020F0502020204030204" pitchFamily="34" charset="0"/>
                <a:ea typeface="Arial" panose="020B0604020202020204" pitchFamily="34" charset="0"/>
              </a:rPr>
              <a:t> te erken. Jy kan op </a:t>
            </a:r>
            <a:r>
              <a:rPr lang="af-ZA" sz="1800" dirty="0" err="1">
                <a:solidFill>
                  <a:srgbClr val="000000"/>
                </a:solidFill>
                <a:effectLst/>
                <a:latin typeface="Calibri" panose="020F0502020204030204" pitchFamily="34" charset="0"/>
                <a:ea typeface="Arial" panose="020B0604020202020204" pitchFamily="34" charset="0"/>
              </a:rPr>
              <a:t>Facebook</a:t>
            </a:r>
            <a:r>
              <a:rPr lang="af-ZA" sz="1800" dirty="0">
                <a:solidFill>
                  <a:srgbClr val="000000"/>
                </a:solidFill>
                <a:effectLst/>
                <a:latin typeface="Calibri" panose="020F0502020204030204" pitchFamily="34" charset="0"/>
                <a:ea typeface="Arial" panose="020B0604020202020204" pitchFamily="34" charset="0"/>
              </a:rPr>
              <a:t>/ </a:t>
            </a:r>
            <a:r>
              <a:rPr lang="af-ZA" sz="1800" dirty="0" err="1">
                <a:solidFill>
                  <a:srgbClr val="000000"/>
                </a:solidFill>
                <a:effectLst/>
                <a:latin typeface="Calibri" panose="020F0502020204030204" pitchFamily="34" charset="0"/>
                <a:ea typeface="Arial" panose="020B0604020202020204" pitchFamily="34" charset="0"/>
              </a:rPr>
              <a:t>Instagram</a:t>
            </a:r>
            <a:r>
              <a:rPr lang="af-ZA" sz="1800" dirty="0">
                <a:solidFill>
                  <a:srgbClr val="000000"/>
                </a:solidFill>
                <a:effectLst/>
                <a:latin typeface="Calibri" panose="020F0502020204030204" pitchFamily="34" charset="0"/>
                <a:ea typeface="Arial" panose="020B0604020202020204" pitchFamily="34" charset="0"/>
              </a:rPr>
              <a:t> leer om 'n gesonde maaltyd te kook, sporthelde op die nuus en sportwedstryde op die TV volg of 'n </a:t>
            </a:r>
            <a:r>
              <a:rPr lang="af-ZA" sz="1800" dirty="0" err="1">
                <a:solidFill>
                  <a:srgbClr val="000000"/>
                </a:solidFill>
                <a:effectLst/>
                <a:latin typeface="Calibri" panose="020F0502020204030204" pitchFamily="34" charset="0"/>
                <a:ea typeface="Arial" panose="020B0604020202020204" pitchFamily="34" charset="0"/>
              </a:rPr>
              <a:t>telivisiereeks</a:t>
            </a:r>
            <a:r>
              <a:rPr lang="af-ZA" sz="1800" dirty="0">
                <a:solidFill>
                  <a:srgbClr val="000000"/>
                </a:solidFill>
                <a:effectLst/>
                <a:latin typeface="Calibri" panose="020F0502020204030204" pitchFamily="34" charset="0"/>
                <a:ea typeface="Arial" panose="020B0604020202020204" pitchFamily="34" charset="0"/>
              </a:rPr>
              <a:t> kyk wat jou positief uitdaag. </a:t>
            </a: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Kyk: </a:t>
            </a:r>
            <a:r>
              <a:rPr lang="af-ZA" sz="1800" u="sng" dirty="0">
                <a:solidFill>
                  <a:srgbClr val="000000"/>
                </a:solidFill>
                <a:effectLst/>
                <a:latin typeface="Calibri" panose="020F0502020204030204" pitchFamily="34" charset="0"/>
                <a:ea typeface="Arial" panose="020B0604020202020204" pitchFamily="34" charset="0"/>
                <a:hlinkClick r:id="rId3"/>
              </a:rPr>
              <a:t>https://www.youtube.com/watch?v=oMzYiY5wcHU</a:t>
            </a:r>
            <a:r>
              <a:rPr lang="af-ZA" sz="1800" dirty="0">
                <a:solidFill>
                  <a:srgbClr val="000000"/>
                </a:solidFill>
                <a:effectLst/>
                <a:latin typeface="Calibri" panose="020F0502020204030204" pitchFamily="34" charset="0"/>
                <a:ea typeface="Arial" panose="020B0604020202020204" pitchFamily="34" charset="0"/>
              </a:rPr>
              <a:t> (1min 36s)</a:t>
            </a: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Hoe kan dit 'n positiewe invloed hê om na 'n reeks soos hierdie te kyk? (Vra die klas vir om te reageer) Basies sal hierdie reeks jou leer hoe om 'n volhoubare lewe te lei en 'n minimale </a:t>
            </a:r>
            <a:r>
              <a:rPr lang="af-ZA" sz="1800" dirty="0" err="1">
                <a:solidFill>
                  <a:srgbClr val="000000"/>
                </a:solidFill>
                <a:effectLst/>
                <a:latin typeface="Calibri" panose="020F0502020204030204" pitchFamily="34" charset="0"/>
                <a:ea typeface="Arial" panose="020B0604020202020204" pitchFamily="34" charset="0"/>
              </a:rPr>
              <a:t>koolstofvoetspoor</a:t>
            </a:r>
            <a:r>
              <a:rPr lang="af-ZA" sz="1800" dirty="0">
                <a:solidFill>
                  <a:srgbClr val="000000"/>
                </a:solidFill>
                <a:effectLst/>
                <a:latin typeface="Calibri" panose="020F0502020204030204" pitchFamily="34" charset="0"/>
                <a:ea typeface="Arial" panose="020B0604020202020204" pitchFamily="34" charset="0"/>
              </a:rPr>
              <a:t> te laat.</a:t>
            </a: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Dit is egter belangrik om jou gebruik van sosiale media te bestuur. Onthou om 'n paar grense in plek te stel sodat jy nie onnodig tyd mors nie. Bv. Geen selfone aan die etenstafel of wanneer jy tyd saam met 'n vriend spandeer nie. Sit eerder die foon weg en praat direk met mekaar.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As jy meer idees wil hê, kyk na </a:t>
            </a:r>
            <a:r>
              <a:rPr lang="af-ZA" sz="1800" u="sng" dirty="0">
                <a:solidFill>
                  <a:srgbClr val="0000FF"/>
                </a:solidFill>
                <a:effectLst/>
                <a:latin typeface="Calibri" panose="020F0502020204030204" pitchFamily="34" charset="0"/>
                <a:ea typeface="Arial" panose="020B0604020202020204" pitchFamily="34" charset="0"/>
                <a:hlinkClick r:id="rId4"/>
              </a:rPr>
              <a:t>https://au.reachout.com/articles/5-ways-to-tame-your-social-media-use</a:t>
            </a: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130177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 4min</a:t>
            </a:r>
          </a:p>
          <a:p>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a:t>
            </a:r>
            <a:r>
              <a:rPr lang="af-ZA" sz="1800" dirty="0">
                <a:solidFill>
                  <a:srgbClr val="FF0000"/>
                </a:solidFill>
                <a:effectLst/>
                <a:latin typeface="Calibri" panose="020F0502020204030204" pitchFamily="34" charset="0"/>
                <a:ea typeface="Times New Roman" panose="02020603050405020304" pitchFamily="18" charset="0"/>
              </a:rPr>
              <a:t>Nota aan onderwyser</a:t>
            </a:r>
            <a:r>
              <a:rPr lang="af-ZA" sz="1800" dirty="0">
                <a:solidFill>
                  <a:srgbClr val="000000"/>
                </a:solidFill>
                <a:effectLst/>
                <a:latin typeface="Calibri" panose="020F0502020204030204" pitchFamily="34" charset="0"/>
                <a:ea typeface="Times New Roman" panose="02020603050405020304" pitchFamily="18" charset="0"/>
              </a:rPr>
              <a:t>: Hierdie aktiwiteit sal langer neem as die tyd wat in die klas toegeken word. Stel eenvoudig </a:t>
            </a:r>
            <a:r>
              <a:rPr lang="af-ZA" sz="1800" b="1" dirty="0">
                <a:solidFill>
                  <a:srgbClr val="000000"/>
                </a:solidFill>
                <a:effectLst/>
                <a:latin typeface="Calibri" panose="020F0502020204030204" pitchFamily="34" charset="0"/>
                <a:ea typeface="Times New Roman" panose="02020603050405020304" pitchFamily="18" charset="0"/>
              </a:rPr>
              <a:t>Aktiwiteit 3</a:t>
            </a:r>
            <a:r>
              <a:rPr lang="af-ZA" sz="1800" dirty="0">
                <a:solidFill>
                  <a:srgbClr val="000000"/>
                </a:solidFill>
                <a:effectLst/>
                <a:latin typeface="Calibri" panose="020F0502020204030204" pitchFamily="34" charset="0"/>
                <a:ea typeface="Times New Roman" panose="02020603050405020304" pitchFamily="18" charset="0"/>
              </a:rPr>
              <a:t> (</a:t>
            </a:r>
            <a:r>
              <a:rPr lang="af-ZA" sz="1800" b="1" i="1" u="sng" dirty="0">
                <a:solidFill>
                  <a:srgbClr val="000000"/>
                </a:solidFill>
                <a:effectLst/>
                <a:latin typeface="Calibri" panose="020F0502020204030204" pitchFamily="34" charset="0"/>
                <a:ea typeface="Arial" panose="020B0604020202020204" pitchFamily="34" charset="0"/>
              </a:rPr>
              <a:t>Les 6 – Werkkaart</a:t>
            </a:r>
            <a:r>
              <a:rPr lang="af-ZA" sz="1800" dirty="0">
                <a:solidFill>
                  <a:srgbClr val="000000"/>
                </a:solidFill>
                <a:effectLst/>
                <a:latin typeface="Calibri" panose="020F0502020204030204" pitchFamily="34" charset="0"/>
                <a:ea typeface="Arial" panose="020B0604020202020204" pitchFamily="34" charset="0"/>
              </a:rPr>
              <a:t>) bekend</a:t>
            </a:r>
            <a:r>
              <a:rPr lang="af-ZA" sz="1800" b="1" i="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Times New Roman" panose="02020603050405020304" pitchFamily="18" charset="0"/>
              </a:rPr>
              <a:t> en gaan dan oor na die refleksie.  Laat 3min vir die refleksie-aktiwiteit om hierdie afdeling af te sluit.)</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Soos ons aan die einde van hierdie lesreeks kom, sal jy die geleentheid kry om jou vaardighede en kennis oor die inhoud te toets. Hierdie vrae sal jou die geleentheid gee om die tipe vrae wat in die </a:t>
            </a:r>
            <a:r>
              <a:rPr lang="af-ZA" sz="1800" dirty="0" err="1">
                <a:solidFill>
                  <a:srgbClr val="000000"/>
                </a:solidFill>
                <a:effectLst/>
                <a:latin typeface="Calibri" panose="020F0502020204030204" pitchFamily="34" charset="0"/>
                <a:ea typeface="Times New Roman" panose="02020603050405020304" pitchFamily="18" charset="0"/>
              </a:rPr>
              <a:t>jaareindeksamen</a:t>
            </a:r>
            <a:r>
              <a:rPr lang="af-ZA" sz="1800" dirty="0">
                <a:solidFill>
                  <a:srgbClr val="000000"/>
                </a:solidFill>
                <a:effectLst/>
                <a:latin typeface="Calibri" panose="020F0502020204030204" pitchFamily="34" charset="0"/>
                <a:ea typeface="Times New Roman" panose="02020603050405020304" pitchFamily="18" charset="0"/>
              </a:rPr>
              <a:t> mag voorkom, te oefen. Jy moet hierdie aktiwiteit vir </a:t>
            </a:r>
            <a:r>
              <a:rPr lang="af-ZA" sz="1800" dirty="0">
                <a:solidFill>
                  <a:srgbClr val="000000"/>
                </a:solidFill>
                <a:effectLst/>
                <a:highlight>
                  <a:srgbClr val="FFFF00"/>
                </a:highlight>
                <a:latin typeface="Calibri" panose="020F0502020204030204" pitchFamily="34" charset="0"/>
                <a:ea typeface="Times New Roman" panose="02020603050405020304" pitchFamily="18" charset="0"/>
              </a:rPr>
              <a:t>huiswerk voltooi.</a:t>
            </a:r>
            <a:br>
              <a:rPr lang="af-ZA" sz="1800" dirty="0">
                <a:solidFill>
                  <a:srgbClr val="000000"/>
                </a:solidFill>
                <a:effectLst/>
                <a:latin typeface="Calibri" panose="020F0502020204030204" pitchFamily="34" charset="0"/>
                <a:ea typeface="Times New Roman" panose="02020603050405020304" pitchFamily="18" charset="0"/>
              </a:rPr>
            </a:b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Voltooi </a:t>
            </a:r>
            <a:r>
              <a:rPr lang="af-ZA" sz="1800" b="1" i="1" dirty="0">
                <a:effectLst/>
                <a:latin typeface="Calibri" panose="020F0502020204030204" pitchFamily="34" charset="0"/>
                <a:ea typeface="Arial" panose="020B0604020202020204" pitchFamily="34" charset="0"/>
              </a:rPr>
              <a:t>Aktiwiteit 3 </a:t>
            </a:r>
            <a:r>
              <a:rPr lang="af-ZA" sz="1800" dirty="0">
                <a:effectLst/>
                <a:latin typeface="Calibri" panose="020F0502020204030204" pitchFamily="34" charset="0"/>
                <a:ea typeface="Arial" panose="020B0604020202020204" pitchFamily="34" charset="0"/>
              </a:rPr>
              <a:t>(</a:t>
            </a:r>
            <a:r>
              <a:rPr lang="af-ZA" sz="1800" b="1" i="1" u="sng" dirty="0">
                <a:effectLst/>
                <a:latin typeface="Calibri" panose="020F0502020204030204" pitchFamily="34" charset="0"/>
                <a:ea typeface="Arial" panose="020B0604020202020204" pitchFamily="34" charset="0"/>
              </a:rPr>
              <a:t>Les 6 – Werkkaart</a:t>
            </a:r>
            <a:r>
              <a:rPr lang="af-ZA" sz="1800" dirty="0">
                <a:effectLst/>
                <a:latin typeface="Calibri" panose="020F0502020204030204" pitchFamily="34" charset="0"/>
                <a:ea typeface="Arial" panose="020B0604020202020204" pitchFamily="34" charset="0"/>
              </a:rPr>
              <a:t>) vir </a:t>
            </a:r>
            <a:r>
              <a:rPr lang="af-ZA" sz="1800" dirty="0">
                <a:effectLst/>
                <a:highlight>
                  <a:srgbClr val="FFFF00"/>
                </a:highlight>
                <a:latin typeface="Calibri" panose="020F0502020204030204" pitchFamily="34" charset="0"/>
                <a:ea typeface="Arial" panose="020B0604020202020204" pitchFamily="34" charset="0"/>
              </a:rPr>
              <a:t>huiswerk</a:t>
            </a:r>
            <a:r>
              <a:rPr lang="af-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7</a:t>
            </a:fld>
            <a:endParaRPr lang="en-US" dirty="0"/>
          </a:p>
        </p:txBody>
      </p:sp>
    </p:spTree>
    <p:extLst>
      <p:ext uri="{BB962C8B-B14F-4D97-AF65-F5344CB8AC3E}">
        <p14:creationId xmlns:p14="http://schemas.microsoft.com/office/powerpoint/2010/main" val="359440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8: 3min </a:t>
            </a:r>
            <a:r>
              <a:rPr lang="en-US"/>
              <a:t>Refleksie</a:t>
            </a:r>
            <a:endParaRPr lang="en-US" dirty="0"/>
          </a:p>
          <a:p>
            <a:pPr marL="0" lvl="0" indent="0" fontAlgn="base">
              <a:buFont typeface="Symbol" panose="05050102010706020507" pitchFamily="18" charset="2"/>
              <a:buNone/>
            </a:pPr>
            <a:endParaRPr lang="en-US" sz="1200" u="none" strike="noStrike" dirty="0">
              <a:effectLst/>
              <a:highlight>
                <a:srgbClr val="FFFFFF"/>
              </a:highlight>
              <a:latin typeface="+mn-lt"/>
              <a:ea typeface="+mn-ea"/>
            </a:endParaRPr>
          </a:p>
          <a:p>
            <a:pPr marL="0" lvl="0" indent="0" fontAlgn="base">
              <a:buFont typeface="Symbol" panose="05050102010706020507" pitchFamily="18" charset="2"/>
              <a:buNone/>
            </a:pPr>
            <a:r>
              <a:rPr lang="af-ZA" sz="1800" u="none" strike="noStrike" dirty="0">
                <a:effectLst/>
                <a:highlight>
                  <a:srgbClr val="FFFFFF"/>
                </a:highlight>
                <a:latin typeface="Calibri" panose="020F0502020204030204" pitchFamily="34" charset="0"/>
                <a:ea typeface="Arial" panose="020B0604020202020204" pitchFamily="34" charset="0"/>
              </a:rPr>
              <a:t>Lees deur en beantwoord die vrae in </a:t>
            </a:r>
            <a:r>
              <a:rPr lang="af-ZA" sz="1800" b="1" i="1" u="none" strike="noStrike" dirty="0">
                <a:effectLst/>
                <a:highlight>
                  <a:srgbClr val="FFFFFF"/>
                </a:highlight>
                <a:latin typeface="Calibri" panose="020F0502020204030204" pitchFamily="34" charset="0"/>
                <a:ea typeface="Arial" panose="020B0604020202020204" pitchFamily="34" charset="0"/>
              </a:rPr>
              <a:t>Aktiwiteit 4 </a:t>
            </a:r>
            <a:r>
              <a:rPr lang="af-ZA" sz="1800" u="none" strike="noStrike" dirty="0">
                <a:effectLst/>
                <a:highlight>
                  <a:srgbClr val="FFFFFF"/>
                </a:highlight>
                <a:latin typeface="Calibri" panose="020F0502020204030204" pitchFamily="34" charset="0"/>
                <a:ea typeface="Arial" panose="020B0604020202020204" pitchFamily="34" charset="0"/>
              </a:rPr>
              <a:t> (</a:t>
            </a:r>
            <a:r>
              <a:rPr lang="af-ZA" sz="1800" b="1" i="1" u="sng" strike="noStrike" dirty="0">
                <a:effectLst/>
                <a:highlight>
                  <a:srgbClr val="FFFFFF"/>
                </a:highlight>
                <a:latin typeface="Calibri" panose="020F0502020204030204" pitchFamily="34" charset="0"/>
                <a:ea typeface="Arial" panose="020B0604020202020204" pitchFamily="34" charset="0"/>
              </a:rPr>
              <a:t>Les 6 – Werkkaart</a:t>
            </a:r>
            <a:r>
              <a:rPr lang="af-ZA" sz="1800" u="none" strike="noStrike" dirty="0">
                <a:effectLst/>
                <a:highlight>
                  <a:srgbClr val="FFFFFF"/>
                </a:highlight>
                <a:latin typeface="Calibri" panose="020F0502020204030204" pitchFamily="34" charset="0"/>
                <a:ea typeface="Arial" panose="020B0604020202020204" pitchFamily="34" charset="0"/>
              </a:rPr>
              <a:t>):</a:t>
            </a:r>
            <a:endParaRPr lang="en-US" sz="1800" u="none" strike="noStrike" dirty="0">
              <a:effectLst/>
              <a:latin typeface="Times New Roman" panose="02020603050405020304" pitchFamily="18" charset="0"/>
              <a:ea typeface="Times New Roman" panose="02020603050405020304" pitchFamily="18" charset="0"/>
            </a:endParaRPr>
          </a:p>
          <a:p>
            <a:pPr marL="457200"/>
            <a:r>
              <a:rPr lang="af-ZA" sz="1800" b="1" dirty="0">
                <a:effectLst/>
                <a:highlight>
                  <a:srgbClr val="FFFFFF"/>
                </a:highligh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768985" algn="l"/>
              </a:tabLst>
            </a:pPr>
            <a:r>
              <a:rPr lang="af-ZA" sz="1800" dirty="0">
                <a:effectLst/>
                <a:latin typeface="Calibri" panose="020F0502020204030204" pitchFamily="34" charset="0"/>
                <a:ea typeface="Times New Roman" panose="02020603050405020304" pitchFamily="18" charset="0"/>
              </a:rPr>
              <a:t>Noem DRIE positiewe eienskappe wat van jou 'n goeie rolmodel vir ander sal maak?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768985" algn="l"/>
              </a:tabLst>
            </a:pPr>
            <a:r>
              <a:rPr lang="af-ZA" sz="1800" dirty="0">
                <a:effectLst/>
                <a:latin typeface="Calibri" panose="020F0502020204030204" pitchFamily="34" charset="0"/>
                <a:ea typeface="Times New Roman" panose="02020603050405020304" pitchFamily="18" charset="0"/>
              </a:rPr>
              <a:t>Dink aan jou onderwysers. Watter positiewe </a:t>
            </a:r>
            <a:r>
              <a:rPr lang="af-ZA" sz="1800" dirty="0" err="1">
                <a:effectLst/>
                <a:latin typeface="Calibri" panose="020F0502020204030204" pitchFamily="34" charset="0"/>
                <a:ea typeface="Times New Roman" panose="02020603050405020304" pitchFamily="18" charset="0"/>
              </a:rPr>
              <a:t>klaservarings</a:t>
            </a:r>
            <a:r>
              <a:rPr lang="af-ZA" sz="1800" dirty="0">
                <a:effectLst/>
                <a:latin typeface="Calibri" panose="020F0502020204030204" pitchFamily="34" charset="0"/>
                <a:ea typeface="Times New Roman" panose="02020603050405020304" pitchFamily="18" charset="0"/>
              </a:rPr>
              <a:t> het 'n positiewe invloed op jou gehad?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768985" algn="l"/>
              </a:tabLst>
            </a:pPr>
            <a:r>
              <a:rPr lang="af-ZA" sz="1800" dirty="0">
                <a:effectLst/>
                <a:latin typeface="Calibri" panose="020F0502020204030204" pitchFamily="34" charset="0"/>
                <a:ea typeface="Times New Roman" panose="02020603050405020304" pitchFamily="18" charset="0"/>
              </a:rPr>
              <a:t>Identifiseer eienskappe wat jy van 'n  inspirerende rolmodel verwag. Doen navorsing en praat met mense indien jy voel dat jy nie enige positiewe rolmodelle het nie. </a:t>
            </a:r>
            <a:endParaRPr lang="en-US"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8</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8F6174AF-019D-F85B-B510-99DD228C13BD}"/>
              </a:ext>
            </a:extLst>
          </p:cNvPr>
          <p:cNvSpPr/>
          <p:nvPr/>
        </p:nvSpPr>
        <p:spPr>
          <a:xfrm>
            <a:off x="106680" y="5746258"/>
            <a:ext cx="6294120" cy="99060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dirty="0" err="1">
                <a:solidFill>
                  <a:schemeClr val="tx1"/>
                </a:solidFill>
                <a:latin typeface="Abadi" panose="020B0604020104020204" pitchFamily="34" charset="0"/>
              </a:rPr>
              <a:t>Kwartaal</a:t>
            </a:r>
            <a:r>
              <a:rPr lang="en-GB" sz="2000" dirty="0">
                <a:solidFill>
                  <a:schemeClr val="tx1"/>
                </a:solidFill>
                <a:latin typeface="Abadi" panose="020B0604020104020204" pitchFamily="34" charset="0"/>
              </a:rPr>
              <a:t> 3</a:t>
            </a:r>
          </a:p>
          <a:p>
            <a:r>
              <a:rPr lang="en-GB" sz="2000" dirty="0">
                <a:solidFill>
                  <a:schemeClr val="tx1"/>
                </a:solidFill>
                <a:latin typeface="Abadi" panose="020B0604020104020204" pitchFamily="34" charset="0"/>
              </a:rPr>
              <a:t>Les 6: </a:t>
            </a:r>
            <a:r>
              <a:rPr lang="en-GB" sz="2000" dirty="0" err="1">
                <a:solidFill>
                  <a:schemeClr val="tx1"/>
                </a:solidFill>
                <a:latin typeface="Abadi" panose="020B0604020104020204" pitchFamily="34" charset="0"/>
              </a:rPr>
              <a:t>Positiewe</a:t>
            </a:r>
            <a:r>
              <a:rPr lang="en-GB" sz="2000" dirty="0">
                <a:solidFill>
                  <a:schemeClr val="tx1"/>
                </a:solidFill>
                <a:latin typeface="Abadi" panose="020B0604020104020204" pitchFamily="34" charset="0"/>
              </a:rPr>
              <a:t> </a:t>
            </a:r>
            <a:r>
              <a:rPr lang="en-GB" sz="2000" dirty="0" err="1">
                <a:solidFill>
                  <a:schemeClr val="tx1"/>
                </a:solidFill>
                <a:latin typeface="Abadi" panose="020B0604020104020204" pitchFamily="34" charset="0"/>
              </a:rPr>
              <a:t>Invloede</a:t>
            </a:r>
            <a:endParaRPr lang="en-US" sz="400" dirty="0">
              <a:solidFill>
                <a:schemeClr val="tx1"/>
              </a:solidFill>
              <a:latin typeface="Abadi" panose="020B0604020104020204" pitchFamily="34" charset="0"/>
            </a:endParaRPr>
          </a:p>
        </p:txBody>
      </p:sp>
      <p:sp>
        <p:nvSpPr>
          <p:cNvPr id="4" name="Rectangle: Rounded Corners 3">
            <a:extLst>
              <a:ext uri="{FF2B5EF4-FFF2-40B4-BE49-F238E27FC236}">
                <a16:creationId xmlns:a16="http://schemas.microsoft.com/office/drawing/2014/main" id="{93938BE3-9FD4-A640-C41B-AAAFDDB91FBE}"/>
              </a:ext>
            </a:extLst>
          </p:cNvPr>
          <p:cNvSpPr/>
          <p:nvPr/>
        </p:nvSpPr>
        <p:spPr>
          <a:xfrm>
            <a:off x="106680" y="816118"/>
            <a:ext cx="5532120" cy="166116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Graad</a:t>
            </a:r>
            <a:r>
              <a:rPr lang="en-GB" sz="8000" dirty="0">
                <a:solidFill>
                  <a:schemeClr val="tx1"/>
                </a:solidFill>
                <a:latin typeface="Amasis MT Pro Black" panose="02040A04050005020304" pitchFamily="18" charset="0"/>
              </a:rPr>
              <a:t> 11</a:t>
            </a:r>
            <a:endParaRPr lang="en-US" dirty="0">
              <a:solidFill>
                <a:schemeClr val="tx1"/>
              </a:solidFill>
              <a:latin typeface="Amasis MT Pro Black" panose="02040A04050005020304" pitchFamily="18" charset="0"/>
            </a:endParaRPr>
          </a:p>
        </p:txBody>
      </p:sp>
      <p:sp>
        <p:nvSpPr>
          <p:cNvPr id="5" name="Rectangle: Rounded Corners 4">
            <a:extLst>
              <a:ext uri="{FF2B5EF4-FFF2-40B4-BE49-F238E27FC236}">
                <a16:creationId xmlns:a16="http://schemas.microsoft.com/office/drawing/2014/main" id="{93715374-3B9B-ED00-907A-025A933B92C8}"/>
              </a:ext>
            </a:extLst>
          </p:cNvPr>
          <p:cNvSpPr/>
          <p:nvPr/>
        </p:nvSpPr>
        <p:spPr>
          <a:xfrm>
            <a:off x="106680" y="2629678"/>
            <a:ext cx="5532120" cy="57912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latin typeface="Amasis MT Pro Black" panose="02040A04050005020304" pitchFamily="18" charset="0"/>
              </a:rPr>
              <a:t>Selfontwikkeling</a:t>
            </a:r>
            <a:r>
              <a:rPr lang="en-GB" sz="2000" dirty="0">
                <a:solidFill>
                  <a:schemeClr val="tx1"/>
                </a:solidFill>
                <a:latin typeface="Amasis MT Pro Black" panose="02040A04050005020304" pitchFamily="18" charset="0"/>
              </a:rPr>
              <a:t> in die </a:t>
            </a:r>
            <a:r>
              <a:rPr lang="en-GB" sz="2000" dirty="0" err="1">
                <a:solidFill>
                  <a:schemeClr val="tx1"/>
                </a:solidFill>
                <a:latin typeface="Amasis MT Pro Black" panose="02040A04050005020304" pitchFamily="18" charset="0"/>
              </a:rPr>
              <a:t>samelewing</a:t>
            </a:r>
            <a:endParaRPr lang="en-US" sz="400"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51D5-41E8-A3C8-37A1-1D54A6C6D30A}"/>
              </a:ext>
            </a:extLst>
          </p:cNvPr>
          <p:cNvSpPr>
            <a:spLocks noGrp="1"/>
          </p:cNvSpPr>
          <p:nvPr>
            <p:ph type="title"/>
          </p:nvPr>
        </p:nvSpPr>
        <p:spPr>
          <a:xfrm>
            <a:off x="3970420" y="365125"/>
            <a:ext cx="7383380" cy="1325563"/>
          </a:xfrm>
        </p:spPr>
        <p:txBody>
          <a:bodyPr/>
          <a:lstStyle/>
          <a:p>
            <a:r>
              <a:rPr lang="en-US" dirty="0" err="1"/>
              <a:t>Positiewe</a:t>
            </a:r>
            <a:r>
              <a:rPr lang="en-US" dirty="0"/>
              <a:t> </a:t>
            </a:r>
            <a:r>
              <a:rPr lang="en-US" dirty="0" err="1"/>
              <a:t>rolmodel</a:t>
            </a:r>
            <a:r>
              <a:rPr lang="en-US" dirty="0"/>
              <a:t>...</a:t>
            </a:r>
          </a:p>
        </p:txBody>
      </p:sp>
      <p:sp>
        <p:nvSpPr>
          <p:cNvPr id="3" name="Content Placeholder 2">
            <a:extLst>
              <a:ext uri="{FF2B5EF4-FFF2-40B4-BE49-F238E27FC236}">
                <a16:creationId xmlns:a16="http://schemas.microsoft.com/office/drawing/2014/main" id="{17DC4A80-835C-E1CA-F848-DA99AB4C6D43}"/>
              </a:ext>
            </a:extLst>
          </p:cNvPr>
          <p:cNvSpPr>
            <a:spLocks noGrp="1"/>
          </p:cNvSpPr>
          <p:nvPr>
            <p:ph idx="1"/>
          </p:nvPr>
        </p:nvSpPr>
        <p:spPr>
          <a:xfrm>
            <a:off x="3970420" y="1825625"/>
            <a:ext cx="7383379" cy="4351338"/>
          </a:xfrm>
        </p:spPr>
        <p:txBody>
          <a:bodyPr>
            <a:normAutofit lnSpcReduction="10000"/>
          </a:bodyPr>
          <a:lstStyle/>
          <a:p>
            <a:r>
              <a:rPr lang="en-ZA" dirty="0">
                <a:solidFill>
                  <a:srgbClr val="222F3A"/>
                </a:solidFill>
              </a:rPr>
              <a:t>het </a:t>
            </a:r>
            <a:r>
              <a:rPr lang="en-ZA" dirty="0" err="1">
                <a:solidFill>
                  <a:srgbClr val="222F3A"/>
                </a:solidFill>
              </a:rPr>
              <a:t>hierdie</a:t>
            </a:r>
            <a:r>
              <a:rPr lang="en-ZA" dirty="0">
                <a:solidFill>
                  <a:srgbClr val="222F3A"/>
                </a:solidFill>
              </a:rPr>
              <a:t> </a:t>
            </a:r>
            <a:r>
              <a:rPr lang="en-ZA" dirty="0" err="1">
                <a:solidFill>
                  <a:srgbClr val="222F3A"/>
                </a:solidFill>
              </a:rPr>
              <a:t>persepsies</a:t>
            </a:r>
            <a:r>
              <a:rPr lang="en-ZA" dirty="0">
                <a:solidFill>
                  <a:srgbClr val="222F3A"/>
                </a:solidFill>
              </a:rPr>
              <a:t> </a:t>
            </a:r>
            <a:r>
              <a:rPr lang="en-ZA" dirty="0" err="1">
                <a:solidFill>
                  <a:srgbClr val="222F3A"/>
                </a:solidFill>
              </a:rPr>
              <a:t>verander</a:t>
            </a:r>
            <a:r>
              <a:rPr lang="en-ZA" dirty="0">
                <a:solidFill>
                  <a:srgbClr val="222F3A"/>
                </a:solidFill>
              </a:rPr>
              <a:t> </a:t>
            </a:r>
            <a:r>
              <a:rPr lang="en-ZA" dirty="0" err="1">
                <a:solidFill>
                  <a:srgbClr val="222F3A"/>
                </a:solidFill>
              </a:rPr>
              <a:t>deur</a:t>
            </a:r>
            <a:r>
              <a:rPr lang="en-ZA" dirty="0">
                <a:solidFill>
                  <a:srgbClr val="222F3A"/>
                </a:solidFill>
              </a:rPr>
              <a:t> </a:t>
            </a:r>
            <a:r>
              <a:rPr lang="en-ZA" dirty="0" err="1">
                <a:solidFill>
                  <a:srgbClr val="222F3A"/>
                </a:solidFill>
              </a:rPr>
              <a:t>haarself</a:t>
            </a:r>
            <a:r>
              <a:rPr lang="en-ZA" dirty="0">
                <a:solidFill>
                  <a:srgbClr val="222F3A"/>
                </a:solidFill>
              </a:rPr>
              <a:t>  by die </a:t>
            </a:r>
            <a:r>
              <a:rPr lang="en-ZA" dirty="0" err="1">
                <a:solidFill>
                  <a:srgbClr val="222F3A"/>
                </a:solidFill>
              </a:rPr>
              <a:t>gemeenskap</a:t>
            </a:r>
            <a:r>
              <a:rPr lang="en-ZA" dirty="0">
                <a:solidFill>
                  <a:srgbClr val="222F3A"/>
                </a:solidFill>
              </a:rPr>
              <a:t> </a:t>
            </a:r>
            <a:r>
              <a:rPr lang="en-ZA" dirty="0" err="1">
                <a:solidFill>
                  <a:srgbClr val="222F3A"/>
                </a:solidFill>
              </a:rPr>
              <a:t>waaroor</a:t>
            </a:r>
            <a:r>
              <a:rPr lang="en-ZA" dirty="0">
                <a:solidFill>
                  <a:srgbClr val="222F3A"/>
                </a:solidFill>
              </a:rPr>
              <a:t> </a:t>
            </a:r>
            <a:r>
              <a:rPr lang="en-ZA" dirty="0" err="1">
                <a:solidFill>
                  <a:srgbClr val="222F3A"/>
                </a:solidFill>
              </a:rPr>
              <a:t>sy</a:t>
            </a:r>
            <a:r>
              <a:rPr lang="en-ZA" dirty="0">
                <a:solidFill>
                  <a:srgbClr val="222F3A"/>
                </a:solidFill>
              </a:rPr>
              <a:t> </a:t>
            </a:r>
            <a:r>
              <a:rPr lang="en-ZA" dirty="0" err="1">
                <a:solidFill>
                  <a:srgbClr val="222F3A"/>
                </a:solidFill>
              </a:rPr>
              <a:t>toesig</a:t>
            </a:r>
            <a:r>
              <a:rPr lang="en-ZA" dirty="0">
                <a:solidFill>
                  <a:srgbClr val="222F3A"/>
                </a:solidFill>
              </a:rPr>
              <a:t> </a:t>
            </a:r>
            <a:r>
              <a:rPr lang="en-ZA" dirty="0" err="1">
                <a:solidFill>
                  <a:srgbClr val="222F3A"/>
                </a:solidFill>
              </a:rPr>
              <a:t>hou</a:t>
            </a:r>
            <a:r>
              <a:rPr lang="en-ZA" dirty="0">
                <a:solidFill>
                  <a:srgbClr val="222F3A"/>
                </a:solidFill>
              </a:rPr>
              <a:t> in die </a:t>
            </a:r>
            <a:r>
              <a:rPr lang="en-ZA" dirty="0" err="1">
                <a:solidFill>
                  <a:srgbClr val="222F3A"/>
                </a:solidFill>
              </a:rPr>
              <a:t>misdaadgeteisterde</a:t>
            </a:r>
            <a:r>
              <a:rPr lang="en-ZA" dirty="0">
                <a:solidFill>
                  <a:srgbClr val="222F3A"/>
                </a:solidFill>
              </a:rPr>
              <a:t> </a:t>
            </a:r>
            <a:r>
              <a:rPr lang="en-ZA" dirty="0" err="1">
                <a:solidFill>
                  <a:srgbClr val="222F3A"/>
                </a:solidFill>
              </a:rPr>
              <a:t>ooste</a:t>
            </a:r>
            <a:r>
              <a:rPr lang="en-ZA" dirty="0">
                <a:solidFill>
                  <a:srgbClr val="222F3A"/>
                </a:solidFill>
              </a:rPr>
              <a:t> van Johannesburg </a:t>
            </a:r>
            <a:r>
              <a:rPr lang="en-ZA" dirty="0" err="1">
                <a:solidFill>
                  <a:srgbClr val="222F3A"/>
                </a:solidFill>
              </a:rPr>
              <a:t>te</a:t>
            </a:r>
            <a:r>
              <a:rPr lang="en-ZA" dirty="0">
                <a:solidFill>
                  <a:srgbClr val="222F3A"/>
                </a:solidFill>
              </a:rPr>
              <a:t> </a:t>
            </a:r>
            <a:r>
              <a:rPr lang="en-ZA" dirty="0" err="1">
                <a:solidFill>
                  <a:srgbClr val="222F3A"/>
                </a:solidFill>
              </a:rPr>
              <a:t>betrel</a:t>
            </a:r>
            <a:r>
              <a:rPr lang="en-ZA" dirty="0">
                <a:solidFill>
                  <a:srgbClr val="222F3A"/>
                </a:solidFill>
              </a:rPr>
              <a:t>.
</a:t>
            </a:r>
            <a:r>
              <a:rPr lang="en-ZA" dirty="0" err="1">
                <a:solidFill>
                  <a:srgbClr val="222F3A"/>
                </a:solidFill>
              </a:rPr>
              <a:t>inwoners</a:t>
            </a:r>
            <a:r>
              <a:rPr lang="en-ZA" dirty="0">
                <a:solidFill>
                  <a:srgbClr val="222F3A"/>
                </a:solidFill>
              </a:rPr>
              <a:t> </a:t>
            </a:r>
            <a:r>
              <a:rPr lang="en-ZA" dirty="0" err="1">
                <a:solidFill>
                  <a:srgbClr val="222F3A"/>
                </a:solidFill>
              </a:rPr>
              <a:t>sê</a:t>
            </a:r>
            <a:r>
              <a:rPr lang="en-ZA" dirty="0">
                <a:solidFill>
                  <a:srgbClr val="222F3A"/>
                </a:solidFill>
              </a:rPr>
              <a:t> </a:t>
            </a:r>
            <a:r>
              <a:rPr lang="en-ZA" dirty="0" err="1">
                <a:solidFill>
                  <a:srgbClr val="222F3A"/>
                </a:solidFill>
              </a:rPr>
              <a:t>hulle</a:t>
            </a:r>
            <a:r>
              <a:rPr lang="en-ZA" dirty="0">
                <a:solidFill>
                  <a:srgbClr val="222F3A"/>
                </a:solidFill>
              </a:rPr>
              <a:t> het minder </a:t>
            </a:r>
            <a:r>
              <a:rPr lang="en-ZA" dirty="0" err="1">
                <a:solidFill>
                  <a:srgbClr val="222F3A"/>
                </a:solidFill>
              </a:rPr>
              <a:t>voorvalle</a:t>
            </a:r>
            <a:r>
              <a:rPr lang="en-ZA" dirty="0">
                <a:solidFill>
                  <a:srgbClr val="222F3A"/>
                </a:solidFill>
              </a:rPr>
              <a:t> van </a:t>
            </a:r>
            <a:r>
              <a:rPr lang="en-ZA" dirty="0" err="1">
                <a:solidFill>
                  <a:srgbClr val="222F3A"/>
                </a:solidFill>
              </a:rPr>
              <a:t>eiendomsmisdaad</a:t>
            </a:r>
            <a:r>
              <a:rPr lang="en-ZA" dirty="0">
                <a:solidFill>
                  <a:srgbClr val="222F3A"/>
                </a:solidFill>
              </a:rPr>
              <a:t> </a:t>
            </a:r>
            <a:r>
              <a:rPr lang="en-ZA" dirty="0" err="1">
                <a:solidFill>
                  <a:srgbClr val="222F3A"/>
                </a:solidFill>
              </a:rPr>
              <a:t>en</a:t>
            </a:r>
            <a:r>
              <a:rPr lang="en-ZA" dirty="0">
                <a:solidFill>
                  <a:srgbClr val="222F3A"/>
                </a:solidFill>
              </a:rPr>
              <a:t> </a:t>
            </a:r>
            <a:r>
              <a:rPr lang="en-ZA" dirty="0" err="1">
                <a:solidFill>
                  <a:srgbClr val="222F3A"/>
                </a:solidFill>
              </a:rPr>
              <a:t>gesinsgeweld</a:t>
            </a:r>
            <a:r>
              <a:rPr lang="en-ZA" dirty="0">
                <a:solidFill>
                  <a:srgbClr val="222F3A"/>
                </a:solidFill>
              </a:rPr>
              <a:t> </a:t>
            </a:r>
            <a:r>
              <a:rPr lang="en-ZA" dirty="0" err="1">
                <a:solidFill>
                  <a:srgbClr val="222F3A"/>
                </a:solidFill>
              </a:rPr>
              <a:t>gesien</a:t>
            </a:r>
            <a:r>
              <a:rPr lang="en-ZA" dirty="0">
                <a:solidFill>
                  <a:srgbClr val="222F3A"/>
                </a:solidFill>
              </a:rPr>
              <a:t>.
</a:t>
            </a:r>
            <a:r>
              <a:rPr lang="en-ZA" dirty="0" err="1">
                <a:solidFill>
                  <a:srgbClr val="222F3A"/>
                </a:solidFill>
              </a:rPr>
              <a:t>klubs</a:t>
            </a:r>
            <a:r>
              <a:rPr lang="en-ZA" dirty="0">
                <a:solidFill>
                  <a:srgbClr val="222F3A"/>
                </a:solidFill>
              </a:rPr>
              <a:t> </a:t>
            </a:r>
            <a:r>
              <a:rPr lang="en-ZA" dirty="0" err="1">
                <a:solidFill>
                  <a:srgbClr val="222F3A"/>
                </a:solidFill>
              </a:rPr>
              <a:t>vir</a:t>
            </a:r>
            <a:r>
              <a:rPr lang="en-ZA" dirty="0">
                <a:solidFill>
                  <a:srgbClr val="222F3A"/>
                </a:solidFill>
              </a:rPr>
              <a:t> </a:t>
            </a:r>
            <a:r>
              <a:rPr lang="en-ZA" dirty="0" err="1">
                <a:solidFill>
                  <a:srgbClr val="222F3A"/>
                </a:solidFill>
              </a:rPr>
              <a:t>bejaardes</a:t>
            </a:r>
            <a:r>
              <a:rPr lang="en-ZA" dirty="0">
                <a:solidFill>
                  <a:srgbClr val="222F3A"/>
                </a:solidFill>
              </a:rPr>
              <a:t> </a:t>
            </a:r>
            <a:r>
              <a:rPr lang="en-ZA" dirty="0" err="1">
                <a:solidFill>
                  <a:srgbClr val="222F3A"/>
                </a:solidFill>
              </a:rPr>
              <a:t>en</a:t>
            </a:r>
            <a:r>
              <a:rPr lang="en-ZA" dirty="0">
                <a:solidFill>
                  <a:srgbClr val="222F3A"/>
                </a:solidFill>
              </a:rPr>
              <a:t> </a:t>
            </a:r>
            <a:r>
              <a:rPr lang="en-ZA" dirty="0" err="1">
                <a:solidFill>
                  <a:srgbClr val="222F3A"/>
                </a:solidFill>
              </a:rPr>
              <a:t>jonges</a:t>
            </a:r>
            <a:r>
              <a:rPr lang="en-ZA" dirty="0">
                <a:solidFill>
                  <a:srgbClr val="222F3A"/>
                </a:solidFill>
              </a:rPr>
              <a:t> in </a:t>
            </a:r>
            <a:r>
              <a:rPr lang="en-ZA" dirty="0" err="1">
                <a:solidFill>
                  <a:srgbClr val="222F3A"/>
                </a:solidFill>
              </a:rPr>
              <a:t>haar</a:t>
            </a:r>
            <a:r>
              <a:rPr lang="en-ZA" dirty="0">
                <a:solidFill>
                  <a:srgbClr val="222F3A"/>
                </a:solidFill>
              </a:rPr>
              <a:t> </a:t>
            </a:r>
            <a:r>
              <a:rPr lang="en-ZA" dirty="0" err="1">
                <a:solidFill>
                  <a:srgbClr val="222F3A"/>
                </a:solidFill>
              </a:rPr>
              <a:t>patroleringsgebied</a:t>
            </a:r>
            <a:r>
              <a:rPr lang="en-ZA" dirty="0">
                <a:solidFill>
                  <a:srgbClr val="222F3A"/>
                </a:solidFill>
              </a:rPr>
              <a:t> </a:t>
            </a:r>
            <a:r>
              <a:rPr lang="en-ZA" dirty="0" err="1">
                <a:solidFill>
                  <a:srgbClr val="222F3A"/>
                </a:solidFill>
              </a:rPr>
              <a:t>gestig</a:t>
            </a:r>
            <a:r>
              <a:rPr lang="en-ZA" dirty="0">
                <a:solidFill>
                  <a:srgbClr val="222F3A"/>
                </a:solidFill>
              </a:rPr>
              <a:t>. 
het 'n </a:t>
            </a:r>
            <a:r>
              <a:rPr lang="en-ZA" dirty="0" err="1">
                <a:solidFill>
                  <a:srgbClr val="222F3A"/>
                </a:solidFill>
              </a:rPr>
              <a:t>oefenprogram</a:t>
            </a:r>
            <a:r>
              <a:rPr lang="en-ZA" dirty="0">
                <a:solidFill>
                  <a:srgbClr val="222F3A"/>
                </a:solidFill>
              </a:rPr>
              <a:t> </a:t>
            </a:r>
            <a:r>
              <a:rPr lang="en-ZA" dirty="0" err="1">
                <a:solidFill>
                  <a:srgbClr val="222F3A"/>
                </a:solidFill>
              </a:rPr>
              <a:t>vir</a:t>
            </a:r>
            <a:r>
              <a:rPr lang="en-ZA" dirty="0">
                <a:solidFill>
                  <a:srgbClr val="222F3A"/>
                </a:solidFill>
              </a:rPr>
              <a:t> </a:t>
            </a:r>
            <a:r>
              <a:rPr lang="en-ZA" dirty="0" err="1">
                <a:solidFill>
                  <a:srgbClr val="222F3A"/>
                </a:solidFill>
              </a:rPr>
              <a:t>ouer</a:t>
            </a:r>
            <a:r>
              <a:rPr lang="en-ZA" dirty="0">
                <a:solidFill>
                  <a:srgbClr val="222F3A"/>
                </a:solidFill>
              </a:rPr>
              <a:t> </a:t>
            </a:r>
            <a:r>
              <a:rPr lang="en-ZA" dirty="0" err="1">
                <a:solidFill>
                  <a:srgbClr val="222F3A"/>
                </a:solidFill>
              </a:rPr>
              <a:t>lede</a:t>
            </a:r>
            <a:r>
              <a:rPr lang="en-ZA" dirty="0">
                <a:solidFill>
                  <a:srgbClr val="222F3A"/>
                </a:solidFill>
              </a:rPr>
              <a:t> van die </a:t>
            </a:r>
            <a:r>
              <a:rPr lang="en-ZA" dirty="0" err="1">
                <a:solidFill>
                  <a:srgbClr val="222F3A"/>
                </a:solidFill>
              </a:rPr>
              <a:t>gemeenskap</a:t>
            </a:r>
            <a:r>
              <a:rPr lang="en-ZA" dirty="0">
                <a:solidFill>
                  <a:srgbClr val="222F3A"/>
                </a:solidFill>
              </a:rPr>
              <a:t> begin.</a:t>
            </a:r>
            <a:br>
              <a:rPr lang="en-ZA" dirty="0"/>
            </a:br>
            <a:endParaRPr lang="en-US" dirty="0"/>
          </a:p>
        </p:txBody>
      </p:sp>
      <p:pic>
        <p:nvPicPr>
          <p:cNvPr id="1026" name="Picture 2" descr="SA Police Service 🇿🇦 on Twitter: &quot;Meet Sgt Njengabo Olga ...">
            <a:extLst>
              <a:ext uri="{FF2B5EF4-FFF2-40B4-BE49-F238E27FC236}">
                <a16:creationId xmlns:a16="http://schemas.microsoft.com/office/drawing/2014/main" id="{3E715699-E462-0F78-333D-215701493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949826"/>
            <a:ext cx="3322092" cy="4958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4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80C1-3611-6BE1-C6FC-B6B8E23D2A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7BBE84-8CFD-4F03-BF88-1447DF13DFFB}"/>
              </a:ext>
            </a:extLst>
          </p:cNvPr>
          <p:cNvSpPr>
            <a:spLocks noGrp="1"/>
          </p:cNvSpPr>
          <p:nvPr>
            <p:ph idx="1"/>
          </p:nvPr>
        </p:nvSpPr>
        <p:spPr/>
        <p:txBody>
          <a:bodyPr/>
          <a:lstStyle/>
          <a:p>
            <a:endParaRPr lang="en-US"/>
          </a:p>
        </p:txBody>
      </p:sp>
      <p:pic>
        <p:nvPicPr>
          <p:cNvPr id="2050" name="Picture 2" descr="Parents as Role Models - Alabama Cooperative Extension System">
            <a:extLst>
              <a:ext uri="{FF2B5EF4-FFF2-40B4-BE49-F238E27FC236}">
                <a16:creationId xmlns:a16="http://schemas.microsoft.com/office/drawing/2014/main" id="{B65135A8-91D2-2B35-A2CD-1C11676D1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7611"/>
            <a:ext cx="12192000" cy="8113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20267-C47C-6D10-1419-ED096147B521}"/>
              </a:ext>
            </a:extLst>
          </p:cNvPr>
          <p:cNvSpPr>
            <a:spLocks noGrp="1"/>
          </p:cNvSpPr>
          <p:nvPr>
            <p:ph type="title"/>
          </p:nvPr>
        </p:nvSpPr>
        <p:spPr>
          <a:xfrm>
            <a:off x="544111" y="1316444"/>
            <a:ext cx="3816095" cy="3694372"/>
          </a:xfrm>
        </p:spPr>
        <p:txBody>
          <a:bodyPr>
            <a:normAutofit fontScale="90000"/>
          </a:bodyPr>
          <a:lstStyle/>
          <a:p>
            <a:r>
              <a:rPr lang="nl-NL" dirty="0"/>
              <a:t>Hoe kan jou eweknieë of vriende positiewe rolmodelle wees?</a:t>
            </a:r>
            <a:endParaRPr lang="en-US" dirty="0"/>
          </a:p>
        </p:txBody>
      </p:sp>
      <p:pic>
        <p:nvPicPr>
          <p:cNvPr id="3074" name="Picture 2" descr="Encourage positive peer pressure - ReachOut Parents">
            <a:extLst>
              <a:ext uri="{FF2B5EF4-FFF2-40B4-BE49-F238E27FC236}">
                <a16:creationId xmlns:a16="http://schemas.microsoft.com/office/drawing/2014/main" id="{769DABF2-E8B0-A66E-BB41-7843102ED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877"/>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he causal effect of secondary school peers on educational aspirations -  Education and Employers">
            <a:extLst>
              <a:ext uri="{FF2B5EF4-FFF2-40B4-BE49-F238E27FC236}">
                <a16:creationId xmlns:a16="http://schemas.microsoft.com/office/drawing/2014/main" id="{9BA5BEAE-FBA0-6EAF-2EB6-492BF8BF03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61" b="20198"/>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46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5F05-0401-61BA-B843-8777C32506F4}"/>
              </a:ext>
            </a:extLst>
          </p:cNvPr>
          <p:cNvSpPr>
            <a:spLocks noGrp="1"/>
          </p:cNvSpPr>
          <p:nvPr>
            <p:ph type="title"/>
          </p:nvPr>
        </p:nvSpPr>
        <p:spPr/>
        <p:txBody>
          <a:bodyPr/>
          <a:lstStyle/>
          <a:p>
            <a:endParaRPr lang="en-ZA"/>
          </a:p>
        </p:txBody>
      </p:sp>
      <p:pic>
        <p:nvPicPr>
          <p:cNvPr id="5" name="Content Placeholder 4" descr="A person speaking into a microphone in front of a large crowd&#10;&#10;Description automatically generated with medium confidence">
            <a:extLst>
              <a:ext uri="{FF2B5EF4-FFF2-40B4-BE49-F238E27FC236}">
                <a16:creationId xmlns:a16="http://schemas.microsoft.com/office/drawing/2014/main" id="{40A26BB1-29AF-C2AE-D6A6-896614001E88}"/>
              </a:ext>
            </a:extLst>
          </p:cNvPr>
          <p:cNvPicPr>
            <a:picLocks noGrp="1" noChangeAspect="1"/>
          </p:cNvPicPr>
          <p:nvPr>
            <p:ph idx="1"/>
          </p:nvPr>
        </p:nvPicPr>
        <p:blipFill>
          <a:blip r:embed="rId3"/>
          <a:stretch>
            <a:fillRect/>
          </a:stretch>
        </p:blipFill>
        <p:spPr>
          <a:xfrm>
            <a:off x="-660153" y="-809469"/>
            <a:ext cx="13512305" cy="9004685"/>
          </a:xfrm>
        </p:spPr>
      </p:pic>
      <p:pic>
        <p:nvPicPr>
          <p:cNvPr id="8" name="Picture 7">
            <a:extLst>
              <a:ext uri="{FF2B5EF4-FFF2-40B4-BE49-F238E27FC236}">
                <a16:creationId xmlns:a16="http://schemas.microsoft.com/office/drawing/2014/main" id="{11AE97DC-3463-2697-6804-4943F50F2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984328F-7B64-49A9-07F4-675FF7A2FC97}"/>
              </a:ext>
            </a:extLst>
          </p:cNvPr>
          <p:cNvSpPr txBox="1"/>
          <p:nvPr/>
        </p:nvSpPr>
        <p:spPr>
          <a:xfrm>
            <a:off x="2763780" y="213360"/>
            <a:ext cx="4638201" cy="1477328"/>
          </a:xfrm>
          <a:prstGeom prst="rect">
            <a:avLst/>
          </a:prstGeom>
          <a:solidFill>
            <a:schemeClr val="bg1"/>
          </a:solidFill>
        </p:spPr>
        <p:txBody>
          <a:bodyPr wrap="square" rtlCol="0">
            <a:spAutoFit/>
          </a:bodyPr>
          <a:lstStyle/>
          <a:p>
            <a:pPr algn="ctr"/>
            <a:r>
              <a:rPr lang="en-GB" sz="5400" b="1" dirty="0" err="1"/>
              <a:t>INSPIRERENDE</a:t>
            </a:r>
            <a:endParaRPr lang="en-GB" sz="5400" b="1" dirty="0"/>
          </a:p>
          <a:p>
            <a:pPr algn="ctr"/>
            <a:r>
              <a:rPr lang="en-GB" sz="3600" dirty="0"/>
              <a:t>CHRISTEN </a:t>
            </a:r>
            <a:r>
              <a:rPr lang="en-GB" sz="3600" dirty="0" err="1"/>
              <a:t>ROLMODEL</a:t>
            </a:r>
            <a:endParaRPr lang="en-US" sz="3600" dirty="0"/>
          </a:p>
        </p:txBody>
      </p:sp>
    </p:spTree>
    <p:extLst>
      <p:ext uri="{BB962C8B-B14F-4D97-AF65-F5344CB8AC3E}">
        <p14:creationId xmlns:p14="http://schemas.microsoft.com/office/powerpoint/2010/main" val="271883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E0F1-0D99-A85B-FA51-F24DDEC730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5636A0-15C8-8094-1952-1614B6A62EC9}"/>
              </a:ext>
            </a:extLst>
          </p:cNvPr>
          <p:cNvSpPr>
            <a:spLocks noGrp="1"/>
          </p:cNvSpPr>
          <p:nvPr>
            <p:ph idx="1"/>
          </p:nvPr>
        </p:nvSpPr>
        <p:spPr/>
        <p:txBody>
          <a:bodyPr/>
          <a:lstStyle/>
          <a:p>
            <a:endParaRPr lang="en-US"/>
          </a:p>
        </p:txBody>
      </p:sp>
      <p:pic>
        <p:nvPicPr>
          <p:cNvPr id="5122" name="Picture 2" descr="Down To Earth With Zac Efron | Tectonic Plates Clip | Netflix - YouTube">
            <a:extLst>
              <a:ext uri="{FF2B5EF4-FFF2-40B4-BE49-F238E27FC236}">
                <a16:creationId xmlns:a16="http://schemas.microsoft.com/office/drawing/2014/main" id="{3D2E2369-50E9-22A1-D1C9-DCC73673B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88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F5B-64D2-24A7-9E6D-B2C3E4515238}"/>
              </a:ext>
            </a:extLst>
          </p:cNvPr>
          <p:cNvSpPr>
            <a:spLocks noGrp="1"/>
          </p:cNvSpPr>
          <p:nvPr>
            <p:ph type="title"/>
          </p:nvPr>
        </p:nvSpPr>
        <p:spPr/>
        <p:txBody>
          <a:bodyPr/>
          <a:lstStyle/>
          <a:p>
            <a:endParaRPr lang="en-US"/>
          </a:p>
        </p:txBody>
      </p:sp>
      <p:pic>
        <p:nvPicPr>
          <p:cNvPr id="4" name="Picture 2" descr="149,228 The Word Activities Images, Stock Photos &amp; Vectors | Shutterstock">
            <a:extLst>
              <a:ext uri="{FF2B5EF4-FFF2-40B4-BE49-F238E27FC236}">
                <a16:creationId xmlns:a16="http://schemas.microsoft.com/office/drawing/2014/main" id="{4A7D7B9F-576B-47D7-3349-4E3A653B97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12956"/>
            <a:ext cx="12192000" cy="8577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CE1AFE96-50D9-9002-52DD-6D1FD0C9E027}"/>
              </a:ext>
            </a:extLst>
          </p:cNvPr>
          <p:cNvSpPr/>
          <p:nvPr/>
        </p:nvSpPr>
        <p:spPr>
          <a:xfrm rot="20864707">
            <a:off x="2024579" y="1775665"/>
            <a:ext cx="7472281" cy="2474565"/>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AKTIWITEIT</a:t>
            </a:r>
            <a:endParaRPr lang="en-US"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11030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sp>
        <p:nvSpPr>
          <p:cNvPr id="3" name="Content Placeholder 2">
            <a:extLst>
              <a:ext uri="{FF2B5EF4-FFF2-40B4-BE49-F238E27FC236}">
                <a16:creationId xmlns:a16="http://schemas.microsoft.com/office/drawing/2014/main" id="{C43623CA-FA8C-14BF-2B2B-B0F0CCF7F84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uperEval » Blog Archive Why is Self-Reflection a Critical Component of  Leadership? | SuperEval">
            <a:extLst>
              <a:ext uri="{FF2B5EF4-FFF2-40B4-BE49-F238E27FC236}">
                <a16:creationId xmlns:a16="http://schemas.microsoft.com/office/drawing/2014/main" id="{C8B1B97B-86FD-B9EE-3E0C-D13BDAA55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2A4D8F5-A7CA-D8B4-B90D-01B0BE9415A1}"/>
              </a:ext>
            </a:extLst>
          </p:cNvPr>
          <p:cNvSpPr txBox="1">
            <a:spLocks/>
          </p:cNvSpPr>
          <p:nvPr/>
        </p:nvSpPr>
        <p:spPr>
          <a:xfrm>
            <a:off x="147735" y="56308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REFLEKSIE</a:t>
            </a:r>
            <a:endParaRPr lang="en-US" dirty="0"/>
          </a:p>
        </p:txBody>
      </p:sp>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9909</TotalTime>
  <Words>1677</Words>
  <Application>Microsoft Office PowerPoint</Application>
  <PresentationFormat>Widescreen</PresentationFormat>
  <Paragraphs>97</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Abadi</vt:lpstr>
      <vt:lpstr>Amasis MT Pro Black</vt:lpstr>
      <vt:lpstr>Arial</vt:lpstr>
      <vt:lpstr>Calibri</vt:lpstr>
      <vt:lpstr>Calibri Light</vt:lpstr>
      <vt:lpstr>Symbol</vt:lpstr>
      <vt:lpstr>Times New Roman</vt:lpstr>
      <vt:lpstr>Wingdings</vt:lpstr>
      <vt:lpstr>Office Theme</vt:lpstr>
      <vt:lpstr>PowerPoint Presentation</vt:lpstr>
      <vt:lpstr>Positiewe rolmodel...</vt:lpstr>
      <vt:lpstr>PowerPoint Presentation</vt:lpstr>
      <vt:lpstr>Hoe kan jou eweknieë of vriende positiewe rolmodelle wees?</vt:lpstr>
      <vt:lpstr>PowerPoint Presentation</vt:lpstr>
      <vt:lpstr>PowerPoint Presentation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20</cp:revision>
  <dcterms:created xsi:type="dcterms:W3CDTF">2023-02-17T20:03:06Z</dcterms:created>
  <dcterms:modified xsi:type="dcterms:W3CDTF">2023-07-01T10:48:57Z</dcterms:modified>
</cp:coreProperties>
</file>