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embeddedFontLst>
    <p:embeddedFont>
      <p:font typeface="Aharoni" panose="02010803020104030203" pitchFamily="2" charset="-79"/>
      <p:bold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Century Gothic" panose="020B0502020202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BBIcFWuxPZD1ndnBxZd6FnRA+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5322F-2275-43A7-8493-17057F0EDACF}" v="10" dt="2023-07-12T11:37:21.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452" autoAdjust="0"/>
  </p:normalViewPr>
  <p:slideViewPr>
    <p:cSldViewPr snapToGrid="0">
      <p:cViewPr varScale="1">
        <p:scale>
          <a:sx n="52" d="100"/>
          <a:sy n="52" d="100"/>
        </p:scale>
        <p:origin x="1766" y="29"/>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9.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B335322F-2275-43A7-8493-17057F0EDACF}"/>
    <pc:docChg chg="undo custSel modSld">
      <pc:chgData name="Hp Unit" userId="86ec350514542ee1" providerId="LiveId" clId="{B335322F-2275-43A7-8493-17057F0EDACF}" dt="2023-07-12T11:39:10.120" v="209" actId="20577"/>
      <pc:docMkLst>
        <pc:docMk/>
      </pc:docMkLst>
      <pc:sldChg chg="addSp modSp modNotesTx">
        <pc:chgData name="Hp Unit" userId="86ec350514542ee1" providerId="LiveId" clId="{B335322F-2275-43A7-8493-17057F0EDACF}" dt="2023-07-12T11:30:27.365" v="36" actId="20577"/>
        <pc:sldMkLst>
          <pc:docMk/>
          <pc:sldMk cId="0" sldId="256"/>
        </pc:sldMkLst>
        <pc:spChg chg="add mod">
          <ac:chgData name="Hp Unit" userId="86ec350514542ee1" providerId="LiveId" clId="{B335322F-2275-43A7-8493-17057F0EDACF}" dt="2023-07-12T11:28:18.987" v="0"/>
          <ac:spMkLst>
            <pc:docMk/>
            <pc:sldMk cId="0" sldId="256"/>
            <ac:spMk id="3" creationId="{E83A67E0-C4FD-071D-FEC8-022C2813F7E8}"/>
          </ac:spMkLst>
        </pc:spChg>
        <pc:spChg chg="add mod">
          <ac:chgData name="Hp Unit" userId="86ec350514542ee1" providerId="LiveId" clId="{B335322F-2275-43A7-8493-17057F0EDACF}" dt="2023-07-12T11:28:18.987" v="0"/>
          <ac:spMkLst>
            <pc:docMk/>
            <pc:sldMk cId="0" sldId="256"/>
            <ac:spMk id="4" creationId="{07275A48-C153-B7FC-E8D6-742212706459}"/>
          </ac:spMkLst>
        </pc:spChg>
      </pc:sldChg>
      <pc:sldChg chg="addSp delSp modSp mod">
        <pc:chgData name="Hp Unit" userId="86ec350514542ee1" providerId="LiveId" clId="{B335322F-2275-43A7-8493-17057F0EDACF}" dt="2023-07-12T11:32:46.311" v="90" actId="6549"/>
        <pc:sldMkLst>
          <pc:docMk/>
          <pc:sldMk cId="0" sldId="257"/>
        </pc:sldMkLst>
        <pc:spChg chg="add mod">
          <ac:chgData name="Hp Unit" userId="86ec350514542ee1" providerId="LiveId" clId="{B335322F-2275-43A7-8493-17057F0EDACF}" dt="2023-07-12T11:32:09.074" v="78" actId="207"/>
          <ac:spMkLst>
            <pc:docMk/>
            <pc:sldMk cId="0" sldId="257"/>
            <ac:spMk id="2" creationId="{B71D6F1C-75DA-B962-4B67-66EF48E1D011}"/>
          </ac:spMkLst>
        </pc:spChg>
        <pc:spChg chg="add mod">
          <ac:chgData name="Hp Unit" userId="86ec350514542ee1" providerId="LiveId" clId="{B335322F-2275-43A7-8493-17057F0EDACF}" dt="2023-07-12T11:32:26.759" v="89" actId="20577"/>
          <ac:spMkLst>
            <pc:docMk/>
            <pc:sldMk cId="0" sldId="257"/>
            <ac:spMk id="3" creationId="{FF17B2F9-1380-8DE4-7F4C-0CEE6F72DF79}"/>
          </ac:spMkLst>
        </pc:spChg>
        <pc:spChg chg="mod">
          <ac:chgData name="Hp Unit" userId="86ec350514542ee1" providerId="LiveId" clId="{B335322F-2275-43A7-8493-17057F0EDACF}" dt="2023-07-12T11:32:46.311" v="90" actId="6549"/>
          <ac:spMkLst>
            <pc:docMk/>
            <pc:sldMk cId="0" sldId="257"/>
            <ac:spMk id="94" creationId="{00000000-0000-0000-0000-000000000000}"/>
          </ac:spMkLst>
        </pc:spChg>
        <pc:picChg chg="add del mod">
          <ac:chgData name="Hp Unit" userId="86ec350514542ee1" providerId="LiveId" clId="{B335322F-2275-43A7-8493-17057F0EDACF}" dt="2023-07-12T11:31:58.473" v="76" actId="1076"/>
          <ac:picMkLst>
            <pc:docMk/>
            <pc:sldMk cId="0" sldId="257"/>
            <ac:picMk id="95" creationId="{00000000-0000-0000-0000-000000000000}"/>
          </ac:picMkLst>
        </pc:picChg>
      </pc:sldChg>
      <pc:sldChg chg="addSp modSp mod modNotesTx">
        <pc:chgData name="Hp Unit" userId="86ec350514542ee1" providerId="LiveId" clId="{B335322F-2275-43A7-8493-17057F0EDACF}" dt="2023-07-12T11:36:57.181" v="153" actId="20577"/>
        <pc:sldMkLst>
          <pc:docMk/>
          <pc:sldMk cId="0" sldId="258"/>
        </pc:sldMkLst>
        <pc:spChg chg="add mod">
          <ac:chgData name="Hp Unit" userId="86ec350514542ee1" providerId="LiveId" clId="{B335322F-2275-43A7-8493-17057F0EDACF}" dt="2023-07-12T11:29:05.637" v="26"/>
          <ac:spMkLst>
            <pc:docMk/>
            <pc:sldMk cId="0" sldId="258"/>
            <ac:spMk id="2" creationId="{C97654CE-A0F2-694D-CF4F-27E6A160C212}"/>
          </ac:spMkLst>
        </pc:spChg>
        <pc:spChg chg="mod">
          <ac:chgData name="Hp Unit" userId="86ec350514542ee1" providerId="LiveId" clId="{B335322F-2275-43A7-8493-17057F0EDACF}" dt="2023-07-12T11:33:03.016" v="96" actId="20577"/>
          <ac:spMkLst>
            <pc:docMk/>
            <pc:sldMk cId="0" sldId="258"/>
            <ac:spMk id="102" creationId="{00000000-0000-0000-0000-000000000000}"/>
          </ac:spMkLst>
        </pc:spChg>
        <pc:spChg chg="mod">
          <ac:chgData name="Hp Unit" userId="86ec350514542ee1" providerId="LiveId" clId="{B335322F-2275-43A7-8493-17057F0EDACF}" dt="2023-07-12T11:34:46.603" v="126" actId="20577"/>
          <ac:spMkLst>
            <pc:docMk/>
            <pc:sldMk cId="0" sldId="258"/>
            <ac:spMk id="105" creationId="{00000000-0000-0000-0000-000000000000}"/>
          </ac:spMkLst>
        </pc:spChg>
        <pc:spChg chg="mod">
          <ac:chgData name="Hp Unit" userId="86ec350514542ee1" providerId="LiveId" clId="{B335322F-2275-43A7-8493-17057F0EDACF}" dt="2023-07-12T11:35:01.605" v="128" actId="20577"/>
          <ac:spMkLst>
            <pc:docMk/>
            <pc:sldMk cId="0" sldId="258"/>
            <ac:spMk id="106" creationId="{00000000-0000-0000-0000-000000000000}"/>
          </ac:spMkLst>
        </pc:spChg>
      </pc:sldChg>
      <pc:sldChg chg="modSp modNotesTx">
        <pc:chgData name="Hp Unit" userId="86ec350514542ee1" providerId="LiveId" clId="{B335322F-2275-43A7-8493-17057F0EDACF}" dt="2023-07-12T11:38:04.217" v="183" actId="20577"/>
        <pc:sldMkLst>
          <pc:docMk/>
          <pc:sldMk cId="0" sldId="259"/>
        </pc:sldMkLst>
        <pc:picChg chg="mod">
          <ac:chgData name="Hp Unit" userId="86ec350514542ee1" providerId="LiveId" clId="{B335322F-2275-43A7-8493-17057F0EDACF}" dt="2023-07-12T11:37:21.896" v="156" actId="1076"/>
          <ac:picMkLst>
            <pc:docMk/>
            <pc:sldMk cId="0" sldId="259"/>
            <ac:picMk id="4" creationId="{B7E81ACF-19F2-0D4D-7E1B-BC31088DD50A}"/>
          </ac:picMkLst>
        </pc:picChg>
      </pc:sldChg>
      <pc:sldChg chg="addSp delSp modSp mod modNotesTx">
        <pc:chgData name="Hp Unit" userId="86ec350514542ee1" providerId="LiveId" clId="{B335322F-2275-43A7-8493-17057F0EDACF}" dt="2023-07-12T11:39:10.120" v="209" actId="20577"/>
        <pc:sldMkLst>
          <pc:docMk/>
          <pc:sldMk cId="0" sldId="260"/>
        </pc:sldMkLst>
        <pc:spChg chg="add mod">
          <ac:chgData name="Hp Unit" userId="86ec350514542ee1" providerId="LiveId" clId="{B335322F-2275-43A7-8493-17057F0EDACF}" dt="2023-07-12T11:29:23.211" v="28"/>
          <ac:spMkLst>
            <pc:docMk/>
            <pc:sldMk cId="0" sldId="260"/>
            <ac:spMk id="3" creationId="{043F9598-FE05-D232-E72C-2C2A5C6996FD}"/>
          </ac:spMkLst>
        </pc:spChg>
        <pc:picChg chg="add mod">
          <ac:chgData name="Hp Unit" userId="86ec350514542ee1" providerId="LiveId" clId="{B335322F-2275-43A7-8493-17057F0EDACF}" dt="2023-07-12T11:29:23.211" v="28"/>
          <ac:picMkLst>
            <pc:docMk/>
            <pc:sldMk cId="0" sldId="260"/>
            <ac:picMk id="2" creationId="{FA890FF9-F4F6-DFF5-D265-1DC5C8B953C4}"/>
          </ac:picMkLst>
        </pc:picChg>
        <pc:picChg chg="del">
          <ac:chgData name="Hp Unit" userId="86ec350514542ee1" providerId="LiveId" clId="{B335322F-2275-43A7-8493-17057F0EDACF}" dt="2023-07-12T11:29:13.825" v="27" actId="478"/>
          <ac:picMkLst>
            <pc:docMk/>
            <pc:sldMk cId="0" sldId="260"/>
            <ac:picMk id="12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kidshealth.org/en/parents/male-reproductive.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kidshealth.org/en/parents/female-reproductive-system.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9KreKhckZS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1: 5 min </a:t>
            </a:r>
            <a:r>
              <a:rPr lang="en-ZA" dirty="0" err="1"/>
              <a:t>Inleiding</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Welkom terug graad 10's. In die laaste les het ons begin praat oor die veranderinge wat van adolessensie tot volwassenheid plaasvind. Voordat ons vandag verder gaan, laat ons kortliks saamvat. Gaan na iemand in jou groep en deel vir so halwe minuut soveel as wat jy van die volgende terme kan onthou. Elke persoon sal slegs 30 sekondes hê. Die tweede persoon iets anders deel as wat die eerste een gedeel het. As jy die definisie reg kry, kry jy 2 punte. As dit verkeerd is, kry jy 1 punt. Bespreek die volgende:</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err="1">
                <a:solidFill>
                  <a:srgbClr val="000000"/>
                </a:solidFill>
                <a:effectLst/>
                <a:latin typeface="Calibri" panose="020F0502020204030204" pitchFamily="34" charset="0"/>
                <a:ea typeface="Arial" panose="020B0604020202020204" pitchFamily="34" charset="0"/>
              </a:rPr>
              <a:t>Lewensrolle</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Verantwoordelikhede van </a:t>
            </a:r>
            <a:r>
              <a:rPr lang="af-ZA" sz="1800" dirty="0" err="1">
                <a:solidFill>
                  <a:srgbClr val="000000"/>
                </a:solidFill>
                <a:effectLst/>
                <a:latin typeface="Calibri" panose="020F0502020204030204" pitchFamily="34" charset="0"/>
                <a:ea typeface="Arial" panose="020B0604020202020204" pitchFamily="34" charset="0"/>
              </a:rPr>
              <a:t>lewensrolle</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Hoe </a:t>
            </a:r>
            <a:r>
              <a:rPr lang="af-ZA" sz="1800" dirty="0" err="1">
                <a:solidFill>
                  <a:srgbClr val="000000"/>
                </a:solidFill>
                <a:effectLst/>
                <a:latin typeface="Calibri" panose="020F0502020204030204" pitchFamily="34" charset="0"/>
                <a:ea typeface="Arial" panose="020B0604020202020204" pitchFamily="34" charset="0"/>
              </a:rPr>
              <a:t>lewensrolle</a:t>
            </a:r>
            <a:r>
              <a:rPr lang="af-ZA" sz="1800" dirty="0">
                <a:solidFill>
                  <a:srgbClr val="000000"/>
                </a:solidFill>
                <a:effectLst/>
                <a:latin typeface="Calibri" panose="020F0502020204030204" pitchFamily="34" charset="0"/>
                <a:ea typeface="Arial" panose="020B0604020202020204" pitchFamily="34" charset="0"/>
              </a:rPr>
              <a:t> verhoudings beïnvloed</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Verandering van </a:t>
            </a:r>
            <a:r>
              <a:rPr lang="af-ZA" sz="1800" dirty="0" err="1">
                <a:solidFill>
                  <a:srgbClr val="000000"/>
                </a:solidFill>
                <a:effectLst/>
                <a:latin typeface="Calibri" panose="020F0502020204030204" pitchFamily="34" charset="0"/>
                <a:ea typeface="Arial" panose="020B0604020202020204" pitchFamily="34" charset="0"/>
              </a:rPr>
              <a:t>lewensrolle</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Invloed van kultuur op </a:t>
            </a:r>
            <a:r>
              <a:rPr lang="af-ZA" sz="1800" dirty="0" err="1">
                <a:solidFill>
                  <a:srgbClr val="000000"/>
                </a:solidFill>
                <a:effectLst/>
                <a:latin typeface="Calibri" panose="020F0502020204030204" pitchFamily="34" charset="0"/>
                <a:ea typeface="Arial" panose="020B0604020202020204" pitchFamily="34" charset="0"/>
              </a:rPr>
              <a:t>lewensrolle</a:t>
            </a:r>
            <a:endParaRPr lang="en-US"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Invloed van die samelewing op </a:t>
            </a:r>
            <a:r>
              <a:rPr lang="af-ZA" sz="1800" dirty="0" err="1">
                <a:solidFill>
                  <a:srgbClr val="000000"/>
                </a:solidFill>
                <a:effectLst/>
                <a:latin typeface="Calibri" panose="020F0502020204030204" pitchFamily="34" charset="0"/>
                <a:ea typeface="Arial" panose="020B0604020202020204" pitchFamily="34" charset="0"/>
              </a:rPr>
              <a:t>lewensrolle</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Welgedaan Graad 10's. Noudat ons weer op die inhoud gefokus is, laat ons begin.</a:t>
            </a:r>
            <a:endParaRPr lang="en-US" sz="1800" dirty="0">
              <a:effectLst/>
              <a:latin typeface="Times New Roman" panose="02020603050405020304" pitchFamily="18" charset="0"/>
              <a:ea typeface="Times New Roman" panose="02020603050405020304"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2 &amp;3: 15min </a:t>
            </a:r>
            <a:r>
              <a:rPr lang="en-ZA" dirty="0" err="1"/>
              <a:t>Individuele</a:t>
            </a:r>
            <a:r>
              <a:rPr lang="en-ZA" dirty="0"/>
              <a:t> </a:t>
            </a:r>
            <a:r>
              <a:rPr lang="en-ZA" dirty="0" err="1"/>
              <a:t>Aktiwiteit</a:t>
            </a:r>
            <a:r>
              <a:rPr lang="en-ZA" dirty="0"/>
              <a:t> and </a:t>
            </a:r>
            <a:r>
              <a:rPr lang="en-ZA" dirty="0" err="1"/>
              <a:t>Onderrig</a:t>
            </a:r>
            <a:endParaRPr dirty="0"/>
          </a:p>
          <a:p>
            <a:pPr marL="0" lvl="0" indent="0" algn="l" rtl="0">
              <a:spcBef>
                <a:spcPts val="0"/>
              </a:spcBef>
              <a:spcAft>
                <a:spcPts val="0"/>
              </a:spcAft>
              <a:buNone/>
            </a:pPr>
            <a:endParaRPr dirty="0"/>
          </a:p>
          <a:p>
            <a:pPr marL="0" lvl="0" indent="0">
              <a:spcBef>
                <a:spcPts val="1200"/>
              </a:spcBef>
              <a:spcAft>
                <a:spcPts val="300"/>
              </a:spcAft>
              <a:buFont typeface="Symbol" panose="05050102010706020507" pitchFamily="18" charset="2"/>
              <a:buNone/>
            </a:pPr>
            <a:r>
              <a:rPr lang="af-ZA" sz="1800" b="0" kern="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Soos ons na volwassenheid ontwikkel, verander jou </a:t>
            </a:r>
            <a:r>
              <a:rPr lang="af-ZA" sz="1800" b="0" kern="1600" dirty="0" err="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lewensrolle</a:t>
            </a:r>
            <a:r>
              <a:rPr lang="af-ZA" sz="1800" b="0" kern="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r>
              <a:rPr lang="af-ZA" sz="1800" b="0" kern="1600" dirty="0" err="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sowerl</a:t>
            </a:r>
            <a:r>
              <a:rPr lang="af-ZA" sz="1800" b="0" kern="16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as jou liggaam. Daar is 'n paar duidelike veranderinge wat ons in mans en vroue kan sien (skyfie 2), bv. om langer te word. Mans ontwikkel gesighare en vroue kry kurwes. Hieronder volg ‘n lys van nog fisiese veranderinge in mans en vroue.</a:t>
            </a:r>
            <a:endParaRPr lang="en-US" sz="1800" b="1" kern="1600" dirty="0">
              <a:solidFill>
                <a:schemeClr val="dk1"/>
              </a:solidFill>
              <a:effectLst/>
              <a:latin typeface="Calibri Light" panose="020F0302020204030204" pitchFamily="34" charset="0"/>
              <a:ea typeface="Arial" panose="020B0604020202020204" pitchFamily="34" charset="0"/>
              <a:cs typeface="Times New Roman" panose="02020603050405020304" pitchFamily="18" charset="0"/>
            </a:endParaRPr>
          </a:p>
          <a:p>
            <a:pPr marL="0" lvl="0" indent="0">
              <a:spcBef>
                <a:spcPts val="1200"/>
              </a:spcBef>
              <a:spcAft>
                <a:spcPts val="300"/>
              </a:spcAft>
              <a:buFont typeface="Symbol" panose="05050102010706020507" pitchFamily="18" charset="2"/>
              <a:buNone/>
            </a:pPr>
            <a:endParaRPr lang="en-US" sz="1800" b="1" kern="1600" dirty="0">
              <a:solidFill>
                <a:schemeClr val="dk1"/>
              </a:solidFill>
              <a:effectLst/>
              <a:latin typeface="Calibri Light" panose="020F0302020204030204" pitchFamily="34" charset="0"/>
              <a:ea typeface="Arial" panose="020B0604020202020204" pitchFamily="34" charset="0"/>
              <a:cs typeface="Times New Roman" panose="02020603050405020304" pitchFamily="18" charset="0"/>
            </a:endParaRPr>
          </a:p>
          <a:p>
            <a:pPr marL="0" lvl="0" indent="0">
              <a:spcBef>
                <a:spcPts val="1200"/>
              </a:spcBef>
              <a:spcAft>
                <a:spcPts val="300"/>
              </a:spcAft>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Voltooi </a:t>
            </a:r>
            <a:r>
              <a:rPr lang="af-ZA" sz="1800" b="1" i="1" dirty="0">
                <a:solidFill>
                  <a:srgbClr val="000000"/>
                </a:solidFill>
                <a:effectLst/>
                <a:latin typeface="Calibri" panose="020F0502020204030204" pitchFamily="34" charset="0"/>
                <a:ea typeface="Arial" panose="020B0604020202020204" pitchFamily="34" charset="0"/>
              </a:rPr>
              <a:t>Aktiwiteit 1</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2 – Werkkaart</a:t>
            </a:r>
            <a:r>
              <a:rPr lang="af-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br>
              <a:rPr lang="en-ZA" dirty="0"/>
            </a:b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3: </a:t>
            </a:r>
            <a:r>
              <a:rPr lang="en-ZA" dirty="0" err="1"/>
              <a:t>Onderrig</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Kom ons werk deur hierdie lys en kyk of jy hierdie hoofpunte raakgesien het. Aan die einde kan jy punte byvoeg wat nie op my lys is nie. Skryf ook enige punte wat jy gemis het op jou </a:t>
            </a:r>
            <a:r>
              <a:rPr lang="af-ZA" sz="1800" b="1" i="1" dirty="0">
                <a:solidFill>
                  <a:srgbClr val="000000"/>
                </a:solidFill>
                <a:effectLst/>
                <a:latin typeface="Calibri" panose="020F0502020204030204" pitchFamily="34" charset="0"/>
                <a:ea typeface="Arial" panose="020B0604020202020204" pitchFamily="34" charset="0"/>
              </a:rPr>
              <a:t>Aktiwiteit 1 (</a:t>
            </a:r>
            <a:r>
              <a:rPr lang="af-ZA" sz="1800" b="1" i="1" u="sng" dirty="0">
                <a:solidFill>
                  <a:srgbClr val="000000"/>
                </a:solidFill>
                <a:effectLst/>
                <a:latin typeface="Calibri" panose="020F0502020204030204" pitchFamily="34" charset="0"/>
                <a:ea typeface="Arial" panose="020B0604020202020204" pitchFamily="34" charset="0"/>
              </a:rPr>
              <a:t>Les 2 – Werkkaart</a:t>
            </a:r>
            <a:r>
              <a:rPr lang="af-ZA" sz="1800" b="1" i="1" dirty="0">
                <a:solidFill>
                  <a:srgbClr val="000000"/>
                </a:solidFill>
                <a:effectLst/>
                <a:latin typeface="Calibri" panose="020F0502020204030204" pitchFamily="34" charset="0"/>
                <a:ea typeface="Arial" panose="020B0604020202020204" pitchFamily="34" charset="0"/>
              </a:rPr>
              <a:t>) </a:t>
            </a:r>
            <a:r>
              <a:rPr lang="af-ZA" sz="1800" dirty="0">
                <a:solidFill>
                  <a:srgbClr val="000000"/>
                </a:solidFill>
                <a:effectLst/>
                <a:latin typeface="Calibri" panose="020F0502020204030204" pitchFamily="34" charset="0"/>
                <a:ea typeface="Arial" panose="020B0604020202020204" pitchFamily="34" charset="0"/>
              </a:rPr>
              <a:t>neer.</a:t>
            </a: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Vroue:</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Liggaam kry kurwes en heupe word wyer.</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Pubiese hare groei.</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Onderarmhare groei.</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Borste begin ontwikkel.</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Vel word meer olierig.</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Puisies en aknee op die gesig, rug en bors.</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Spiere word sterker en groter.</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Menstruasie begin.</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Ovulasie vind plaas, dit produseer eiers wat bevrug kan word.</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Jy kan swanger raak.</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SzPts val="1000"/>
              <a:buFont typeface="Symbol" panose="05050102010706020507" pitchFamily="18" charset="2"/>
              <a:buNone/>
              <a:tabLst>
                <a:tab pos="457200" algn="l"/>
              </a:tabLst>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SzPts val="1000"/>
              <a:buFont typeface="Symbol" panose="05050102010706020507" pitchFamily="18" charset="2"/>
              <a:buNone/>
              <a:tabLst>
                <a:tab pos="457200" algn="l"/>
              </a:tabLst>
            </a:pPr>
            <a:r>
              <a:rPr lang="af-ZA" sz="1800" dirty="0">
                <a:solidFill>
                  <a:srgbClr val="000000"/>
                </a:solidFill>
                <a:effectLst/>
                <a:latin typeface="Calibri" panose="020F0502020204030204" pitchFamily="34" charset="0"/>
                <a:ea typeface="Arial" panose="020B0604020202020204" pitchFamily="34" charset="0"/>
              </a:rPr>
              <a:t>Mans:</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Gewigstoename</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Skouers word wyer en armspiere word groter.</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Vel word meer olierig.</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Puisies of aknee.</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Ontwikkel 'n Adamsappel.</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Stem word dieper.</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Penis word langer.</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Produseer sperm.</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Kan 'n ereksie kry.</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Groei </a:t>
            </a:r>
            <a:r>
              <a:rPr lang="af-ZA" sz="1800" dirty="0" err="1">
                <a:solidFill>
                  <a:srgbClr val="000000"/>
                </a:solidFill>
                <a:effectLst/>
                <a:latin typeface="Calibri" panose="020F0502020204030204" pitchFamily="34" charset="0"/>
                <a:ea typeface="Arial" panose="020B0604020202020204" pitchFamily="34" charset="0"/>
              </a:rPr>
              <a:t>gesigshare</a:t>
            </a:r>
            <a:r>
              <a:rPr lang="af-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Verhoogde sweet en </a:t>
            </a:r>
            <a:r>
              <a:rPr lang="af-ZA" sz="1800" dirty="0" err="1">
                <a:solidFill>
                  <a:srgbClr val="000000"/>
                </a:solidFill>
                <a:effectLst/>
                <a:latin typeface="Calibri" panose="020F0502020204030204" pitchFamily="34" charset="0"/>
                <a:ea typeface="Arial" panose="020B0604020202020204" pitchFamily="34" charset="0"/>
              </a:rPr>
              <a:t>liggaamsreuk</a:t>
            </a:r>
            <a:r>
              <a:rPr lang="af-ZA" sz="1800" dirty="0">
                <a:solidFill>
                  <a:srgbClr val="000000"/>
                </a:solidFill>
                <a:effectLst/>
                <a:latin typeface="Calibri" panose="020F0502020204030204" pitchFamily="34" charset="0"/>
                <a:ea typeface="Arial" panose="020B0604020202020204" pitchFamily="34" charset="0"/>
              </a:rPr>
              <a:t>.</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SzPts val="1000"/>
              <a:buFont typeface="Symbol" panose="05050102010706020507" pitchFamily="18" charset="2"/>
              <a:buNone/>
              <a:tabLst>
                <a:tab pos="457200" algn="l"/>
              </a:tabLst>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SzPts val="1000"/>
              <a:buFont typeface="Symbol" panose="05050102010706020507" pitchFamily="18" charset="2"/>
              <a:buNone/>
              <a:tabLst>
                <a:tab pos="457200" algn="l"/>
              </a:tabLst>
            </a:pPr>
            <a:r>
              <a:rPr lang="af-ZA" sz="1800" dirty="0">
                <a:solidFill>
                  <a:srgbClr val="000000"/>
                </a:solidFill>
                <a:effectLst/>
                <a:latin typeface="Calibri" panose="020F0502020204030204" pitchFamily="34" charset="0"/>
                <a:ea typeface="Arial" panose="020B0604020202020204" pitchFamily="34" charset="0"/>
              </a:rPr>
              <a:t>Hoekom dink jy begin jou liggaam verander? Korrek! Jou liggaam verander omdat jy deur puberteit gaan. Puberteit word deur hormone veroorsaak. Hormone is chemiese boodskappers wat vir die liggaam sê wat om te doen.</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Arial" panose="020B0604020202020204" pitchFamily="34" charset="0"/>
              </a:rPr>
              <a:t>In mans:</a:t>
            </a:r>
            <a:r>
              <a:rPr lang="af-ZA" sz="1800" dirty="0">
                <a:solidFill>
                  <a:srgbClr val="000000"/>
                </a:solidFill>
                <a:effectLst/>
                <a:latin typeface="Calibri" panose="020F0502020204030204" pitchFamily="34" charset="0"/>
                <a:ea typeface="Arial" panose="020B0604020202020204" pitchFamily="34" charset="0"/>
              </a:rPr>
              <a:t> Die hormone sê vir die </a:t>
            </a:r>
            <a:r>
              <a:rPr lang="af-ZA" sz="1800" b="1" u="sng" dirty="0">
                <a:solidFill>
                  <a:srgbClr val="0000FF"/>
                </a:solidFill>
                <a:effectLst/>
                <a:latin typeface="Calibri" panose="020F0502020204030204" pitchFamily="34" charset="0"/>
                <a:ea typeface="Arial" panose="020B0604020202020204" pitchFamily="34" charset="0"/>
                <a:hlinkClick r:id="rId3"/>
              </a:rPr>
              <a:t>testikels</a:t>
            </a:r>
            <a:r>
              <a:rPr lang="af-ZA" sz="1800" dirty="0">
                <a:solidFill>
                  <a:srgbClr val="000000"/>
                </a:solidFill>
                <a:effectLst/>
                <a:latin typeface="Calibri" panose="020F0502020204030204" pitchFamily="34" charset="0"/>
                <a:ea typeface="Arial" panose="020B0604020202020204" pitchFamily="34" charset="0"/>
              </a:rPr>
              <a:t> om die </a:t>
            </a:r>
            <a:r>
              <a:rPr lang="af-ZA" sz="1800" dirty="0" err="1">
                <a:solidFill>
                  <a:srgbClr val="000000"/>
                </a:solidFill>
                <a:effectLst/>
                <a:latin typeface="Calibri" panose="020F0502020204030204" pitchFamily="34" charset="0"/>
                <a:ea typeface="Arial" panose="020B0604020202020204" pitchFamily="34" charset="0"/>
              </a:rPr>
              <a:t>testosteroonhormoon</a:t>
            </a:r>
            <a:r>
              <a:rPr lang="af-ZA" sz="1800" dirty="0">
                <a:solidFill>
                  <a:srgbClr val="000000"/>
                </a:solidFill>
                <a:effectLst/>
                <a:latin typeface="Calibri" panose="020F0502020204030204" pitchFamily="34" charset="0"/>
                <a:ea typeface="Arial" panose="020B0604020202020204" pitchFamily="34" charset="0"/>
              </a:rPr>
              <a:t> en sperm te produseer.</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b="1" dirty="0">
                <a:solidFill>
                  <a:srgbClr val="000000"/>
                </a:solidFill>
                <a:effectLst/>
                <a:latin typeface="Calibri" panose="020F0502020204030204" pitchFamily="34" charset="0"/>
                <a:ea typeface="Arial" panose="020B0604020202020204" pitchFamily="34" charset="0"/>
              </a:rPr>
              <a:t>In vroue:</a:t>
            </a:r>
            <a:r>
              <a:rPr lang="af-ZA" sz="1800" dirty="0">
                <a:solidFill>
                  <a:srgbClr val="000000"/>
                </a:solidFill>
                <a:effectLst/>
                <a:latin typeface="Calibri" panose="020F0502020204030204" pitchFamily="34" charset="0"/>
                <a:ea typeface="Arial" panose="020B0604020202020204" pitchFamily="34" charset="0"/>
              </a:rPr>
              <a:t> Die hormone sê vir die </a:t>
            </a:r>
            <a:r>
              <a:rPr lang="af-ZA" sz="1800" b="1" u="sng" dirty="0">
                <a:solidFill>
                  <a:srgbClr val="0000FF"/>
                </a:solidFill>
                <a:effectLst/>
                <a:latin typeface="Calibri" panose="020F0502020204030204" pitchFamily="34" charset="0"/>
                <a:ea typeface="Arial" panose="020B0604020202020204" pitchFamily="34" charset="0"/>
                <a:hlinkClick r:id="rId4"/>
              </a:rPr>
              <a:t>eierstokke</a:t>
            </a:r>
            <a:r>
              <a:rPr lang="af-ZA" sz="1800" dirty="0">
                <a:solidFill>
                  <a:srgbClr val="000000"/>
                </a:solidFill>
                <a:effectLst/>
                <a:latin typeface="Calibri" panose="020F0502020204030204" pitchFamily="34" charset="0"/>
                <a:ea typeface="Arial" panose="020B0604020202020204" pitchFamily="34" charset="0"/>
              </a:rPr>
              <a:t> om die </a:t>
            </a:r>
            <a:r>
              <a:rPr lang="af-ZA" sz="1800" dirty="0" err="1">
                <a:solidFill>
                  <a:srgbClr val="000000"/>
                </a:solidFill>
                <a:effectLst/>
                <a:latin typeface="Calibri" panose="020F0502020204030204" pitchFamily="34" charset="0"/>
                <a:ea typeface="Arial" panose="020B0604020202020204" pitchFamily="34" charset="0"/>
              </a:rPr>
              <a:t>estrogeenhormoon</a:t>
            </a:r>
            <a:r>
              <a:rPr lang="af-ZA" sz="1800" dirty="0">
                <a:solidFill>
                  <a:srgbClr val="000000"/>
                </a:solidFill>
                <a:effectLst/>
                <a:latin typeface="Calibri" panose="020F0502020204030204" pitchFamily="34" charset="0"/>
                <a:ea typeface="Arial" panose="020B0604020202020204" pitchFamily="34" charset="0"/>
              </a:rPr>
              <a:t> te vervaardig en dit lei tot die groei en vrystelling van eiers.</a:t>
            </a:r>
            <a:endParaRPr lang="en-US" sz="1800" dirty="0">
              <a:solidFill>
                <a:schemeClr val="dk1"/>
              </a:solidFill>
              <a:effectLst/>
              <a:latin typeface="Times New Roman" panose="02020603050405020304" pitchFamily="18" charset="0"/>
              <a:ea typeface="Arial" panose="020B0604020202020204" pitchFamily="34" charset="0"/>
            </a:endParaRPr>
          </a:p>
          <a:p>
            <a:pPr marL="342900" lvl="0" indent="-342900">
              <a:buSzPts val="1000"/>
              <a:buFont typeface="Symbol" panose="05050102010706020507" pitchFamily="18" charset="2"/>
              <a:buChar char=""/>
              <a:tabLst>
                <a:tab pos="457200" algn="l"/>
              </a:tabLst>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SzPts val="1000"/>
              <a:buFont typeface="Symbol" panose="05050102010706020507" pitchFamily="18" charset="2"/>
              <a:buNone/>
              <a:tabLst>
                <a:tab pos="457200" algn="l"/>
              </a:tabLst>
            </a:pPr>
            <a:r>
              <a:rPr lang="af-ZA" sz="1800" dirty="0">
                <a:solidFill>
                  <a:srgbClr val="000000"/>
                </a:solidFill>
                <a:effectLst/>
                <a:latin typeface="Calibri" panose="020F0502020204030204" pitchFamily="34" charset="0"/>
                <a:ea typeface="Arial" panose="020B0604020202020204" pitchFamily="34" charset="0"/>
              </a:rPr>
              <a:t>Dit is 'n heeltemal natuurlike proses om al hierdie fisiese veranderinge in jou liggaam te ervaar. Puberteit beïnvloed 'n adolessent nie net fisies nie, maar ook emosioneel. Ek is seker die leerders wat Lewenswetenskappe neem, kan ons meer daarvan vertel!! </a:t>
            </a:r>
            <a:endParaRPr dirty="0"/>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4: </a:t>
            </a:r>
            <a:r>
              <a:rPr lang="en-ZA" dirty="0" err="1"/>
              <a:t>Kyk</a:t>
            </a:r>
            <a:r>
              <a:rPr lang="en-ZA" dirty="0"/>
              <a:t> 4:08 +10min (15min)</a:t>
            </a:r>
            <a:endParaRPr dirty="0"/>
          </a:p>
          <a:p>
            <a:pPr marL="0" lvl="0" indent="0">
              <a:buFont typeface="Symbol" panose="05050102010706020507" pitchFamily="18" charset="2"/>
              <a:buNone/>
            </a:pPr>
            <a:endParaRPr lang="af-ZA" sz="1800" dirty="0">
              <a:solidFill>
                <a:srgbClr val="000000"/>
              </a:solidFill>
              <a:effectLst/>
              <a:latin typeface="Calibri" panose="020F0502020204030204" pitchFamily="34"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Kyk</a:t>
            </a:r>
            <a:r>
              <a:rPr lang="af-ZA" sz="1800" b="1" dirty="0">
                <a:solidFill>
                  <a:srgbClr val="000000"/>
                </a:solidFill>
                <a:effectLst/>
                <a:latin typeface="Calibri" panose="020F0502020204030204" pitchFamily="34" charset="0"/>
                <a:ea typeface="Arial" panose="020B0604020202020204" pitchFamily="34" charset="0"/>
              </a:rPr>
              <a:t> </a:t>
            </a:r>
            <a:r>
              <a:rPr lang="af-ZA" sz="1800" u="sng" dirty="0">
                <a:solidFill>
                  <a:srgbClr val="0000FF"/>
                </a:solidFill>
                <a:effectLst/>
                <a:latin typeface="Calibri" panose="020F0502020204030204" pitchFamily="34" charset="0"/>
                <a:ea typeface="Arial" panose="020B0604020202020204" pitchFamily="34" charset="0"/>
                <a:hlinkClick r:id="rId3"/>
              </a:rPr>
              <a:t>https://www.youtube.com/watch?v=9KreKhckZSg</a:t>
            </a:r>
            <a:r>
              <a:rPr lang="af-ZA" sz="1800" dirty="0">
                <a:solidFill>
                  <a:srgbClr val="000000"/>
                </a:solidFill>
                <a:effectLst/>
                <a:latin typeface="Calibri" panose="020F0502020204030204" pitchFamily="34" charset="0"/>
                <a:ea typeface="Arial" panose="020B0604020202020204" pitchFamily="34" charset="0"/>
              </a:rPr>
              <a:t>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Ek weet dit lyk na baie inligting in een video. Maar dit is belangrik om te verstaan wat die primêre veranderinge in beide die manlike en vroulike liggaam is. Die beste manier om hierdie veranderinge te onthou, is om 'n </a:t>
            </a:r>
            <a:r>
              <a:rPr lang="af-ZA" sz="1800" dirty="0" err="1">
                <a:solidFill>
                  <a:srgbClr val="000000"/>
                </a:solidFill>
                <a:effectLst/>
                <a:latin typeface="Calibri" panose="020F0502020204030204" pitchFamily="34" charset="0"/>
                <a:ea typeface="Arial" panose="020B0604020202020204" pitchFamily="34" charset="0"/>
              </a:rPr>
              <a:t>breinkaar</a:t>
            </a:r>
            <a:r>
              <a:rPr lang="af-ZA" sz="1800" dirty="0">
                <a:solidFill>
                  <a:srgbClr val="000000"/>
                </a:solidFill>
                <a:effectLst/>
                <a:latin typeface="Calibri" panose="020F0502020204030204" pitchFamily="34" charset="0"/>
                <a:ea typeface="Arial" panose="020B0604020202020204" pitchFamily="34" charset="0"/>
              </a:rPr>
              <a:t> oor die hoofpunte of stadiums te maak. Gebruik die </a:t>
            </a:r>
            <a:r>
              <a:rPr lang="af-ZA" sz="1800" dirty="0" err="1">
                <a:solidFill>
                  <a:srgbClr val="000000"/>
                </a:solidFill>
                <a:effectLst/>
                <a:latin typeface="Calibri" panose="020F0502020204030204" pitchFamily="34" charset="0"/>
                <a:ea typeface="Arial" panose="020B0604020202020204" pitchFamily="34" charset="0"/>
              </a:rPr>
              <a:t>skermskote</a:t>
            </a:r>
            <a:r>
              <a:rPr lang="af-ZA" sz="1800" dirty="0">
                <a:solidFill>
                  <a:srgbClr val="000000"/>
                </a:solidFill>
                <a:effectLst/>
                <a:latin typeface="Calibri" panose="020F0502020204030204" pitchFamily="34" charset="0"/>
                <a:ea typeface="Arial" panose="020B0604020202020204" pitchFamily="34" charset="0"/>
              </a:rPr>
              <a:t> in </a:t>
            </a:r>
            <a:r>
              <a:rPr lang="af-ZA" sz="1800" b="1" i="1" dirty="0">
                <a:solidFill>
                  <a:srgbClr val="000000"/>
                </a:solidFill>
                <a:effectLst/>
                <a:latin typeface="Calibri" panose="020F0502020204030204" pitchFamily="34" charset="0"/>
                <a:ea typeface="Arial" panose="020B0604020202020204" pitchFamily="34" charset="0"/>
              </a:rPr>
              <a:t>Aktiwiteit</a:t>
            </a:r>
            <a:r>
              <a:rPr lang="af-ZA" sz="1800" dirty="0">
                <a:solidFill>
                  <a:srgbClr val="000000"/>
                </a:solidFill>
                <a:effectLst/>
                <a:latin typeface="Calibri" panose="020F0502020204030204" pitchFamily="34" charset="0"/>
                <a:ea typeface="Arial" panose="020B0604020202020204" pitchFamily="34" charset="0"/>
              </a:rPr>
              <a:t> </a:t>
            </a:r>
            <a:r>
              <a:rPr lang="af-ZA" sz="1800" b="1" i="1" dirty="0">
                <a:solidFill>
                  <a:srgbClr val="000000"/>
                </a:solidFill>
                <a:effectLst/>
                <a:latin typeface="Calibri" panose="020F0502020204030204" pitchFamily="34" charset="0"/>
                <a:ea typeface="Arial" panose="020B0604020202020204" pitchFamily="34" charset="0"/>
              </a:rPr>
              <a:t>2 </a:t>
            </a:r>
            <a:r>
              <a:rPr lang="af-ZA" sz="1800" b="1" i="1" u="sng" dirty="0">
                <a:solidFill>
                  <a:srgbClr val="000000"/>
                </a:solidFill>
                <a:effectLst/>
                <a:latin typeface="Calibri" panose="020F0502020204030204" pitchFamily="34" charset="0"/>
                <a:ea typeface="Arial" panose="020B0604020202020204" pitchFamily="34" charset="0"/>
              </a:rPr>
              <a:t>(Les 2 – Werkkaart)</a:t>
            </a:r>
            <a:r>
              <a:rPr lang="af-ZA" sz="1800" dirty="0">
                <a:solidFill>
                  <a:srgbClr val="000000"/>
                </a:solidFill>
                <a:effectLst/>
                <a:latin typeface="Calibri" panose="020F0502020204030204" pitchFamily="34" charset="0"/>
                <a:ea typeface="Arial" panose="020B0604020202020204" pitchFamily="34" charset="0"/>
              </a:rPr>
              <a:t> wat die hoofpunte van hierdie video opsom wat jy moet ken, en stel 'n '</a:t>
            </a:r>
            <a:r>
              <a:rPr lang="af-ZA" sz="1800" dirty="0" err="1">
                <a:solidFill>
                  <a:srgbClr val="000000"/>
                </a:solidFill>
                <a:effectLst/>
                <a:latin typeface="Calibri" panose="020F0502020204030204" pitchFamily="34" charset="0"/>
                <a:ea typeface="Arial" panose="020B0604020202020204" pitchFamily="34" charset="0"/>
              </a:rPr>
              <a:t>Studiekaart</a:t>
            </a:r>
            <a:r>
              <a:rPr lang="af-ZA" sz="1800" dirty="0">
                <a:solidFill>
                  <a:srgbClr val="000000"/>
                </a:solidFill>
                <a:effectLst/>
                <a:latin typeface="Calibri" panose="020F0502020204030204" pitchFamily="34" charset="0"/>
                <a:ea typeface="Arial" panose="020B0604020202020204" pitchFamily="34" charset="0"/>
              </a:rPr>
              <a:t> vir mans' en 'n '</a:t>
            </a:r>
            <a:r>
              <a:rPr lang="af-ZA" sz="1800" dirty="0" err="1">
                <a:solidFill>
                  <a:srgbClr val="000000"/>
                </a:solidFill>
                <a:effectLst/>
                <a:latin typeface="Calibri" panose="020F0502020204030204" pitchFamily="34" charset="0"/>
                <a:ea typeface="Arial" panose="020B0604020202020204" pitchFamily="34" charset="0"/>
              </a:rPr>
              <a:t>Studiekaart</a:t>
            </a:r>
            <a:r>
              <a:rPr lang="af-ZA" sz="1800" dirty="0">
                <a:solidFill>
                  <a:srgbClr val="000000"/>
                </a:solidFill>
                <a:effectLst/>
                <a:latin typeface="Calibri" panose="020F0502020204030204" pitchFamily="34" charset="0"/>
                <a:ea typeface="Arial" panose="020B0604020202020204" pitchFamily="34" charset="0"/>
              </a:rPr>
              <a:t> vir vroue' saam wat die volgende verduidelik: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Veranderinge in manlike en vroulike geslagsorgane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Menstruasie &amp; ovulasie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Saadvorming by mans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Ereksies en nat drome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Arial" panose="020B0604020202020204" pitchFamily="34" charset="0"/>
              </a:rPr>
              <a:t>Velprobleme en toename in </a:t>
            </a:r>
            <a:r>
              <a:rPr lang="af-ZA" sz="1800" dirty="0" err="1">
                <a:solidFill>
                  <a:srgbClr val="000000"/>
                </a:solidFill>
                <a:effectLst/>
                <a:latin typeface="Calibri" panose="020F0502020204030204" pitchFamily="34" charset="0"/>
                <a:ea typeface="Arial" panose="020B0604020202020204" pitchFamily="34" charset="0"/>
              </a:rPr>
              <a:t>liggaamsreuk</a:t>
            </a:r>
            <a:endParaRPr lang="en-US" sz="1800" dirty="0">
              <a:effectLst/>
              <a:latin typeface="Times New Roman" panose="02020603050405020304" pitchFamily="18" charset="0"/>
              <a:ea typeface="Times New Roman" panose="02020603050405020304" pitchFamily="18" charset="0"/>
            </a:endParaRPr>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err="1"/>
              <a:t>Skyfie</a:t>
            </a:r>
            <a:r>
              <a:rPr lang="en-ZA" dirty="0"/>
              <a:t> 5: 5min </a:t>
            </a:r>
            <a:r>
              <a:rPr lang="en-ZA" dirty="0" err="1"/>
              <a:t>Refleksie</a:t>
            </a:r>
            <a:endParaRPr dirty="0"/>
          </a:p>
          <a:p>
            <a:pPr marL="0" lvl="0" indent="0" algn="l" rtl="0">
              <a:spcBef>
                <a:spcPts val="0"/>
              </a:spcBef>
              <a:spcAft>
                <a:spcPts val="0"/>
              </a:spcAft>
              <a:buNone/>
            </a:pPr>
            <a:endParaRPr dirty="0"/>
          </a:p>
          <a:p>
            <a:pPr marL="0" lvl="0" indent="0">
              <a:lnSpc>
                <a:spcPct val="115000"/>
              </a:lnSpc>
              <a:spcAft>
                <a:spcPts val="1000"/>
              </a:spcAft>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Vandag gaan oor 'n uitgebreide blik op die fisiese veranderinge wat tydens adolessensie in die manlike en vroulike liggaam plaasvind.</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lnSpc>
                <a:spcPct val="115000"/>
              </a:lnSpc>
              <a:spcAft>
                <a:spcPts val="1000"/>
              </a:spcAft>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lnSpc>
                <a:spcPct val="115000"/>
              </a:lnSpc>
              <a:spcAft>
                <a:spcPts val="1000"/>
              </a:spcAft>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Om te sien hoe goed jy hierdie les verstaan het, voltooi die refleksie-aktiwiteit. Gebruik die aanwysings </a:t>
            </a:r>
            <a:r>
              <a:rPr lang="af-ZA" sz="1800" b="1" i="1" dirty="0">
                <a:solidFill>
                  <a:srgbClr val="000000"/>
                </a:solidFill>
                <a:effectLst/>
                <a:latin typeface="Calibri" panose="020F0502020204030204" pitchFamily="34" charset="0"/>
                <a:ea typeface="Arial" panose="020B0604020202020204" pitchFamily="34" charset="0"/>
              </a:rPr>
              <a:t> </a:t>
            </a:r>
            <a:r>
              <a:rPr lang="af-ZA" sz="1800" dirty="0">
                <a:solidFill>
                  <a:srgbClr val="000000"/>
                </a:solidFill>
                <a:effectLst/>
                <a:latin typeface="Calibri" panose="020F0502020204030204" pitchFamily="34" charset="0"/>
                <a:ea typeface="Arial" panose="020B0604020202020204" pitchFamily="34" charset="0"/>
              </a:rPr>
              <a:t>in </a:t>
            </a:r>
            <a:r>
              <a:rPr lang="af-ZA" sz="1800" b="1" i="1" dirty="0">
                <a:solidFill>
                  <a:srgbClr val="000000"/>
                </a:solidFill>
                <a:effectLst/>
                <a:latin typeface="Calibri" panose="020F0502020204030204" pitchFamily="34" charset="0"/>
                <a:ea typeface="Arial" panose="020B0604020202020204" pitchFamily="34" charset="0"/>
              </a:rPr>
              <a:t>Aktiwiteit 3</a:t>
            </a:r>
            <a:r>
              <a:rPr lang="af-ZA" sz="1800" dirty="0">
                <a:solidFill>
                  <a:srgbClr val="000000"/>
                </a:solidFill>
                <a:effectLst/>
                <a:latin typeface="Calibri" panose="020F0502020204030204" pitchFamily="34" charset="0"/>
                <a:ea typeface="Arial" panose="020B0604020202020204" pitchFamily="34" charset="0"/>
              </a:rPr>
              <a:t> </a:t>
            </a:r>
            <a:r>
              <a:rPr lang="af-ZA" sz="1800" b="1" i="1" dirty="0">
                <a:solidFill>
                  <a:srgbClr val="000000"/>
                </a:solidFill>
                <a:effectLst/>
                <a:latin typeface="Calibri" panose="020F0502020204030204" pitchFamily="34" charset="0"/>
                <a:ea typeface="Arial" panose="020B0604020202020204" pitchFamily="34" charset="0"/>
              </a:rPr>
              <a:t>(</a:t>
            </a:r>
            <a:r>
              <a:rPr lang="af-ZA" sz="1800" b="1" i="1" u="sng" dirty="0">
                <a:solidFill>
                  <a:srgbClr val="000000"/>
                </a:solidFill>
                <a:effectLst/>
                <a:latin typeface="Calibri" panose="020F0502020204030204" pitchFamily="34" charset="0"/>
                <a:ea typeface="Arial" panose="020B0604020202020204" pitchFamily="34" charset="0"/>
              </a:rPr>
              <a:t>Les 2 – Werkkaart)</a:t>
            </a:r>
            <a:r>
              <a:rPr lang="af-ZA" sz="1800" b="1" i="1" dirty="0">
                <a:solidFill>
                  <a:srgbClr val="000000"/>
                </a:solidFill>
                <a:effectLst/>
                <a:latin typeface="Calibri" panose="020F0502020204030204" pitchFamily="34" charset="0"/>
                <a:ea typeface="Arial" panose="020B0604020202020204" pitchFamily="34" charset="0"/>
              </a:rPr>
              <a:t>, </a:t>
            </a:r>
            <a:r>
              <a:rPr lang="af-ZA" sz="1800" dirty="0">
                <a:solidFill>
                  <a:srgbClr val="000000"/>
                </a:solidFill>
                <a:effectLst/>
                <a:latin typeface="Calibri" panose="020F0502020204030204" pitchFamily="34" charset="0"/>
                <a:ea typeface="Arial" panose="020B0604020202020204" pitchFamily="34" charset="0"/>
              </a:rPr>
              <a:t>besin oor hoe goed jy die inhoud in die les verstaan het.</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lnSpc>
                <a:spcPct val="115000"/>
              </a:lnSpc>
              <a:spcAft>
                <a:spcPts val="1000"/>
              </a:spcAft>
              <a:buFont typeface="Symbol" panose="05050102010706020507" pitchFamily="18" charset="2"/>
              <a:buNone/>
            </a:pPr>
            <a:endParaRPr lang="en-US" sz="1800">
              <a:solidFill>
                <a:schemeClr val="dk1"/>
              </a:solidFill>
              <a:effectLst/>
              <a:latin typeface="Times New Roman" panose="02020603050405020304" pitchFamily="18" charset="0"/>
              <a:ea typeface="Arial" panose="020B0604020202020204" pitchFamily="34" charset="0"/>
            </a:endParaRPr>
          </a:p>
          <a:p>
            <a:pPr marL="0" lvl="0" indent="0">
              <a:lnSpc>
                <a:spcPct val="115000"/>
              </a:lnSpc>
              <a:spcAft>
                <a:spcPts val="1000"/>
              </a:spcAft>
              <a:buFont typeface="Symbol" panose="05050102010706020507" pitchFamily="18" charset="2"/>
              <a:buNone/>
            </a:pPr>
            <a:r>
              <a:rPr lang="af-ZA" sz="1800">
                <a:solidFill>
                  <a:srgbClr val="000000"/>
                </a:solidFill>
                <a:effectLst/>
                <a:latin typeface="Calibri" panose="020F0502020204030204" pitchFamily="34" charset="0"/>
                <a:ea typeface="Arial" panose="020B0604020202020204" pitchFamily="34" charset="0"/>
              </a:rPr>
              <a:t>(</a:t>
            </a:r>
            <a:r>
              <a:rPr lang="af-ZA" sz="1800" dirty="0">
                <a:solidFill>
                  <a:srgbClr val="FF0000"/>
                </a:solidFill>
                <a:effectLst/>
                <a:latin typeface="Calibri" panose="020F0502020204030204" pitchFamily="34" charset="0"/>
                <a:ea typeface="Arial" panose="020B0604020202020204" pitchFamily="34" charset="0"/>
              </a:rPr>
              <a:t>Nota aan onderwyser </a:t>
            </a:r>
            <a:r>
              <a:rPr lang="af-ZA" sz="1800" dirty="0">
                <a:solidFill>
                  <a:srgbClr val="000000"/>
                </a:solidFill>
                <a:effectLst/>
                <a:latin typeface="Calibri" panose="020F0502020204030204" pitchFamily="34" charset="0"/>
                <a:ea typeface="Arial" panose="020B0604020202020204" pitchFamily="34" charset="0"/>
              </a:rPr>
              <a:t>- moedig die klas aan om in hierdie tyd stil te wees. Dit kan selfs help om musiek te speel. Sê vir die klas om stil te bly totdat jy sê hulle kan praat.)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E83A67E0-C4FD-071D-FEC8-022C2813F7E8}"/>
              </a:ext>
            </a:extLst>
          </p:cNvPr>
          <p:cNvSpPr/>
          <p:nvPr/>
        </p:nvSpPr>
        <p:spPr>
          <a:xfrm>
            <a:off x="7079673" y="1565564"/>
            <a:ext cx="5001491" cy="1579418"/>
          </a:xfrm>
          <a:prstGeom prst="roundRect">
            <a:avLst/>
          </a:prstGeom>
          <a:solidFill>
            <a:srgbClr val="CFF3F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5400" dirty="0" err="1">
                <a:solidFill>
                  <a:srgbClr val="002060"/>
                </a:solidFill>
                <a:latin typeface="Aharoni" panose="02010803020104030203" pitchFamily="2" charset="-79"/>
                <a:cs typeface="Aharoni" panose="02010803020104030203" pitchFamily="2" charset="-79"/>
              </a:rPr>
              <a:t>Graad</a:t>
            </a:r>
            <a:r>
              <a:rPr lang="en-GB" sz="5400" dirty="0">
                <a:solidFill>
                  <a:srgbClr val="002060"/>
                </a:solidFill>
                <a:latin typeface="Aharoni" panose="02010803020104030203" pitchFamily="2" charset="-79"/>
                <a:cs typeface="Aharoni" panose="02010803020104030203" pitchFamily="2" charset="-79"/>
              </a:rPr>
              <a:t> 10</a:t>
            </a:r>
          </a:p>
          <a:p>
            <a:r>
              <a:rPr lang="en-GB" sz="2000" dirty="0" err="1">
                <a:solidFill>
                  <a:srgbClr val="002060"/>
                </a:solidFill>
                <a:latin typeface="Aharoni" panose="02010803020104030203" pitchFamily="2" charset="-79"/>
                <a:cs typeface="Aharoni" panose="02010803020104030203" pitchFamily="2" charset="-79"/>
              </a:rPr>
              <a:t>Selfontwikkeling</a:t>
            </a:r>
            <a:r>
              <a:rPr lang="en-GB" sz="2000" dirty="0">
                <a:solidFill>
                  <a:srgbClr val="002060"/>
                </a:solidFill>
                <a:latin typeface="Aharoni" panose="02010803020104030203" pitchFamily="2" charset="-79"/>
                <a:cs typeface="Aharoni" panose="02010803020104030203" pitchFamily="2" charset="-79"/>
              </a:rPr>
              <a:t> in die </a:t>
            </a:r>
            <a:r>
              <a:rPr lang="en-GB" sz="2000" dirty="0" err="1">
                <a:solidFill>
                  <a:srgbClr val="002060"/>
                </a:solidFill>
                <a:latin typeface="Aharoni" panose="02010803020104030203" pitchFamily="2" charset="-79"/>
                <a:cs typeface="Aharoni" panose="02010803020104030203" pitchFamily="2" charset="-79"/>
              </a:rPr>
              <a:t>samelewing</a:t>
            </a:r>
            <a:endParaRPr lang="en-US" sz="2000" dirty="0">
              <a:solidFill>
                <a:srgbClr val="002060"/>
              </a:solidFill>
              <a:latin typeface="Aharoni" panose="02010803020104030203" pitchFamily="2" charset="-79"/>
              <a:cs typeface="Aharoni" panose="02010803020104030203" pitchFamily="2" charset="-79"/>
            </a:endParaRPr>
          </a:p>
        </p:txBody>
      </p:sp>
      <p:sp>
        <p:nvSpPr>
          <p:cNvPr id="4" name="Rectangle: Rounded Corners 3">
            <a:extLst>
              <a:ext uri="{FF2B5EF4-FFF2-40B4-BE49-F238E27FC236}">
                <a16:creationId xmlns:a16="http://schemas.microsoft.com/office/drawing/2014/main" id="{07275A48-C153-B7FC-E8D6-742212706459}"/>
              </a:ext>
            </a:extLst>
          </p:cNvPr>
          <p:cNvSpPr/>
          <p:nvPr/>
        </p:nvSpPr>
        <p:spPr>
          <a:xfrm>
            <a:off x="1843548" y="6234545"/>
            <a:ext cx="10265326" cy="609602"/>
          </a:xfrm>
          <a:prstGeom prst="roundRect">
            <a:avLst/>
          </a:prstGeom>
          <a:solidFill>
            <a:srgbClr val="44B4B8"/>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dirty="0" err="1">
                <a:solidFill>
                  <a:srgbClr val="FEB3AE"/>
                </a:solidFill>
                <a:latin typeface="Aharoni" panose="02010803020104030203" pitchFamily="2" charset="-79"/>
                <a:cs typeface="Aharoni" panose="02010803020104030203" pitchFamily="2" charset="-79"/>
              </a:rPr>
              <a:t>Kwartaal</a:t>
            </a:r>
            <a:r>
              <a:rPr lang="en-GB" sz="2800" dirty="0">
                <a:solidFill>
                  <a:srgbClr val="FEB3AE"/>
                </a:solidFill>
                <a:latin typeface="Aharoni" panose="02010803020104030203" pitchFamily="2" charset="-79"/>
                <a:cs typeface="Aharoni" panose="02010803020104030203" pitchFamily="2" charset="-79"/>
              </a:rPr>
              <a:t> 3				Les 2: </a:t>
            </a:r>
            <a:r>
              <a:rPr lang="en-GB" sz="2800" dirty="0" err="1">
                <a:solidFill>
                  <a:srgbClr val="FEB3AE"/>
                </a:solidFill>
                <a:latin typeface="Aharoni" panose="02010803020104030203" pitchFamily="2" charset="-79"/>
                <a:cs typeface="Aharoni" panose="02010803020104030203" pitchFamily="2" charset="-79"/>
              </a:rPr>
              <a:t>Fisiese</a:t>
            </a:r>
            <a:r>
              <a:rPr lang="en-GB" sz="2800" dirty="0">
                <a:solidFill>
                  <a:srgbClr val="FEB3AE"/>
                </a:solidFill>
                <a:latin typeface="Aharoni" panose="02010803020104030203" pitchFamily="2" charset="-79"/>
                <a:cs typeface="Aharoni" panose="02010803020104030203" pitchFamily="2" charset="-79"/>
              </a:rPr>
              <a:t> </a:t>
            </a:r>
            <a:r>
              <a:rPr lang="en-GB" sz="2800" dirty="0" err="1">
                <a:solidFill>
                  <a:srgbClr val="FEB3AE"/>
                </a:solidFill>
                <a:latin typeface="Aharoni" panose="02010803020104030203" pitchFamily="2" charset="-79"/>
                <a:cs typeface="Aharoni" panose="02010803020104030203" pitchFamily="2" charset="-79"/>
              </a:rPr>
              <a:t>Veranderinge</a:t>
            </a:r>
            <a:endParaRPr lang="en-US" sz="2800" dirty="0">
              <a:solidFill>
                <a:srgbClr val="FEB3AE"/>
              </a:solidFill>
              <a:latin typeface="Aharoni" panose="02010803020104030203" pitchFamily="2" charset="-79"/>
              <a:cs typeface="Aharoni" panose="02010803020104030203"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746572" y="519964"/>
            <a:ext cx="10515600" cy="3137636"/>
          </a:xfrm>
          <a:prstGeom prst="rect">
            <a:avLst/>
          </a:prstGeom>
          <a:solidFill>
            <a:schemeClr val="lt1">
              <a:alpha val="74901"/>
            </a:schemeClr>
          </a:solidFill>
          <a:ln>
            <a:noFill/>
          </a:ln>
        </p:spPr>
        <p:txBody>
          <a:bodyPr spcFirstLastPara="1" wrap="square" lIns="91425" tIns="45700" rIns="91425" bIns="45700" anchor="ctr" anchorCtr="0">
            <a:normAutofit/>
          </a:bodyPr>
          <a:lstStyle/>
          <a:p>
            <a:pPr lvl="0" algn="ctr">
              <a:buClr>
                <a:schemeClr val="accent4"/>
              </a:buClr>
              <a:buSzPts val="4400"/>
            </a:pPr>
            <a:r>
              <a:rPr lang="nl-NL" sz="7200" b="1" dirty="0">
                <a:solidFill>
                  <a:srgbClr val="EC9AC1"/>
                </a:solidFill>
                <a:latin typeface="Century Gothic"/>
                <a:ea typeface="Century Gothic"/>
                <a:cs typeface="Century Gothic"/>
                <a:sym typeface="Century Gothic"/>
              </a:rPr>
              <a:t>Fisiese veranderinge oor die jare</a:t>
            </a:r>
            <a:endParaRPr dirty="0"/>
          </a:p>
        </p:txBody>
      </p:sp>
      <p:pic>
        <p:nvPicPr>
          <p:cNvPr id="95" name="Google Shape;95;p2" descr="13,093 Adulthood Images, Stock Photos &amp; Vectors | Shutterstock"/>
          <p:cNvPicPr preferRelativeResize="0"/>
          <p:nvPr/>
        </p:nvPicPr>
        <p:blipFill rotWithShape="1">
          <a:blip r:embed="rId3">
            <a:alphaModFix/>
          </a:blip>
          <a:srcRect/>
          <a:stretch/>
        </p:blipFill>
        <p:spPr>
          <a:xfrm>
            <a:off x="0" y="4309920"/>
            <a:ext cx="6187630" cy="2897218"/>
          </a:xfrm>
          <a:prstGeom prst="rect">
            <a:avLst/>
          </a:prstGeom>
          <a:noFill/>
          <a:ln>
            <a:noFill/>
          </a:ln>
        </p:spPr>
      </p:pic>
      <p:pic>
        <p:nvPicPr>
          <p:cNvPr id="96" name="Google Shape;96;p2" descr="13,093 Adulthood Images, Stock Photos &amp; Vectors | Shutterstock"/>
          <p:cNvPicPr preferRelativeResize="0"/>
          <p:nvPr/>
        </p:nvPicPr>
        <p:blipFill rotWithShape="1">
          <a:blip r:embed="rId4">
            <a:alphaModFix/>
          </a:blip>
          <a:srcRect/>
          <a:stretch/>
        </p:blipFill>
        <p:spPr>
          <a:xfrm>
            <a:off x="6004372" y="4309920"/>
            <a:ext cx="6187628" cy="2897217"/>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71D6F1C-75DA-B962-4B67-66EF48E1D011}"/>
              </a:ext>
            </a:extLst>
          </p:cNvPr>
          <p:cNvSpPr txBox="1"/>
          <p:nvPr/>
        </p:nvSpPr>
        <p:spPr>
          <a:xfrm>
            <a:off x="259175" y="4602480"/>
            <a:ext cx="1843945" cy="738664"/>
          </a:xfrm>
          <a:prstGeom prst="rect">
            <a:avLst/>
          </a:prstGeom>
          <a:solidFill>
            <a:schemeClr val="bg1"/>
          </a:solidFill>
        </p:spPr>
        <p:txBody>
          <a:bodyPr wrap="square" rtlCol="0">
            <a:spAutoFit/>
          </a:bodyPr>
          <a:lstStyle/>
          <a:p>
            <a:r>
              <a:rPr lang="en-GB" b="1" dirty="0" err="1"/>
              <a:t>Menslike</a:t>
            </a:r>
            <a:r>
              <a:rPr lang="en-GB" b="1" dirty="0"/>
              <a:t> </a:t>
            </a:r>
            <a:r>
              <a:rPr lang="en-GB" b="1" dirty="0" err="1"/>
              <a:t>Groei</a:t>
            </a:r>
            <a:endParaRPr lang="en-GB" b="1" dirty="0"/>
          </a:p>
          <a:p>
            <a:r>
              <a:rPr lang="en-GB" b="1" dirty="0" err="1"/>
              <a:t>Progressie</a:t>
            </a:r>
            <a:endParaRPr lang="en-GB" b="1" dirty="0"/>
          </a:p>
          <a:p>
            <a:r>
              <a:rPr lang="en-GB" dirty="0"/>
              <a:t>Mans</a:t>
            </a:r>
            <a:endParaRPr lang="en-US" dirty="0"/>
          </a:p>
        </p:txBody>
      </p:sp>
      <p:sp>
        <p:nvSpPr>
          <p:cNvPr id="3" name="TextBox 2">
            <a:extLst>
              <a:ext uri="{FF2B5EF4-FFF2-40B4-BE49-F238E27FC236}">
                <a16:creationId xmlns:a16="http://schemas.microsoft.com/office/drawing/2014/main" id="{FF17B2F9-1380-8DE4-7F4C-0CEE6F72DF79}"/>
              </a:ext>
            </a:extLst>
          </p:cNvPr>
          <p:cNvSpPr txBox="1"/>
          <p:nvPr/>
        </p:nvSpPr>
        <p:spPr>
          <a:xfrm>
            <a:off x="6187630" y="4602480"/>
            <a:ext cx="1843945" cy="738664"/>
          </a:xfrm>
          <a:prstGeom prst="rect">
            <a:avLst/>
          </a:prstGeom>
          <a:solidFill>
            <a:schemeClr val="bg1"/>
          </a:solidFill>
        </p:spPr>
        <p:txBody>
          <a:bodyPr wrap="square" rtlCol="0">
            <a:spAutoFit/>
          </a:bodyPr>
          <a:lstStyle/>
          <a:p>
            <a:r>
              <a:rPr lang="en-GB" b="1" dirty="0" err="1"/>
              <a:t>Menslike</a:t>
            </a:r>
            <a:r>
              <a:rPr lang="en-GB" b="1" dirty="0"/>
              <a:t> </a:t>
            </a:r>
            <a:r>
              <a:rPr lang="en-GB" b="1" dirty="0" err="1"/>
              <a:t>Groei</a:t>
            </a:r>
            <a:endParaRPr lang="en-GB" b="1" dirty="0"/>
          </a:p>
          <a:p>
            <a:r>
              <a:rPr lang="en-GB" b="1" dirty="0" err="1"/>
              <a:t>Progressie</a:t>
            </a:r>
            <a:endParaRPr lang="en-GB" b="1" dirty="0"/>
          </a:p>
          <a:p>
            <a:r>
              <a:rPr lang="en-GB" dirty="0" err="1"/>
              <a:t>Vroue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527538" y="4756638"/>
            <a:ext cx="11139854" cy="930447"/>
          </a:xfrm>
          <a:prstGeom prst="rect">
            <a:avLst/>
          </a:prstGeom>
          <a:noFill/>
          <a:ln>
            <a:noFill/>
          </a:ln>
        </p:spPr>
        <p:txBody>
          <a:bodyPr spcFirstLastPara="1" wrap="square" lIns="91425" tIns="45700" rIns="91425" bIns="45700" anchor="b" anchorCtr="0">
            <a:normAutofit/>
          </a:bodyPr>
          <a:lstStyle/>
          <a:p>
            <a:pPr lvl="0" algn="ctr">
              <a:buClr>
                <a:srgbClr val="FFFFFF"/>
              </a:buClr>
              <a:buSzPts val="5400"/>
            </a:pPr>
            <a:r>
              <a:rPr lang="nl-NL" sz="5400" dirty="0">
                <a:solidFill>
                  <a:srgbClr val="FFFFFF"/>
                </a:solidFill>
              </a:rPr>
              <a:t>Het jy al hierdie punte genoem?</a:t>
            </a:r>
            <a:endParaRPr dirty="0"/>
          </a:p>
        </p:txBody>
      </p:sp>
      <p:pic>
        <p:nvPicPr>
          <p:cNvPr id="103" name="Google Shape;103;p3" descr="A picture containing drawing&#10;&#10;Description automatically generated"/>
          <p:cNvPicPr preferRelativeResize="0">
            <a:picLocks noGrp="1"/>
          </p:cNvPicPr>
          <p:nvPr>
            <p:ph type="body" idx="1"/>
          </p:nvPr>
        </p:nvPicPr>
        <p:blipFill rotWithShape="1">
          <a:blip r:embed="rId3">
            <a:alphaModFix/>
          </a:blip>
          <a:srcRect/>
          <a:stretch/>
        </p:blipFill>
        <p:spPr>
          <a:xfrm>
            <a:off x="689818" y="307730"/>
            <a:ext cx="1249261" cy="3997637"/>
          </a:xfrm>
          <a:prstGeom prst="rect">
            <a:avLst/>
          </a:prstGeom>
          <a:noFill/>
          <a:ln>
            <a:noFill/>
          </a:ln>
        </p:spPr>
      </p:pic>
      <p:pic>
        <p:nvPicPr>
          <p:cNvPr id="104" name="Google Shape;104;p3" descr="A close up of a mans face&#10;&#10;Description automatically generated"/>
          <p:cNvPicPr preferRelativeResize="0"/>
          <p:nvPr/>
        </p:nvPicPr>
        <p:blipFill rotWithShape="1">
          <a:blip r:embed="rId4">
            <a:alphaModFix/>
          </a:blip>
          <a:srcRect/>
          <a:stretch/>
        </p:blipFill>
        <p:spPr>
          <a:xfrm>
            <a:off x="10252922" y="307730"/>
            <a:ext cx="1748966" cy="3997637"/>
          </a:xfrm>
          <a:prstGeom prst="rect">
            <a:avLst/>
          </a:prstGeom>
          <a:noFill/>
          <a:ln>
            <a:noFill/>
          </a:ln>
        </p:spPr>
      </p:pic>
      <p:sp>
        <p:nvSpPr>
          <p:cNvPr id="105" name="Google Shape;105;p3"/>
          <p:cNvSpPr txBox="1"/>
          <p:nvPr/>
        </p:nvSpPr>
        <p:spPr>
          <a:xfrm>
            <a:off x="1922959" y="556247"/>
            <a:ext cx="4023572" cy="3970277"/>
          </a:xfrm>
          <a:prstGeom prst="rect">
            <a:avLst/>
          </a:prstGeom>
          <a:noFill/>
          <a:ln>
            <a:noFill/>
          </a:ln>
        </p:spPr>
        <p:txBody>
          <a:bodyPr spcFirstLastPara="1" wrap="square" lIns="91425" tIns="45700" rIns="91425" bIns="45700" anchor="t" anchorCtr="0">
            <a:spAutoFit/>
          </a:bodyPr>
          <a:lstStyle/>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Liggaam kry kurwes en heupe word wyer.</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Pubiese hare groei.</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Onderarmhare groei.</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Borste begin ontwikkel.</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Vel word meer olierig.</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Puisies en aknee op die gesig, rug en bors.</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Spiere word sterker en groter.</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Menstruasie begin.</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Ovulasie vind plaas, dit produseer eiers wat bevrug kan word.</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Jy kan swanger raak.</a:t>
            </a: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06" name="Google Shape;106;p3"/>
          <p:cNvSpPr txBox="1"/>
          <p:nvPr/>
        </p:nvSpPr>
        <p:spPr>
          <a:xfrm>
            <a:off x="6245470" y="521910"/>
            <a:ext cx="4023572" cy="4247276"/>
          </a:xfrm>
          <a:prstGeom prst="rect">
            <a:avLst/>
          </a:prstGeom>
          <a:noFill/>
          <a:ln>
            <a:noFill/>
          </a:ln>
        </p:spPr>
        <p:txBody>
          <a:bodyPr spcFirstLastPara="1" wrap="square" lIns="91425" tIns="45700" rIns="91425" bIns="45700" anchor="t" anchorCtr="0">
            <a:spAutoFit/>
          </a:bodyPr>
          <a:lstStyle/>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Gewigstoename</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Skouers word wyer en armspiere word groter.</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Vel word meer olierig.</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Puisies of aknee.</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Ontwikkel 'n Adamsappel.</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Stem word dieper.</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Penis word langer.</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Produseer sperm.</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Kan 'n ereksie kry.</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Groei </a:t>
            </a:r>
            <a:r>
              <a:rPr lang="af-ZA" sz="1800" dirty="0" err="1">
                <a:solidFill>
                  <a:srgbClr val="000000"/>
                </a:solidFill>
                <a:effectLst/>
                <a:latin typeface="Calibri" panose="020F0502020204030204" pitchFamily="34" charset="0"/>
                <a:ea typeface="Arial" panose="020B0604020202020204" pitchFamily="34" charset="0"/>
              </a:rPr>
              <a:t>gesigshare</a:t>
            </a:r>
            <a:r>
              <a:rPr lang="af-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rPr>
              <a:t>Verhoogde sweet en </a:t>
            </a:r>
            <a:r>
              <a:rPr lang="af-ZA" sz="1800" dirty="0" err="1">
                <a:solidFill>
                  <a:srgbClr val="000000"/>
                </a:solidFill>
                <a:effectLst/>
                <a:latin typeface="Calibri" panose="020F0502020204030204" pitchFamily="34" charset="0"/>
                <a:ea typeface="Arial" panose="020B0604020202020204" pitchFamily="34" charset="0"/>
              </a:rPr>
              <a:t>liggaamsreuk</a:t>
            </a:r>
            <a:r>
              <a:rPr lang="af-ZA" sz="1800" dirty="0">
                <a:solidFill>
                  <a:srgbClr val="000000"/>
                </a:solidFill>
                <a:effectLst/>
                <a:latin typeface="Calibri" panose="020F0502020204030204" pitchFamily="34" charset="0"/>
                <a:ea typeface="Arial" panose="020B0604020202020204" pitchFamily="34" charset="0"/>
              </a:rPr>
              <a:t>.</a:t>
            </a: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97654CE-A0F2-694D-CF4F-27E6A160C212}"/>
              </a:ext>
            </a:extLst>
          </p:cNvPr>
          <p:cNvSpPr/>
          <p:nvPr/>
        </p:nvSpPr>
        <p:spPr>
          <a:xfrm>
            <a:off x="2867891" y="6151418"/>
            <a:ext cx="6456218" cy="706582"/>
          </a:xfrm>
          <a:prstGeom prst="rect">
            <a:avLst/>
          </a:prstGeom>
          <a:solidFill>
            <a:srgbClr val="44B4B8"/>
          </a:solidFill>
          <a:ln>
            <a:solidFill>
              <a:srgbClr val="44B4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4"/>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4" descr="A screen shot of a cartoon&#10;&#10;Description automatically generated with low confidence"/>
          <p:cNvPicPr preferRelativeResize="0">
            <a:picLocks noGrp="1"/>
          </p:cNvPicPr>
          <p:nvPr>
            <p:ph type="body" idx="1"/>
          </p:nvPr>
        </p:nvPicPr>
        <p:blipFill rotWithShape="1">
          <a:blip r:embed="rId3">
            <a:alphaModFix/>
          </a:blip>
          <a:srcRect b="10017"/>
          <a:stretch/>
        </p:blipFill>
        <p:spPr>
          <a:xfrm>
            <a:off x="-1504" y="-501638"/>
            <a:ext cx="13086226" cy="7359638"/>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8635" y="-473724"/>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0" name="Google Shape;120;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uperEval » Blog Archive Why is Self-Reflection a Critical Component of  Leadership? | SuperEval">
            <a:extLst>
              <a:ext uri="{FF2B5EF4-FFF2-40B4-BE49-F238E27FC236}">
                <a16:creationId xmlns:a16="http://schemas.microsoft.com/office/drawing/2014/main" id="{FA890FF9-F4F6-DFF5-D265-1DC5C8B95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043F9598-FE05-D232-E72C-2C2A5C6996FD}"/>
              </a:ext>
            </a:extLst>
          </p:cNvPr>
          <p:cNvSpPr txBox="1">
            <a:spLocks/>
          </p:cNvSpPr>
          <p:nvPr/>
        </p:nvSpPr>
        <p:spPr>
          <a:xfrm>
            <a:off x="-3668486" y="57426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b="1">
                <a:solidFill>
                  <a:schemeClr val="tx2">
                    <a:lumMod val="50000"/>
                  </a:schemeClr>
                </a:solidFill>
              </a:rPr>
              <a:t>REFLEKSIE</a:t>
            </a:r>
            <a:endParaRPr lang="en-US" sz="5400" b="1" dirty="0">
              <a:solidFill>
                <a:schemeClr val="tx2">
                  <a:lumMod val="50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919</Words>
  <Application>Microsoft Office PowerPoint</Application>
  <PresentationFormat>Widescreen</PresentationFormat>
  <Paragraphs>107</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Century Gothic</vt:lpstr>
      <vt:lpstr>Times New Roman</vt:lpstr>
      <vt:lpstr>Calibri</vt:lpstr>
      <vt:lpstr>Symbol</vt:lpstr>
      <vt:lpstr>Aharoni</vt:lpstr>
      <vt:lpstr>Calibri Light</vt:lpstr>
      <vt:lpstr>Office Theme</vt:lpstr>
      <vt:lpstr>PowerPoint Presentation</vt:lpstr>
      <vt:lpstr>Fisiese veranderinge oor die jare</vt:lpstr>
      <vt:lpstr>Het jy al hierdie punte genoem?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Megan Botes</cp:lastModifiedBy>
  <cp:revision>3</cp:revision>
  <dcterms:created xsi:type="dcterms:W3CDTF">2023-02-17T20:03:06Z</dcterms:created>
  <dcterms:modified xsi:type="dcterms:W3CDTF">2023-07-17T14:20:55Z</dcterms:modified>
</cp:coreProperties>
</file>