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"/>
  </p:notesMasterIdLst>
  <p:sldIdLst>
    <p:sldId id="320" r:id="rId5"/>
    <p:sldId id="312" r:id="rId6"/>
    <p:sldId id="313" r:id="rId7"/>
    <p:sldId id="322" r:id="rId8"/>
    <p:sldId id="331" r:id="rId9"/>
    <p:sldId id="32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26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635" autoAdjust="0"/>
  </p:normalViewPr>
  <p:slideViewPr>
    <p:cSldViewPr snapToGrid="0">
      <p:cViewPr varScale="1">
        <p:scale>
          <a:sx n="86" d="100"/>
          <a:sy n="86" d="100"/>
        </p:scale>
        <p:origin x="15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DDDEA-63BC-40A0-8BC0-D6413F38691F}" type="datetimeFigureOut">
              <a:rPr lang="en-US" smtClean="0"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6F76E-E60C-4C54-B47A-C2C406EC8F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483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91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162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11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Wingdings" panose="05000000000000000000" pitchFamily="2" charset="2"/>
              <a:buNone/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524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44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7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6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5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3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1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7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3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4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521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jp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IAcrpaZA5U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37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FDB6AE-E03A-9B35-79C2-97C90CD5C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097" y="2566109"/>
            <a:ext cx="2142554" cy="38089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B7A879-A350-FB8C-BC01-9C4DCC2E4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0136" y="4750817"/>
            <a:ext cx="2205038" cy="21005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E6DCA2-3A63-7C7E-CA80-08299389ED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0136" y="1542085"/>
            <a:ext cx="2358009" cy="31418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8AACD3-C431-D202-B5F0-2B9A014ED4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25" y="281383"/>
            <a:ext cx="3411230" cy="4984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8E9452-18E4-32C0-8002-61829B8E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4DDCBF-D3B5-6E46-F682-BBD42FE0568A}"/>
              </a:ext>
            </a:extLst>
          </p:cNvPr>
          <p:cNvSpPr/>
          <p:nvPr/>
        </p:nvSpPr>
        <p:spPr>
          <a:xfrm>
            <a:off x="271910" y="5492168"/>
            <a:ext cx="4774623" cy="108444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“EK HET ‘N SUPERHELD NODIG”</a:t>
            </a:r>
            <a:endParaRPr lang="en-FI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GRAAD 9 GSOV KWARTAAL 3 LES 2</a:t>
            </a:r>
            <a:endParaRPr lang="en-FI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61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0B3B90-B8B3-48B4-3892-9AA01FEC9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2" y="0"/>
            <a:ext cx="12151952" cy="68296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0AF5AF-7289-02DF-AC51-AA516B2C7DEA}"/>
              </a:ext>
            </a:extLst>
          </p:cNvPr>
          <p:cNvSpPr/>
          <p:nvPr/>
        </p:nvSpPr>
        <p:spPr>
          <a:xfrm>
            <a:off x="303196" y="273242"/>
            <a:ext cx="11568844" cy="46474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Definieer</a:t>
            </a:r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8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gemeenskap</a:t>
            </a:r>
            <a:endParaRPr lang="en-US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Where is it?  </a:t>
            </a:r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Who is it?</a:t>
            </a:r>
          </a:p>
          <a:p>
            <a:pPr marL="685800" indent="-685800" algn="ctr">
              <a:buFontTx/>
              <a:buChar char="-"/>
            </a:pPr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Who is responsible for it?</a:t>
            </a:r>
          </a:p>
          <a:p>
            <a:pPr algn="ctr"/>
            <a:endParaRPr lang="en-US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9C6110-C386-FB43-2026-F1D9A1C37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2" y="5426939"/>
            <a:ext cx="12151952" cy="1402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B05B64-F933-355F-4DF8-7BA186EE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664" y="5426939"/>
            <a:ext cx="11267907" cy="299905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Where is your </a:t>
            </a:r>
            <a:r>
              <a:rPr lang="en-US" sz="2800" dirty="0" err="1">
                <a:solidFill>
                  <a:schemeClr val="bg1"/>
                </a:solidFill>
              </a:rPr>
              <a:t>Wakand</a:t>
            </a:r>
            <a:r>
              <a:rPr lang="en-US" sz="2800" dirty="0">
                <a:solidFill>
                  <a:schemeClr val="bg1"/>
                </a:solidFill>
              </a:rPr>
              <a:t>?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/>
              <a:t>-</a:t>
            </a:r>
            <a:endParaRPr lang="en-ZA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D6AC36-63CF-6336-BD27-865F4630FD33}"/>
              </a:ext>
            </a:extLst>
          </p:cNvPr>
          <p:cNvSpPr/>
          <p:nvPr/>
        </p:nvSpPr>
        <p:spPr>
          <a:xfrm>
            <a:off x="656814" y="4938120"/>
            <a:ext cx="4379917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WAAR IS JOUWAKANDA</a:t>
            </a:r>
            <a:r>
              <a:rPr lang="en-US" sz="3200" b="1" cap="none" spc="0" dirty="0">
                <a:ln w="1016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en-ZA" sz="3200" b="1" cap="none" spc="0" dirty="0">
              <a:ln w="1016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E07378-68F0-A783-D838-72AC7B69764D}"/>
              </a:ext>
            </a:extLst>
          </p:cNvPr>
          <p:cNvSpPr/>
          <p:nvPr/>
        </p:nvSpPr>
        <p:spPr>
          <a:xfrm>
            <a:off x="898509" y="1635168"/>
            <a:ext cx="10394982" cy="25853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Wat is fout in Wakanda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  <a:p>
            <a:pPr algn="ctr"/>
            <a:r>
              <a:rPr lang="nl-NL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Wat gaan aan in Gotham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Wat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ontbreek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in Metropolis?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2FE13E-05E4-7DA0-7504-AE55FD357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42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05B64-F933-355F-4DF8-7BA186EE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666750"/>
            <a:ext cx="11267907" cy="3874667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chemeClr val="tx1"/>
                </a:solidFill>
              </a:rPr>
              <a:t>Gemeenskappe is:</a:t>
            </a:r>
            <a:br>
              <a:rPr lang="nl-NL" sz="2400">
                <a:solidFill>
                  <a:schemeClr val="tx1"/>
                </a:solidFill>
              </a:rPr>
            </a:br>
            <a:r>
              <a:rPr lang="nl-NL" sz="2400">
                <a:solidFill>
                  <a:schemeClr val="tx1"/>
                </a:solidFill>
              </a:rPr>
              <a:t>- DIVERS</a:t>
            </a:r>
            <a:br>
              <a:rPr lang="nl-NL" sz="2400" dirty="0">
                <a:solidFill>
                  <a:schemeClr val="tx1"/>
                </a:solidFill>
              </a:rPr>
            </a:br>
            <a:r>
              <a:rPr lang="nl-NL" sz="2400" dirty="0">
                <a:solidFill>
                  <a:schemeClr val="tx1"/>
                </a:solidFill>
              </a:rPr>
              <a:t>- GEMEENSKAPSLEDE MOET OMGEE, BESKEIE EN ONBAATSUGTIG WEES</a:t>
            </a:r>
            <a:br>
              <a:rPr lang="nl-NL" sz="2400" dirty="0">
                <a:solidFill>
                  <a:schemeClr val="tx1"/>
                </a:solidFill>
              </a:rPr>
            </a:br>
            <a:r>
              <a:rPr lang="nl-NL" sz="2400" dirty="0">
                <a:solidFill>
                  <a:schemeClr val="tx1"/>
                </a:solidFill>
              </a:rPr>
              <a:t>- GEMEENSKAPSLEDE NEEM DEEL AAN GEMEENSKAPLIKE BELANGE</a:t>
            </a:r>
            <a:br>
              <a:rPr lang="nl-NL" sz="2400" dirty="0">
                <a:solidFill>
                  <a:schemeClr val="tx1"/>
                </a:solidFill>
              </a:rPr>
            </a:br>
            <a:r>
              <a:rPr lang="nl-NL" sz="2400" dirty="0">
                <a:solidFill>
                  <a:schemeClr val="tx1"/>
                </a:solidFill>
              </a:rPr>
              <a:t>- OM GEMEENSKAP TE BOU MOET JY ANDER WAARDEER EN RESPEKTEER</a:t>
            </a:r>
            <a:br>
              <a:rPr lang="nl-NL" sz="2400" dirty="0">
                <a:solidFill>
                  <a:schemeClr val="tx1"/>
                </a:solidFill>
              </a:rPr>
            </a:br>
            <a:r>
              <a:rPr lang="nl-NL" sz="2400" dirty="0">
                <a:solidFill>
                  <a:schemeClr val="tx1"/>
                </a:solidFill>
              </a:rPr>
              <a:t>- KYK NA OOREENKOMSTE OM TE VERENIG OM DOELWITTE TE BEREIK </a:t>
            </a:r>
            <a:r>
              <a:rPr lang="nl-NL" sz="2400">
                <a:solidFill>
                  <a:schemeClr val="tx1"/>
                </a:solidFill>
              </a:rPr>
              <a:t>EN TE</a:t>
            </a:r>
            <a:br>
              <a:rPr lang="nl-NL" sz="2400">
                <a:solidFill>
                  <a:schemeClr val="tx1"/>
                </a:solidFill>
              </a:rPr>
            </a:br>
            <a:r>
              <a:rPr lang="nl-NL" sz="2400">
                <a:solidFill>
                  <a:schemeClr val="tx1"/>
                </a:solidFill>
              </a:rPr>
              <a:t>   </a:t>
            </a:r>
            <a:r>
              <a:rPr lang="nl-NL" sz="2400" dirty="0">
                <a:solidFill>
                  <a:schemeClr val="tx1"/>
                </a:solidFill>
              </a:rPr>
              <a:t>BEREIK</a:t>
            </a:r>
            <a:endParaRPr lang="en-ZA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9C6110-C386-FB43-2026-F1D9A1C37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4255"/>
            <a:ext cx="12192000" cy="1402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134702-6BD5-4FF2-0F40-864877414392}"/>
              </a:ext>
            </a:extLst>
          </p:cNvPr>
          <p:cNvSpPr txBox="1"/>
          <p:nvPr/>
        </p:nvSpPr>
        <p:spPr>
          <a:xfrm>
            <a:off x="581193" y="839801"/>
            <a:ext cx="112679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Jou</a:t>
            </a:r>
            <a:r>
              <a:rPr lang="en-US" sz="3200" dirty="0"/>
              <a:t> GOTHAM, WAKANDA, METROPOLIS…  </a:t>
            </a:r>
            <a:r>
              <a:rPr lang="nl-NL" sz="3200" dirty="0"/>
              <a:t>'n stad wat jou nodig het</a:t>
            </a:r>
            <a:r>
              <a:rPr lang="en-US" sz="3200" dirty="0"/>
              <a:t>!</a:t>
            </a:r>
            <a:endParaRPr lang="en-ZA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2932F2-9DC1-FF92-B15E-16E3B4D87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581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B82F046-00D2-BE0E-F662-5225B66C4B82}"/>
              </a:ext>
            </a:extLst>
          </p:cNvPr>
          <p:cNvSpPr/>
          <p:nvPr/>
        </p:nvSpPr>
        <p:spPr>
          <a:xfrm>
            <a:off x="777089" y="264531"/>
            <a:ext cx="1090875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8800" b="1" kern="0" dirty="0">
                <a:ln w="12700">
                  <a:solidFill>
                    <a:srgbClr val="455F51">
                      <a:lumMod val="75000"/>
                    </a:srgbClr>
                  </a:solidFill>
                  <a:prstDash val="solid"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dist="38100" dir="2640000" algn="bl" rotWithShape="0">
                    <a:srgbClr val="455F51">
                      <a:lumMod val="75000"/>
                    </a:srgbClr>
                  </a:outerShdw>
                </a:effectLst>
              </a:rPr>
              <a:t>GEMEENSKAPSHELDE</a:t>
            </a:r>
            <a:endParaRPr kumimoji="0" lang="en-US" sz="16600" b="1" i="0" u="none" strike="noStrike" kern="0" cap="none" spc="0" normalizeH="0" baseline="0" noProof="0" dirty="0">
              <a:ln w="12700">
                <a:solidFill>
                  <a:srgbClr val="455F51">
                    <a:lumMod val="75000"/>
                  </a:srgbClr>
                </a:solidFill>
                <a:prstDash val="solid"/>
              </a:ln>
              <a:blipFill>
                <a:blip r:embed="rId3"/>
                <a:stretch>
                  <a:fillRect/>
                </a:stretch>
              </a:blipFill>
              <a:effectLst>
                <a:outerShdw dist="38100" dir="2640000" algn="bl" rotWithShape="0">
                  <a:srgbClr val="455F51">
                    <a:lumMod val="75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13EF3-634F-9B94-C981-B363482A8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3965956"/>
            <a:ext cx="11496530" cy="23804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F94C84-BF5F-059C-A48B-73E6C077A571}"/>
              </a:ext>
            </a:extLst>
          </p:cNvPr>
          <p:cNvSpPr/>
          <p:nvPr/>
        </p:nvSpPr>
        <p:spPr>
          <a:xfrm>
            <a:off x="1330368" y="1657632"/>
            <a:ext cx="953126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Wat is 'n gemeenskapsgebaseerde organisasie?
Wat is 'n nie-winsgewende organisasie?
Wat doen hulle?
Is daar enige ander soorte NRO's?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80C6B2-1391-8C23-EE40-CFFD9A069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68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9F2558-F685-8BC5-5FEC-A0CCA252938D}"/>
              </a:ext>
            </a:extLst>
          </p:cNvPr>
          <p:cNvSpPr/>
          <p:nvPr/>
        </p:nvSpPr>
        <p:spPr>
          <a:xfrm>
            <a:off x="627208" y="264531"/>
            <a:ext cx="1120851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>
              <a:defRPr/>
            </a:pPr>
            <a:r>
              <a:rPr lang="en-US" sz="8800" b="1" kern="0" dirty="0">
                <a:ln w="12700">
                  <a:solidFill>
                    <a:srgbClr val="455F51">
                      <a:lumMod val="75000"/>
                    </a:srgbClr>
                  </a:solidFill>
                  <a:prstDash val="solid"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dist="38100" dir="2640000" algn="bl" rotWithShape="0">
                    <a:srgbClr val="455F51">
                      <a:lumMod val="75000"/>
                    </a:srgbClr>
                  </a:outerShdw>
                </a:effectLst>
              </a:rPr>
              <a:t>VIDEO GEVALLESTUDIE</a:t>
            </a:r>
            <a:endParaRPr kumimoji="0" lang="en-US" sz="16600" b="1" i="0" u="none" strike="noStrike" kern="0" cap="none" spc="0" normalizeH="0" baseline="0" noProof="0" dirty="0">
              <a:ln w="12700">
                <a:solidFill>
                  <a:srgbClr val="455F51">
                    <a:lumMod val="75000"/>
                  </a:srgbClr>
                </a:solidFill>
                <a:prstDash val="solid"/>
              </a:ln>
              <a:blipFill>
                <a:blip r:embed="rId2"/>
                <a:stretch>
                  <a:fillRect/>
                </a:stretch>
              </a:blipFill>
              <a:effectLst>
                <a:outerShdw dist="38100" dir="2640000" algn="bl" rotWithShape="0">
                  <a:srgbClr val="455F51">
                    <a:lumMod val="75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415D23-8436-7BFF-BC0F-310D359AB372}"/>
              </a:ext>
            </a:extLst>
          </p:cNvPr>
          <p:cNvSpPr/>
          <p:nvPr/>
        </p:nvSpPr>
        <p:spPr>
          <a:xfrm>
            <a:off x="1119380" y="1657632"/>
            <a:ext cx="99532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Kyk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die YouTube-video</a:t>
            </a:r>
            <a:b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ZA" sz="3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https://www.youtube.com/watch?v=0IAcrpaZA5U</a:t>
            </a:r>
            <a:r>
              <a:rPr lang="en-ZA" sz="3600" dirty="0"/>
              <a:t>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81B292-447B-AC10-89BB-65F1F2707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34" y="4251062"/>
            <a:ext cx="11496530" cy="23804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5D5BBD-5809-4029-7037-76F4FF2C8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10" y="2887239"/>
            <a:ext cx="6596226" cy="342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2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2432FA-C205-40AB-042D-40CCE26EEB47}"/>
              </a:ext>
            </a:extLst>
          </p:cNvPr>
          <p:cNvSpPr/>
          <p:nvPr/>
        </p:nvSpPr>
        <p:spPr>
          <a:xfrm>
            <a:off x="438150" y="336583"/>
            <a:ext cx="11306175" cy="132343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Wat is </a:t>
            </a:r>
            <a:r>
              <a:rPr lang="en-US" sz="8000" b="1" dirty="0" err="1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jou</a:t>
            </a:r>
            <a:r>
              <a:rPr lang="en-US" sz="8000" b="1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8000" b="1" dirty="0" err="1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superkrag</a:t>
            </a:r>
            <a:r>
              <a:rPr lang="en-US" sz="8000" b="1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?</a:t>
            </a:r>
            <a:endParaRPr lang="en-US" sz="8000" b="1" cap="none" spc="0" dirty="0">
              <a:ln w="15875" cmpd="sng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96D3D-AC0C-3089-0BDF-EDECD0A6D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" y="1904999"/>
            <a:ext cx="6286500" cy="4714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CCB684-38DE-6304-2631-C7005710098E}"/>
              </a:ext>
            </a:extLst>
          </p:cNvPr>
          <p:cNvSpPr/>
          <p:nvPr/>
        </p:nvSpPr>
        <p:spPr>
          <a:xfrm>
            <a:off x="7477461" y="1906242"/>
            <a:ext cx="3829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Selfrefleksie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957E0-79D3-9B4D-6DAC-6457C7020CDF}"/>
              </a:ext>
            </a:extLst>
          </p:cNvPr>
          <p:cNvSpPr/>
          <p:nvPr/>
        </p:nvSpPr>
        <p:spPr>
          <a:xfrm>
            <a:off x="438150" y="336584"/>
            <a:ext cx="11306175" cy="62832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7A11AB-F6F8-3E0F-6C7B-93DE423B1D68}"/>
              </a:ext>
            </a:extLst>
          </p:cNvPr>
          <p:cNvSpPr txBox="1"/>
          <p:nvPr/>
        </p:nvSpPr>
        <p:spPr>
          <a:xfrm>
            <a:off x="7224187" y="2837092"/>
            <a:ext cx="4336444" cy="3435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Watter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aktiwiteite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doen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graag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?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99110" indent="-635"/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Het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enige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natuurlike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aanleg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of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vaardighede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wat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dink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jy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kan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gebruik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om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ander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in 'n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vrywillige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rol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en-ZA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te</a:t>
            </a:r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help? 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1270"/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Het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jy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al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ooit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as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vrywilliger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by 'n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gemeenskapsorganisasie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gewerk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 Wat was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jou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ervaring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1270"/>
            <a:r>
              <a:rPr lang="en-Z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auto">
              <a:lnSpc>
                <a:spcPct val="106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daar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enige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gemeenskapsorganisasie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waarby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jy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graag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betrokke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ZA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raak</a:t>
            </a:r>
            <a:r>
              <a:rPr lang="en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?</a:t>
            </a:r>
            <a:endParaRPr lang="en-FI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91C323-3345-13DF-6D1F-8CB4E5BB6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744908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6C3F92-CC28-42D8-BF09-0770755510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6D3478-2986-4664-940C-67E0CAA21E0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B116C154-5A0F-4CDC-8C15-D2E2158464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{5AF4568D-B0C6-4EE8-AC7B-75353908708A}tf56535239_win32</Template>
  <TotalTime>7925</TotalTime>
  <Words>242</Words>
  <Application>Microsoft Office PowerPoint</Application>
  <PresentationFormat>Widescreen</PresentationFormat>
  <Paragraphs>31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Bradley Hand ITC</vt:lpstr>
      <vt:lpstr>Calibri</vt:lpstr>
      <vt:lpstr>Franklin Gothic Book</vt:lpstr>
      <vt:lpstr>Franklin Gothic Demi</vt:lpstr>
      <vt:lpstr>Times New Roman</vt:lpstr>
      <vt:lpstr>Wingdings</vt:lpstr>
      <vt:lpstr>Wingdings 2</vt:lpstr>
      <vt:lpstr>DividendVTI</vt:lpstr>
      <vt:lpstr>PowerPoint Presentation</vt:lpstr>
      <vt:lpstr>Where is your Wakand? -</vt:lpstr>
      <vt:lpstr>Gemeenskappe is: - DIVERS - GEMEENSKAPSLEDE MOET OMGEE, BESKEIE EN ONBAATSUGTIG WEES - GEMEENSKAPSLEDE NEEM DEEL AAN GEMEENSKAPLIKE BELANGE - OM GEMEENSKAP TE BOU MOET JY ANDER WAARDEER EN RESPEKTEER - KYK NA OOREENKOMSTE OM TE VERENIG OM DOELWITTE TE BEREIK EN TE    BEREIK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 need a hero!”</dc:title>
  <dc:creator>Jacqui van Rooyen</dc:creator>
  <cp:lastModifiedBy>Carsten Gertz</cp:lastModifiedBy>
  <cp:revision>39</cp:revision>
  <dcterms:created xsi:type="dcterms:W3CDTF">2023-05-06T06:32:56Z</dcterms:created>
  <dcterms:modified xsi:type="dcterms:W3CDTF">2023-07-28T12:37:23Z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