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9" r:id="rId3"/>
    <p:sldId id="268" r:id="rId4"/>
    <p:sldId id="265" r:id="rId5"/>
    <p:sldId id="270" r:id="rId6"/>
    <p:sldId id="271"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2E2C2-2A30-46EE-848C-CC8EB154753E}" v="27" dt="2023-07-01T09:55:23.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1"/>
    <p:restoredTop sz="88357" autoAdjust="0"/>
  </p:normalViewPr>
  <p:slideViewPr>
    <p:cSldViewPr snapToGrid="0">
      <p:cViewPr varScale="1">
        <p:scale>
          <a:sx n="78" d="100"/>
          <a:sy n="78" d="100"/>
        </p:scale>
        <p:origin x="43" y="27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3B52E2C2-2A30-46EE-848C-CC8EB154753E}"/>
    <pc:docChg chg="undo redo custSel modSld">
      <pc:chgData name="Hp Unit" userId="86ec350514542ee1" providerId="LiveId" clId="{3B52E2C2-2A30-46EE-848C-CC8EB154753E}" dt="2023-07-01T09:56:00.090" v="512" actId="1076"/>
      <pc:docMkLst>
        <pc:docMk/>
      </pc:docMkLst>
      <pc:sldChg chg="addSp delSp modSp mod modNotesTx">
        <pc:chgData name="Hp Unit" userId="86ec350514542ee1" providerId="LiveId" clId="{3B52E2C2-2A30-46EE-848C-CC8EB154753E}" dt="2023-07-01T09:35:27.847" v="95" actId="20577"/>
        <pc:sldMkLst>
          <pc:docMk/>
          <pc:sldMk cId="4253080683" sldId="256"/>
        </pc:sldMkLst>
        <pc:spChg chg="add del mod">
          <ac:chgData name="Hp Unit" userId="86ec350514542ee1" providerId="LiveId" clId="{3B52E2C2-2A30-46EE-848C-CC8EB154753E}" dt="2023-07-01T09:34:40.404" v="48" actId="2710"/>
          <ac:spMkLst>
            <pc:docMk/>
            <pc:sldMk cId="4253080683" sldId="256"/>
            <ac:spMk id="2" creationId="{CAE7F813-1C65-C797-2AC5-87C26F3529DD}"/>
          </ac:spMkLst>
        </pc:spChg>
        <pc:spChg chg="add mod">
          <ac:chgData name="Hp Unit" userId="86ec350514542ee1" providerId="LiveId" clId="{3B52E2C2-2A30-46EE-848C-CC8EB154753E}" dt="2023-07-01T09:31:22.051" v="0"/>
          <ac:spMkLst>
            <pc:docMk/>
            <pc:sldMk cId="4253080683" sldId="256"/>
            <ac:spMk id="4" creationId="{03ED1CF1-D7F0-FC33-520C-F0CFD5887499}"/>
          </ac:spMkLst>
        </pc:spChg>
        <pc:spChg chg="add mod">
          <ac:chgData name="Hp Unit" userId="86ec350514542ee1" providerId="LiveId" clId="{3B52E2C2-2A30-46EE-848C-CC8EB154753E}" dt="2023-07-01T09:31:22.051" v="0"/>
          <ac:spMkLst>
            <pc:docMk/>
            <pc:sldMk cId="4253080683" sldId="256"/>
            <ac:spMk id="5" creationId="{04EEC3FA-7F52-6FFF-A6F8-03CCB1ADE888}"/>
          </ac:spMkLst>
        </pc:spChg>
      </pc:sldChg>
      <pc:sldChg chg="addSp delSp modSp mod modNotesTx">
        <pc:chgData name="Hp Unit" userId="86ec350514542ee1" providerId="LiveId" clId="{3B52E2C2-2A30-46EE-848C-CC8EB154753E}" dt="2023-07-01T09:56:00.090" v="512" actId="1076"/>
        <pc:sldMkLst>
          <pc:docMk/>
          <pc:sldMk cId="3939691101" sldId="261"/>
        </pc:sldMkLst>
        <pc:spChg chg="mod">
          <ac:chgData name="Hp Unit" userId="86ec350514542ee1" providerId="LiveId" clId="{3B52E2C2-2A30-46EE-848C-CC8EB154753E}" dt="2023-07-01T09:56:00.090" v="512" actId="1076"/>
          <ac:spMkLst>
            <pc:docMk/>
            <pc:sldMk cId="3939691101" sldId="261"/>
            <ac:spMk id="2" creationId="{E194FB06-39BE-BDA8-E727-09F0E2E86AC0}"/>
          </ac:spMkLst>
        </pc:spChg>
        <pc:spChg chg="del">
          <ac:chgData name="Hp Unit" userId="86ec350514542ee1" providerId="LiveId" clId="{3B52E2C2-2A30-46EE-848C-CC8EB154753E}" dt="2023-07-01T09:55:16.084" v="490" actId="478"/>
          <ac:spMkLst>
            <pc:docMk/>
            <pc:sldMk cId="3939691101" sldId="261"/>
            <ac:spMk id="3" creationId="{C43623CA-FA8C-14BF-2B2B-B0F0CCF7F84D}"/>
          </ac:spMkLst>
        </pc:spChg>
        <pc:picChg chg="del">
          <ac:chgData name="Hp Unit" userId="86ec350514542ee1" providerId="LiveId" clId="{3B52E2C2-2A30-46EE-848C-CC8EB154753E}" dt="2023-07-01T09:53:44.531" v="487" actId="478"/>
          <ac:picMkLst>
            <pc:docMk/>
            <pc:sldMk cId="3939691101" sldId="261"/>
            <ac:picMk id="4" creationId="{7C70E08B-76AD-B012-82D8-FE994E2CC67C}"/>
          </ac:picMkLst>
        </pc:picChg>
        <pc:picChg chg="add mod">
          <ac:chgData name="Hp Unit" userId="86ec350514542ee1" providerId="LiveId" clId="{3B52E2C2-2A30-46EE-848C-CC8EB154753E}" dt="2023-07-01T09:55:23.032" v="492" actId="14100"/>
          <ac:picMkLst>
            <pc:docMk/>
            <pc:sldMk cId="3939691101" sldId="261"/>
            <ac:picMk id="1026" creationId="{9FD3B272-D1DD-A5ED-C8CF-F9EACAFE171C}"/>
          </ac:picMkLst>
        </pc:picChg>
      </pc:sldChg>
      <pc:sldChg chg="addSp delSp modSp mod setBg modNotesTx">
        <pc:chgData name="Hp Unit" userId="86ec350514542ee1" providerId="LiveId" clId="{3B52E2C2-2A30-46EE-848C-CC8EB154753E}" dt="2023-07-01T09:48:21.015" v="311" actId="20577"/>
        <pc:sldMkLst>
          <pc:docMk/>
          <pc:sldMk cId="3580290709" sldId="265"/>
        </pc:sldMkLst>
        <pc:spChg chg="mod ord">
          <ac:chgData name="Hp Unit" userId="86ec350514542ee1" providerId="LiveId" clId="{3B52E2C2-2A30-46EE-848C-CC8EB154753E}" dt="2023-07-01T09:44:32.290" v="204" actId="26606"/>
          <ac:spMkLst>
            <pc:docMk/>
            <pc:sldMk cId="3580290709" sldId="265"/>
            <ac:spMk id="2" creationId="{02B2DCE5-90D4-4869-B51B-6857BDB1BAC3}"/>
          </ac:spMkLst>
        </pc:spChg>
        <pc:spChg chg="add mod">
          <ac:chgData name="Hp Unit" userId="86ec350514542ee1" providerId="LiveId" clId="{3B52E2C2-2A30-46EE-848C-CC8EB154753E}" dt="2023-07-01T09:46:09.102" v="227" actId="1076"/>
          <ac:spMkLst>
            <pc:docMk/>
            <pc:sldMk cId="3580290709" sldId="265"/>
            <ac:spMk id="3" creationId="{D53C7F8F-1915-DDC6-750F-389A0BB6741C}"/>
          </ac:spMkLst>
        </pc:spChg>
        <pc:spChg chg="add mod">
          <ac:chgData name="Hp Unit" userId="86ec350514542ee1" providerId="LiveId" clId="{3B52E2C2-2A30-46EE-848C-CC8EB154753E}" dt="2023-07-01T09:46:30.376" v="238" actId="1076"/>
          <ac:spMkLst>
            <pc:docMk/>
            <pc:sldMk cId="3580290709" sldId="265"/>
            <ac:spMk id="4" creationId="{6AAD0517-3EF7-E4B1-B30A-2BF07CF6675F}"/>
          </ac:spMkLst>
        </pc:spChg>
        <pc:spChg chg="add mod">
          <ac:chgData name="Hp Unit" userId="86ec350514542ee1" providerId="LiveId" clId="{3B52E2C2-2A30-46EE-848C-CC8EB154753E}" dt="2023-07-01T09:46:54.782" v="251" actId="1076"/>
          <ac:spMkLst>
            <pc:docMk/>
            <pc:sldMk cId="3580290709" sldId="265"/>
            <ac:spMk id="6" creationId="{DD500D22-E392-4E08-28A0-A7671FD7998B}"/>
          </ac:spMkLst>
        </pc:spChg>
        <pc:spChg chg="add mod">
          <ac:chgData name="Hp Unit" userId="86ec350514542ee1" providerId="LiveId" clId="{3B52E2C2-2A30-46EE-848C-CC8EB154753E}" dt="2023-07-01T09:47:14.811" v="261" actId="1076"/>
          <ac:spMkLst>
            <pc:docMk/>
            <pc:sldMk cId="3580290709" sldId="265"/>
            <ac:spMk id="10" creationId="{ECAA8452-5134-F289-E21A-3C69756A0CDA}"/>
          </ac:spMkLst>
        </pc:spChg>
        <pc:spChg chg="add mod">
          <ac:chgData name="Hp Unit" userId="86ec350514542ee1" providerId="LiveId" clId="{3B52E2C2-2A30-46EE-848C-CC8EB154753E}" dt="2023-07-01T09:47:39.230" v="272" actId="1076"/>
          <ac:spMkLst>
            <pc:docMk/>
            <pc:sldMk cId="3580290709" sldId="265"/>
            <ac:spMk id="12" creationId="{6C0A6C5B-4890-B7E1-86D5-4319653D87AE}"/>
          </ac:spMkLst>
        </pc:spChg>
        <pc:spChg chg="add del">
          <ac:chgData name="Hp Unit" userId="86ec350514542ee1" providerId="LiveId" clId="{3B52E2C2-2A30-46EE-848C-CC8EB154753E}" dt="2023-07-01T09:44:32.290" v="204" actId="26606"/>
          <ac:spMkLst>
            <pc:docMk/>
            <pc:sldMk cId="3580290709" sldId="265"/>
            <ac:spMk id="18" creationId="{A5A17FC0-D416-4C8B-A9E6-5924D352B986}"/>
          </ac:spMkLst>
        </pc:spChg>
        <pc:picChg chg="mod ord">
          <ac:chgData name="Hp Unit" userId="86ec350514542ee1" providerId="LiveId" clId="{3B52E2C2-2A30-46EE-848C-CC8EB154753E}" dt="2023-07-01T09:45:08.917" v="211" actId="1076"/>
          <ac:picMkLst>
            <pc:docMk/>
            <pc:sldMk cId="3580290709" sldId="265"/>
            <ac:picMk id="5" creationId="{03396A96-768B-47A7-A41B-B81E1E915304}"/>
          </ac:picMkLst>
        </pc:picChg>
        <pc:picChg chg="mod ord">
          <ac:chgData name="Hp Unit" userId="86ec350514542ee1" providerId="LiveId" clId="{3B52E2C2-2A30-46EE-848C-CC8EB154753E}" dt="2023-07-01T09:44:43.274" v="205" actId="1076"/>
          <ac:picMkLst>
            <pc:docMk/>
            <pc:sldMk cId="3580290709" sldId="265"/>
            <ac:picMk id="7" creationId="{A1D735BB-98BC-4EBB-9EFE-BC948BC68CB7}"/>
          </ac:picMkLst>
        </pc:picChg>
        <pc:picChg chg="mod">
          <ac:chgData name="Hp Unit" userId="86ec350514542ee1" providerId="LiveId" clId="{3B52E2C2-2A30-46EE-848C-CC8EB154753E}" dt="2023-07-01T09:44:32.290" v="204" actId="26606"/>
          <ac:picMkLst>
            <pc:docMk/>
            <pc:sldMk cId="3580290709" sldId="265"/>
            <ac:picMk id="8" creationId="{B7E81ACF-19F2-0D4D-7E1B-BC31088DD50A}"/>
          </ac:picMkLst>
        </pc:picChg>
        <pc:picChg chg="mod ord">
          <ac:chgData name="Hp Unit" userId="86ec350514542ee1" providerId="LiveId" clId="{3B52E2C2-2A30-46EE-848C-CC8EB154753E}" dt="2023-07-01T09:44:57.208" v="209" actId="14100"/>
          <ac:picMkLst>
            <pc:docMk/>
            <pc:sldMk cId="3580290709" sldId="265"/>
            <ac:picMk id="9" creationId="{5A0DF892-1A35-4E4B-B593-C2ECFAE3E64F}"/>
          </ac:picMkLst>
        </pc:picChg>
        <pc:picChg chg="mod">
          <ac:chgData name="Hp Unit" userId="86ec350514542ee1" providerId="LiveId" clId="{3B52E2C2-2A30-46EE-848C-CC8EB154753E}" dt="2023-07-01T09:45:18.250" v="214" actId="1076"/>
          <ac:picMkLst>
            <pc:docMk/>
            <pc:sldMk cId="3580290709" sldId="265"/>
            <ac:picMk id="11" creationId="{E6E5944F-5079-47B0-8B9A-7D3C6B65333D}"/>
          </ac:picMkLst>
        </pc:picChg>
        <pc:picChg chg="mod ord">
          <ac:chgData name="Hp Unit" userId="86ec350514542ee1" providerId="LiveId" clId="{3B52E2C2-2A30-46EE-848C-CC8EB154753E}" dt="2023-07-01T09:45:22.561" v="215" actId="14100"/>
          <ac:picMkLst>
            <pc:docMk/>
            <pc:sldMk cId="3580290709" sldId="265"/>
            <ac:picMk id="13" creationId="{1F049C6B-1C1E-4E0F-88B9-3A6C0DF451F9}"/>
          </ac:picMkLst>
        </pc:picChg>
        <pc:cxnChg chg="add del">
          <ac:chgData name="Hp Unit" userId="86ec350514542ee1" providerId="LiveId" clId="{3B52E2C2-2A30-46EE-848C-CC8EB154753E}" dt="2023-07-01T09:44:32.290" v="204" actId="26606"/>
          <ac:cxnSpMkLst>
            <pc:docMk/>
            <pc:sldMk cId="3580290709" sldId="265"/>
            <ac:cxnSpMk id="20" creationId="{982DC870-E8E5-4050-B10C-CC24FC67E50A}"/>
          </ac:cxnSpMkLst>
        </pc:cxnChg>
        <pc:cxnChg chg="add del">
          <ac:chgData name="Hp Unit" userId="86ec350514542ee1" providerId="LiveId" clId="{3B52E2C2-2A30-46EE-848C-CC8EB154753E}" dt="2023-07-01T09:44:32.290" v="204" actId="26606"/>
          <ac:cxnSpMkLst>
            <pc:docMk/>
            <pc:sldMk cId="3580290709" sldId="265"/>
            <ac:cxnSpMk id="22" creationId="{FF76A74F-C283-4DED-BD4D-086753B7CB00}"/>
          </ac:cxnSpMkLst>
        </pc:cxnChg>
        <pc:cxnChg chg="add del">
          <ac:chgData name="Hp Unit" userId="86ec350514542ee1" providerId="LiveId" clId="{3B52E2C2-2A30-46EE-848C-CC8EB154753E}" dt="2023-07-01T09:44:32.290" v="204" actId="26606"/>
          <ac:cxnSpMkLst>
            <pc:docMk/>
            <pc:sldMk cId="3580290709" sldId="265"/>
            <ac:cxnSpMk id="24" creationId="{3B2791FB-B2F7-4BBE-B8D8-74C37FF9E85C}"/>
          </ac:cxnSpMkLst>
        </pc:cxnChg>
        <pc:cxnChg chg="add del">
          <ac:chgData name="Hp Unit" userId="86ec350514542ee1" providerId="LiveId" clId="{3B52E2C2-2A30-46EE-848C-CC8EB154753E}" dt="2023-07-01T09:44:32.290" v="204" actId="26606"/>
          <ac:cxnSpMkLst>
            <pc:docMk/>
            <pc:sldMk cId="3580290709" sldId="265"/>
            <ac:cxnSpMk id="26" creationId="{9891B5DE-6811-4844-BB18-472A3F360EE5}"/>
          </ac:cxnSpMkLst>
        </pc:cxnChg>
        <pc:cxnChg chg="add del">
          <ac:chgData name="Hp Unit" userId="86ec350514542ee1" providerId="LiveId" clId="{3B52E2C2-2A30-46EE-848C-CC8EB154753E}" dt="2023-07-01T09:44:32.290" v="204" actId="26606"/>
          <ac:cxnSpMkLst>
            <pc:docMk/>
            <pc:sldMk cId="3580290709" sldId="265"/>
            <ac:cxnSpMk id="28" creationId="{77A9CA3A-7216-41E0-B3CD-058077FD396D}"/>
          </ac:cxnSpMkLst>
        </pc:cxnChg>
      </pc:sldChg>
      <pc:sldChg chg="modSp mod setBg modNotesTx">
        <pc:chgData name="Hp Unit" userId="86ec350514542ee1" providerId="LiveId" clId="{3B52E2C2-2A30-46EE-848C-CC8EB154753E}" dt="2023-07-01T09:43:02.594" v="197" actId="20577"/>
        <pc:sldMkLst>
          <pc:docMk/>
          <pc:sldMk cId="2567240378" sldId="268"/>
        </pc:sldMkLst>
        <pc:spChg chg="mod">
          <ac:chgData name="Hp Unit" userId="86ec350514542ee1" providerId="LiveId" clId="{3B52E2C2-2A30-46EE-848C-CC8EB154753E}" dt="2023-07-01T09:42:18.762" v="178" actId="20577"/>
          <ac:spMkLst>
            <pc:docMk/>
            <pc:sldMk cId="2567240378" sldId="268"/>
            <ac:spMk id="2" creationId="{C88351D5-41E8-A3C8-37A1-1D54A6C6D30A}"/>
          </ac:spMkLst>
        </pc:spChg>
      </pc:sldChg>
      <pc:sldChg chg="modNotesTx">
        <pc:chgData name="Hp Unit" userId="86ec350514542ee1" providerId="LiveId" clId="{3B52E2C2-2A30-46EE-848C-CC8EB154753E}" dt="2023-07-01T09:39:19.537" v="164" actId="20577"/>
        <pc:sldMkLst>
          <pc:docMk/>
          <pc:sldMk cId="3176667801" sldId="269"/>
        </pc:sldMkLst>
      </pc:sldChg>
      <pc:sldChg chg="addSp modSp mod setBg modNotesTx">
        <pc:chgData name="Hp Unit" userId="86ec350514542ee1" providerId="LiveId" clId="{3B52E2C2-2A30-46EE-848C-CC8EB154753E}" dt="2023-07-01T09:51:22.008" v="387" actId="5793"/>
        <pc:sldMkLst>
          <pc:docMk/>
          <pc:sldMk cId="2276529801" sldId="270"/>
        </pc:sldMkLst>
        <pc:spChg chg="add mod">
          <ac:chgData name="Hp Unit" userId="86ec350514542ee1" providerId="LiveId" clId="{3B52E2C2-2A30-46EE-848C-CC8EB154753E}" dt="2023-07-01T09:50:34.345" v="355" actId="1076"/>
          <ac:spMkLst>
            <pc:docMk/>
            <pc:sldMk cId="2276529801" sldId="270"/>
            <ac:spMk id="2" creationId="{DD08FB1F-E992-A9B6-1F6D-64AC71877281}"/>
          </ac:spMkLst>
        </pc:spChg>
        <pc:spChg chg="mod">
          <ac:chgData name="Hp Unit" userId="86ec350514542ee1" providerId="LiveId" clId="{3B52E2C2-2A30-46EE-848C-CC8EB154753E}" dt="2023-07-01T09:50:12.774" v="350" actId="207"/>
          <ac:spMkLst>
            <pc:docMk/>
            <pc:sldMk cId="2276529801" sldId="270"/>
            <ac:spMk id="7" creationId="{AA07A670-510C-798F-DD71-B19C1AACF263}"/>
          </ac:spMkLst>
        </pc:spChg>
        <pc:spChg chg="mod">
          <ac:chgData name="Hp Unit" userId="86ec350514542ee1" providerId="LiveId" clId="{3B52E2C2-2A30-46EE-848C-CC8EB154753E}" dt="2023-07-01T09:50:03.944" v="349" actId="207"/>
          <ac:spMkLst>
            <pc:docMk/>
            <pc:sldMk cId="2276529801" sldId="270"/>
            <ac:spMk id="8" creationId="{D09F0573-85F7-95EF-AD66-551F72917B17}"/>
          </ac:spMkLst>
        </pc:spChg>
        <pc:spChg chg="mod">
          <ac:chgData name="Hp Unit" userId="86ec350514542ee1" providerId="LiveId" clId="{3B52E2C2-2A30-46EE-848C-CC8EB154753E}" dt="2023-07-01T09:49:55.832" v="348" actId="207"/>
          <ac:spMkLst>
            <pc:docMk/>
            <pc:sldMk cId="2276529801" sldId="270"/>
            <ac:spMk id="9" creationId="{C8BB7E46-BD00-B635-8879-85EDE7E94F7F}"/>
          </ac:spMkLst>
        </pc:spChg>
        <pc:picChg chg="mod">
          <ac:chgData name="Hp Unit" userId="86ec350514542ee1" providerId="LiveId" clId="{3B52E2C2-2A30-46EE-848C-CC8EB154753E}" dt="2023-07-01T09:49:22.134" v="318" actId="1076"/>
          <ac:picMkLst>
            <pc:docMk/>
            <pc:sldMk cId="2276529801" sldId="270"/>
            <ac:picMk id="2050" creationId="{D5E13E62-AF42-B237-BFD2-B183AD86A8CA}"/>
          </ac:picMkLst>
        </pc:picChg>
        <pc:picChg chg="mod">
          <ac:chgData name="Hp Unit" userId="86ec350514542ee1" providerId="LiveId" clId="{3B52E2C2-2A30-46EE-848C-CC8EB154753E}" dt="2023-07-01T09:49:15.950" v="317" actId="167"/>
          <ac:picMkLst>
            <pc:docMk/>
            <pc:sldMk cId="2276529801" sldId="270"/>
            <ac:picMk id="2052" creationId="{9D8732AE-500C-4B2A-5AF3-C425FDA50DA4}"/>
          </ac:picMkLst>
        </pc:picChg>
      </pc:sldChg>
      <pc:sldChg chg="modNotesTx">
        <pc:chgData name="Hp Unit" userId="86ec350514542ee1" providerId="LiveId" clId="{3B52E2C2-2A30-46EE-848C-CC8EB154753E}" dt="2023-07-01T09:53:01.615" v="459" actId="20577"/>
        <pc:sldMkLst>
          <pc:docMk/>
          <pc:sldMk cId="1634964597"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7/5/2023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fitnetwork.org/public/all-mfn/conquering-stress-and-managing-your-time-wisel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cietyhealth.vcu.edu/work/the-projects/why-education-matters-to-health-exploring-the-causes.html#gsc.tab=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1&amp;2: 3 + 5 +5 min </a:t>
            </a:r>
            <a:r>
              <a:rPr lang="en-US" dirty="0" err="1"/>
              <a:t>Inleiding</a:t>
            </a:r>
            <a:endParaRPr lang="en-US" dirty="0"/>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Welkom by hierdie nuwe reeks lesse. Ek hoop dat jy jou </a:t>
            </a:r>
            <a:r>
              <a:rPr lang="af-ZA" sz="1800" dirty="0" err="1">
                <a:effectLst/>
                <a:latin typeface="Calibri" panose="020F0502020204030204" pitchFamily="34" charset="0"/>
                <a:ea typeface="Arial" panose="020B0604020202020204" pitchFamily="34" charset="0"/>
              </a:rPr>
              <a:t>huiswerkaktiwiteit</a:t>
            </a:r>
            <a:r>
              <a:rPr lang="af-ZA" sz="1800" dirty="0">
                <a:effectLst/>
                <a:latin typeface="Calibri" panose="020F0502020204030204" pitchFamily="34" charset="0"/>
                <a:ea typeface="Arial" panose="020B0604020202020204" pitchFamily="34" charset="0"/>
              </a:rPr>
              <a:t> (</a:t>
            </a:r>
            <a:r>
              <a:rPr lang="af-ZA" sz="1800" b="1" i="1" dirty="0">
                <a:effectLst/>
                <a:latin typeface="Calibri" panose="020F0502020204030204" pitchFamily="34" charset="0"/>
                <a:ea typeface="Arial" panose="020B0604020202020204" pitchFamily="34" charset="0"/>
              </a:rPr>
              <a:t>Aktiwiteit 4</a:t>
            </a:r>
            <a:r>
              <a:rPr lang="af-ZA" sz="1800" dirty="0">
                <a:effectLst/>
                <a:latin typeface="Calibri" panose="020F0502020204030204" pitchFamily="34" charset="0"/>
                <a:ea typeface="Arial" panose="020B0604020202020204" pitchFamily="34" charset="0"/>
              </a:rPr>
              <a:t>) van die laaste les nuttig gevind het en dat jy reeds 'n paar veranderinge kon implementeer om gesonde gewoontes te ontwikkel.</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Draai na iemand in jou groep en probeer om die VYF aspekte van 'n individu se lewe wat 'n gebalanseerde leefstyl beïnvloed te noem. Deel TWEE</a:t>
            </a:r>
            <a:r>
              <a:rPr lang="af-ZA" sz="1800" b="1" dirty="0">
                <a:effectLst/>
                <a:latin typeface="Calibri" panose="020F0502020204030204" pitchFamily="34" charset="0"/>
                <a:ea typeface="Arial" panose="020B0604020202020204" pitchFamily="34" charset="0"/>
              </a:rPr>
              <a:t> aksies</a:t>
            </a:r>
            <a:r>
              <a:rPr lang="af-ZA" sz="1800" dirty="0">
                <a:effectLst/>
                <a:latin typeface="Calibri" panose="020F0502020204030204" pitchFamily="34" charset="0"/>
                <a:ea typeface="Arial" panose="020B0604020202020204" pitchFamily="34" charset="0"/>
              </a:rPr>
              <a:t> wat jy in jou huiswerk aktiwiteit (d.w.s. </a:t>
            </a:r>
            <a:r>
              <a:rPr lang="af-ZA" sz="1800" b="1" i="1" dirty="0">
                <a:effectLst/>
                <a:latin typeface="Calibri" panose="020F0502020204030204" pitchFamily="34" charset="0"/>
                <a:ea typeface="Arial" panose="020B0604020202020204" pitchFamily="34" charset="0"/>
              </a:rPr>
              <a:t>Aktiwiteit 4</a:t>
            </a:r>
            <a:r>
              <a:rPr lang="af-ZA" sz="1800" dirty="0">
                <a:effectLst/>
                <a:latin typeface="Calibri" panose="020F0502020204030204" pitchFamily="34" charset="0"/>
                <a:ea typeface="Arial" panose="020B0604020202020204" pitchFamily="34" charset="0"/>
              </a:rPr>
              <a:t>) besluit het om te neem met iemand langs jou.</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Verlede week het ons gefokus op aspekte binne ‘n individu wat 'n gebalanseerde leefstyl uitmaak. Ons weet nou dat daar sekere veranderinge is wat ons in ons lewens moet maak om 'n gebalanseerde leefstyl te kan leef. As ons weet dit is so belangrik, hoekom is ons nog so ongesond?</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Dis bloot swak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Ons ooreet, kies die verkeerde kosse, ons is minder aktief en laat </a:t>
            </a:r>
            <a:r>
              <a:rPr lang="af-ZA" sz="1800" u="none" strike="noStrike" dirty="0">
                <a:solidFill>
                  <a:srgbClr val="0000FF"/>
                </a:solidFill>
                <a:effectLst/>
                <a:latin typeface="Calibri" panose="020F0502020204030204" pitchFamily="34" charset="0"/>
                <a:ea typeface="Arial" panose="020B0604020202020204" pitchFamily="34" charset="0"/>
                <a:hlinkClick r:id="rId3"/>
              </a:rPr>
              <a:t>stres</a:t>
            </a:r>
            <a:r>
              <a:rPr lang="af-ZA" sz="1800" dirty="0">
                <a:effectLst/>
                <a:latin typeface="Calibri" panose="020F0502020204030204" pitchFamily="34" charset="0"/>
                <a:ea typeface="Arial" panose="020B0604020202020204" pitchFamily="34" charset="0"/>
              </a:rPr>
              <a:t> en angs ons lewens oorneem.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So, watter faktore beïnvloed ons om negatiewe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te maak? As ons weet hoekom ons die verkeerde keuses maak, kan ons dalk die veranderinge aan die regte keuses maak.</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3- 5min </a:t>
            </a:r>
            <a:r>
              <a:rPr lang="en-US" dirty="0" err="1"/>
              <a:t>Groepaktiwiteit</a:t>
            </a:r>
            <a:endParaRPr lang="en-US" dirty="0"/>
          </a:p>
          <a:p>
            <a:endParaRPr lang="en-ZA" b="0" i="0" u="none" strike="noStrike" dirty="0">
              <a:solidFill>
                <a:srgbClr val="444444"/>
              </a:solidFill>
              <a:effectLst/>
              <a:latin typeface="Open Sans" panose="020F050202020403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Eerstens: Gebrek aan kennis</a:t>
            </a:r>
            <a:endParaRPr lang="en-US" sz="1800" dirty="0">
              <a:effectLst/>
              <a:latin typeface="Times New Roman" panose="02020603050405020304" pitchFamily="18" charset="0"/>
              <a:ea typeface="Times New Roman" panose="02020603050405020304" pitchFamily="18" charset="0"/>
            </a:endParaRPr>
          </a:p>
          <a:p>
            <a:endParaRPr lang="af-ZA" sz="1800" dirty="0">
              <a:effectLst/>
              <a:latin typeface="Calibri" panose="020F0502020204030204" pitchFamily="34"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Mense was nie altyd so ongesond nie. 100 jaar gelede het mense nie met vetsug of stres gesukkel soos ons vandag nie. Hartsiektes en </a:t>
            </a:r>
            <a:r>
              <a:rPr lang="af-ZA" sz="1800" dirty="0" err="1">
                <a:effectLst/>
                <a:latin typeface="Calibri" panose="020F0502020204030204" pitchFamily="34" charset="0"/>
                <a:ea typeface="Arial" panose="020B0604020202020204" pitchFamily="34" charset="0"/>
              </a:rPr>
              <a:t>kolonkanker</a:t>
            </a:r>
            <a:r>
              <a:rPr lang="af-ZA" sz="1800" dirty="0">
                <a:effectLst/>
                <a:latin typeface="Calibri" panose="020F0502020204030204" pitchFamily="34" charset="0"/>
                <a:ea typeface="Arial" panose="020B0604020202020204" pitchFamily="34" charset="0"/>
              </a:rPr>
              <a:t> het selde </a:t>
            </a:r>
            <a:r>
              <a:rPr lang="af-ZA" sz="1800" dirty="0" err="1">
                <a:effectLst/>
                <a:latin typeface="Calibri" panose="020F0502020204030204" pitchFamily="34" charset="0"/>
                <a:ea typeface="Arial" panose="020B0604020202020204" pitchFamily="34" charset="0"/>
              </a:rPr>
              <a:t>voorgekom,want</a:t>
            </a:r>
            <a:r>
              <a:rPr lang="af-ZA" sz="1800" dirty="0">
                <a:effectLst/>
                <a:latin typeface="Calibri" panose="020F0502020204030204" pitchFamily="34" charset="0"/>
                <a:ea typeface="Arial" panose="020B0604020202020204" pitchFamily="34" charset="0"/>
              </a:rPr>
              <a:t> groente is in tuine gekweek en die meeste gesinne het net een ouer gehad wat gewerk het, wat veroorsaak het dat </a:t>
            </a:r>
            <a:r>
              <a:rPr lang="af-ZA" sz="1800" dirty="0" err="1">
                <a:effectLst/>
                <a:latin typeface="Calibri" panose="020F0502020204030204" pitchFamily="34" charset="0"/>
                <a:ea typeface="Arial" panose="020B0604020202020204" pitchFamily="34" charset="0"/>
              </a:rPr>
              <a:t>huisomgewings</a:t>
            </a:r>
            <a:r>
              <a:rPr lang="af-ZA" sz="1800" dirty="0">
                <a:effectLst/>
                <a:latin typeface="Calibri" panose="020F0502020204030204" pitchFamily="34" charset="0"/>
                <a:ea typeface="Arial" panose="020B0604020202020204" pitchFamily="34" charset="0"/>
              </a:rPr>
              <a:t> meer stabiel en minder stresvol was. Gesinne het tuisgemaakte maaltye geëet eerder as die verwerkte maaltye van vandag. Ongelukkig besef ons nie die impak van ons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op ons huidige en toekomstige gesondheid nie.</a:t>
            </a:r>
            <a:endParaRPr lang="en-US" sz="1800" dirty="0">
              <a:effectLst/>
              <a:latin typeface="Times New Roman" panose="02020603050405020304" pitchFamily="18" charset="0"/>
              <a:ea typeface="Arial" panose="020B0604020202020204" pitchFamily="34" charset="0"/>
            </a:endParaRPr>
          </a:p>
          <a:p>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Wanneer ons oor iets wonder, is ons geneig om dit net op Google te soek. Dan word ons deur massas inligting oorweldig. Watter inligting is eintlik nuttig wanneer jy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maak? Lees in julle groepe die artikel in </a:t>
            </a:r>
            <a:r>
              <a:rPr lang="af-ZA" sz="1800" b="1" i="1" dirty="0">
                <a:effectLst/>
                <a:latin typeface="Calibri" panose="020F0502020204030204" pitchFamily="34" charset="0"/>
                <a:ea typeface="Arial" panose="020B0604020202020204" pitchFamily="34" charset="0"/>
              </a:rPr>
              <a:t>Aktiwiteit 1 </a:t>
            </a:r>
            <a:r>
              <a:rPr lang="af-ZA" sz="1800" dirty="0">
                <a:effectLst/>
                <a:latin typeface="Calibri" panose="020F0502020204030204" pitchFamily="34" charset="0"/>
                <a:ea typeface="Arial" panose="020B0604020202020204" pitchFamily="34" charset="0"/>
              </a:rPr>
              <a:t>(</a:t>
            </a:r>
            <a:r>
              <a:rPr lang="af-ZA" sz="1800" b="1" i="1" u="sng" dirty="0">
                <a:effectLst/>
                <a:latin typeface="Calibri" panose="020F0502020204030204" pitchFamily="34" charset="0"/>
                <a:ea typeface="Arial" panose="020B0604020202020204" pitchFamily="34" charset="0"/>
              </a:rPr>
              <a:t>Les 2 - Werkkaart)</a:t>
            </a:r>
            <a:r>
              <a:rPr lang="af-ZA" sz="1800" dirty="0">
                <a:effectLst/>
                <a:latin typeface="Calibri" panose="020F0502020204030204" pitchFamily="34" charset="0"/>
                <a:ea typeface="Arial" panose="020B0604020202020204" pitchFamily="34" charset="0"/>
              </a:rPr>
              <a:t>  "</a:t>
            </a:r>
            <a:r>
              <a:rPr lang="af-ZA" sz="1800" i="1" dirty="0">
                <a:effectLst/>
                <a:latin typeface="Calibri" panose="020F0502020204030204" pitchFamily="34" charset="0"/>
                <a:ea typeface="Arial" panose="020B0604020202020204" pitchFamily="34" charset="0"/>
              </a:rPr>
              <a:t>Die verrassende maniere waarop sosiale media jou </a:t>
            </a:r>
            <a:r>
              <a:rPr lang="af-ZA" sz="1800" i="1" dirty="0" err="1">
                <a:effectLst/>
                <a:latin typeface="Calibri" panose="020F0502020204030204" pitchFamily="34" charset="0"/>
                <a:ea typeface="Arial" panose="020B0604020202020204" pitchFamily="34" charset="0"/>
              </a:rPr>
              <a:t>gesondheidskeuses</a:t>
            </a:r>
            <a:r>
              <a:rPr lang="af-ZA" sz="1800" i="1" dirty="0">
                <a:effectLst/>
                <a:latin typeface="Calibri" panose="020F0502020204030204" pitchFamily="34" charset="0"/>
                <a:ea typeface="Arial" panose="020B0604020202020204" pitchFamily="34" charset="0"/>
              </a:rPr>
              <a:t> beïnvloed". </a:t>
            </a:r>
            <a:endParaRPr lang="en-US" sz="1800" dirty="0">
              <a:effectLst/>
              <a:latin typeface="Times New Roman" panose="02020603050405020304" pitchFamily="18" charset="0"/>
              <a:ea typeface="Times New Roman" panose="02020603050405020304" pitchFamily="18" charset="0"/>
            </a:endParaRPr>
          </a:p>
          <a:p>
            <a:r>
              <a:rPr lang="af-ZA" sz="1800" b="1" i="1"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Hoe kan sosiale media jou mening oor 'n gesonde leefstyl op ‘n negatiewe manier beïnvloed?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Hoe en hoekom beïnvloed hierdie kennis (wat jy deur sosiale media verkry) jou besluite rondom gesondheid?</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Vra leerders om in hul groepe voorbeelde te deel oor hoe hul eie opinies oor "</a:t>
            </a:r>
            <a:r>
              <a:rPr lang="af-ZA" sz="1800" b="1" i="1" dirty="0">
                <a:effectLst/>
                <a:latin typeface="Calibri" panose="020F0502020204030204" pitchFamily="34" charset="0"/>
                <a:ea typeface="Arial" panose="020B0604020202020204" pitchFamily="34" charset="0"/>
              </a:rPr>
              <a:t>wat gesond is</a:t>
            </a:r>
            <a:r>
              <a:rPr lang="af-ZA" sz="1800" i="1" dirty="0">
                <a:effectLst/>
                <a:latin typeface="Calibri" panose="020F0502020204030204" pitchFamily="34" charset="0"/>
                <a:ea typeface="Arial" panose="020B0604020202020204" pitchFamily="34" charset="0"/>
              </a:rPr>
              <a:t>"</a:t>
            </a:r>
            <a:r>
              <a:rPr lang="af-ZA" sz="1800" dirty="0">
                <a:effectLst/>
                <a:latin typeface="Calibri" panose="020F0502020204030204" pitchFamily="34" charset="0"/>
                <a:ea typeface="Arial" panose="020B0604020202020204" pitchFamily="34" charset="0"/>
              </a:rPr>
              <a:t> deur sosiale media of </a:t>
            </a:r>
            <a:r>
              <a:rPr lang="af-ZA" sz="1800" dirty="0" err="1">
                <a:effectLst/>
                <a:latin typeface="Calibri" panose="020F0502020204030204" pitchFamily="34" charset="0"/>
                <a:ea typeface="Arial" panose="020B0604020202020204" pitchFamily="34" charset="0"/>
              </a:rPr>
              <a:t>beïnvloeders</a:t>
            </a:r>
            <a:r>
              <a:rPr lang="af-ZA" sz="1800" dirty="0">
                <a:effectLst/>
                <a:latin typeface="Calibri" panose="020F0502020204030204" pitchFamily="34" charset="0"/>
                <a:ea typeface="Arial" panose="020B0604020202020204" pitchFamily="34" charset="0"/>
              </a:rPr>
              <a:t> beïnvloed word.</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0" lvl="0" indent="0">
              <a:buFont typeface="+mj-lt"/>
              <a:buNone/>
            </a:pPr>
            <a:r>
              <a:rPr lang="af-ZA" sz="1800" dirty="0">
                <a:effectLst/>
                <a:latin typeface="Calibri" panose="020F0502020204030204" pitchFamily="34" charset="0"/>
                <a:ea typeface="Arial" panose="020B0604020202020204" pitchFamily="34" charset="0"/>
              </a:rPr>
              <a:t>3)      Lys VYF voorstelle, wat nie in die artikel genoem word nie, hoe om jouself teen die negatiewe invloede van sosiale media te beskerm. </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(Laat tyd toe vir elke groep om vir 1 min aan die klas terugvoer te gee)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5974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Of ek nou na 'n video oor vinnige gewigsverlies op </a:t>
            </a:r>
            <a:r>
              <a:rPr lang="af-ZA" sz="1800" dirty="0" err="1">
                <a:effectLst/>
                <a:latin typeface="Calibri" panose="020F0502020204030204" pitchFamily="34" charset="0"/>
                <a:ea typeface="Arial" panose="020B0604020202020204" pitchFamily="34" charset="0"/>
              </a:rPr>
              <a:t>Instagram</a:t>
            </a:r>
            <a:r>
              <a:rPr lang="af-ZA" sz="1800" dirty="0">
                <a:effectLst/>
                <a:latin typeface="Calibri" panose="020F0502020204030204" pitchFamily="34" charset="0"/>
                <a:ea typeface="Arial" panose="020B0604020202020204" pitchFamily="34" charset="0"/>
              </a:rPr>
              <a:t> kyk of 'n sekere dieet volg of 'n pil dink en binne twee weke 10 kg verloor, het ek 'n verantwoordelikheid teenoor myself om uit te vind of hierdie inligting betroubaar is om my keuse te maak. Ek kan kies om hierdie inligting te glo of geld op hierdie magiese pil te spandeer, maar daar sal ook gevolge vir my keuse wees. </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Elke keuse wat ons maak, het 'n gevolg. As ons 'n slegte keuse maak soos om dwelms te gebruik, sal daar negatiewe gevolge wees soos afsterwe weens dwelmmisbruik. Net so sal 'n positiewe keuse, soos om hard op skool te werk, 'n positiewe uitwerking tot gevolg hê: dat jy jou graad 11-jaar slaag. </a:t>
            </a:r>
            <a:endParaRPr lang="en-US" sz="1800" dirty="0">
              <a:effectLst/>
              <a:latin typeface="Times New Roman" panose="02020603050405020304" pitchFamily="18" charset="0"/>
              <a:ea typeface="Times New Roman" panose="02020603050405020304" pitchFamily="18" charset="0"/>
            </a:endParaRPr>
          </a:p>
          <a:p>
            <a:endParaRPr lang="af-ZA" sz="1800" dirty="0">
              <a:effectLst/>
              <a:latin typeface="Calibri" panose="020F0502020204030204" pitchFamily="34"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Die proses om hierdie bostaande keuses te maak vereis </a:t>
            </a:r>
            <a:r>
              <a:rPr lang="af-ZA" sz="1800" b="1" dirty="0" err="1">
                <a:effectLst/>
                <a:latin typeface="Calibri" panose="020F0502020204030204" pitchFamily="34" charset="0"/>
                <a:ea typeface="Arial" panose="020B0604020202020204" pitchFamily="34" charset="0"/>
              </a:rPr>
              <a:t>besluitnemingsvaardighede</a:t>
            </a:r>
            <a:r>
              <a:rPr lang="af-ZA" sz="1800" dirty="0">
                <a:effectLst/>
                <a:latin typeface="Calibri" panose="020F0502020204030204" pitchFamily="34" charset="0"/>
                <a:ea typeface="Arial" panose="020B0604020202020204" pitchFamily="34" charset="0"/>
              </a:rPr>
              <a:t>. Jy het die kennis nodig om te weet watter besluit jy moet neem om die negatiewe uitkoms te voorkom.</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370793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 10min </a:t>
            </a:r>
            <a:r>
              <a:rPr lang="en-ZA" dirty="0" err="1"/>
              <a:t>Individuele</a:t>
            </a:r>
            <a:r>
              <a:rPr lang="en-ZA" dirty="0"/>
              <a:t> </a:t>
            </a:r>
            <a:r>
              <a:rPr lang="en-ZA" dirty="0" err="1"/>
              <a:t>Aktiwiteit</a:t>
            </a:r>
            <a:endParaRPr lang="en-ZA" dirty="0"/>
          </a:p>
          <a:p>
            <a:endParaRPr lang="en-ZA" dirty="0"/>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Daar is 'n party dinge wat met jou sal gebeur wat nie beplan of bedoel is nie, maar besering of skade sal veroorsaak. Byvoorbeeld, 'n motorongeluk. 'n Ernstige ongeluk kan aspekte van jou </a:t>
            </a:r>
            <a:r>
              <a:rPr lang="af-ZA" sz="1800" dirty="0" err="1">
                <a:effectLst/>
                <a:latin typeface="Calibri" panose="020F0502020204030204" pitchFamily="34" charset="0"/>
                <a:ea typeface="Times New Roman" panose="02020603050405020304" pitchFamily="18" charset="0"/>
              </a:rPr>
              <a:t>leefstylkeuses</a:t>
            </a:r>
            <a:r>
              <a:rPr lang="af-ZA" sz="1800" dirty="0">
                <a:effectLst/>
                <a:latin typeface="Calibri" panose="020F0502020204030204" pitchFamily="34" charset="0"/>
                <a:ea typeface="Times New Roman" panose="02020603050405020304" pitchFamily="18" charset="0"/>
              </a:rPr>
              <a:t> benadeel. </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Daar is wel 'n paar tipes ongelukke wat voorkom kan word, want daar is goed wat jy kan doen om dit te vermy. Byvoorbeeld: Los gevaarlike medikasie binne die bereik van 'n klein kind. </a:t>
            </a:r>
            <a:br>
              <a:rPr lang="af-ZA" sz="1800" dirty="0">
                <a:effectLst/>
                <a:latin typeface="Calibri" panose="020F0502020204030204" pitchFamily="34" charset="0"/>
                <a:ea typeface="Times New Roman" panose="02020603050405020304" pitchFamily="18" charset="0"/>
              </a:rPr>
            </a:br>
            <a:endParaRPr lang="af-ZA" sz="1800" dirty="0">
              <a:effectLst/>
              <a:latin typeface="Calibri" panose="020F0502020204030204" pitchFamily="34"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Kyk na die prente en voltooi die </a:t>
            </a:r>
            <a:r>
              <a:rPr lang="af-ZA" sz="1800" b="1" i="1" dirty="0">
                <a:effectLst/>
                <a:latin typeface="Calibri" panose="020F0502020204030204" pitchFamily="34" charset="0"/>
                <a:ea typeface="Times New Roman" panose="02020603050405020304" pitchFamily="18" charset="0"/>
              </a:rPr>
              <a:t>Aktiwiteit  2 </a:t>
            </a:r>
            <a:r>
              <a:rPr lang="af-ZA" sz="1800" dirty="0">
                <a:effectLst/>
                <a:latin typeface="Calibri" panose="020F0502020204030204" pitchFamily="34" charset="0"/>
                <a:ea typeface="Times New Roman" panose="02020603050405020304" pitchFamily="18" charset="0"/>
              </a:rPr>
              <a:t>(</a:t>
            </a:r>
            <a:r>
              <a:rPr lang="af-ZA" sz="1800" b="1" i="1" u="sng" dirty="0">
                <a:effectLst/>
                <a:latin typeface="Calibri" panose="020F0502020204030204" pitchFamily="34" charset="0"/>
                <a:ea typeface="Times New Roman" panose="02020603050405020304" pitchFamily="18" charset="0"/>
              </a:rPr>
              <a:t>Les 2 - Werkkaart</a:t>
            </a:r>
            <a:r>
              <a:rPr lang="af-ZA" sz="1800" dirty="0">
                <a:effectLst/>
                <a:latin typeface="Calibri" panose="020F0502020204030204" pitchFamily="34" charset="0"/>
                <a:ea typeface="Times New Roman" panose="02020603050405020304" pitchFamily="18" charset="0"/>
              </a:rPr>
              <a:t>) deur aan te dui wat jy kan doen om hierdie ongelukke te voorkom.</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572F6A-90D6-4DDD-82C7-AA7A765A4B59}" type="slidenum">
              <a:rPr lang="en-ZA" smtClean="0"/>
              <a:t>4</a:t>
            </a:fld>
            <a:endParaRPr lang="en-ZA"/>
          </a:p>
        </p:txBody>
      </p:sp>
    </p:spTree>
    <p:extLst>
      <p:ext uri="{BB962C8B-B14F-4D97-AF65-F5344CB8AC3E}">
        <p14:creationId xmlns:p14="http://schemas.microsoft.com/office/powerpoint/2010/main" val="305468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5- 5min</a:t>
            </a:r>
          </a:p>
          <a:p>
            <a:endParaRPr lang="en-US" dirty="0"/>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Soms is die situasies waarin ons ons bevind beslis nie wat ons beplan het nie. Daar is byvoorbeeld nie baie tieners wat beplan om in hul tienerjare swanger te raak nie, maar sekere keuses het tot die tienerswangerskap gelei. </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Ons kan sê dat die tiener se  houding en oortuigings oor seks die bogenoemde tiener se keuse van gedrag beïnvloed het. Indien sy ingestem het om kondome te gebruik of om haar van seks te onthou, sou sy die swangerskap kon verhoed het. Miskien het sy ingestem om 'n kondoom te gebruik, maar ander faktore het hulle of die situasie beïnvloed.</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Watter ander faktore kan hierdie paartjie beïnvloed om swanger te raak? (Vra die klas vir 'n paar antwoorde.)</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Welgedaan klas! </a:t>
            </a:r>
            <a:r>
              <a:rPr lang="af-ZA" sz="1800" b="1" dirty="0">
                <a:effectLst/>
                <a:latin typeface="Calibri" panose="020F0502020204030204" pitchFamily="34" charset="0"/>
                <a:ea typeface="Times New Roman" panose="02020603050405020304" pitchFamily="18" charset="0"/>
              </a:rPr>
              <a:t>Groepsdruk</a:t>
            </a:r>
            <a:r>
              <a:rPr lang="af-ZA" sz="1800" dirty="0">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kan 'n rol speel en die houding van die paartjie beïnvloed. Die invloed van vriende (en selfs die media) se opinies oor seks kan druk op die paartjie plaas om ongesonde besluite te neem.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Alkoholmisbruik kan goeie oordeelsvermoë benadeel ten opsigte van die besluit om fisies betrokke te raak. Dit kon tot onbeskermde seks gelei het.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effectLst/>
                <a:latin typeface="Calibri" panose="020F0502020204030204" pitchFamily="34" charset="0"/>
                <a:ea typeface="Times New Roman" panose="02020603050405020304" pitchFamily="18" charset="0"/>
              </a:rPr>
              <a:t>Emosionele faktore </a:t>
            </a:r>
            <a:r>
              <a:rPr lang="af-ZA" sz="1800" dirty="0">
                <a:effectLst/>
                <a:latin typeface="Calibri" panose="020F0502020204030204" pitchFamily="34" charset="0"/>
                <a:ea typeface="Times New Roman" panose="02020603050405020304" pitchFamily="18" charset="0"/>
              </a:rPr>
              <a:t>speel ook ‘n rol. Miskien was een van die persone in hierdie paartjie emosioneel onseker of ongelooflik hartseer. Hierdie emosies kon hul selfvertroue </a:t>
            </a:r>
            <a:r>
              <a:rPr lang="af-ZA" sz="1800" dirty="0" err="1">
                <a:effectLst/>
                <a:latin typeface="Calibri" panose="020F0502020204030204" pitchFamily="34" charset="0"/>
                <a:ea typeface="Times New Roman" panose="02020603050405020304" pitchFamily="18" charset="0"/>
              </a:rPr>
              <a:t>belemmeren</a:t>
            </a:r>
            <a:r>
              <a:rPr lang="af-ZA" sz="1800" dirty="0">
                <a:effectLst/>
                <a:latin typeface="Calibri" panose="020F0502020204030204" pitchFamily="34" charset="0"/>
                <a:ea typeface="Times New Roman" panose="02020603050405020304" pitchFamily="18" charset="0"/>
              </a:rPr>
              <a:t> bydra om hul van seks te weerhou.</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Die </a:t>
            </a:r>
            <a:r>
              <a:rPr lang="af-ZA" sz="1800" b="1" dirty="0">
                <a:effectLst/>
                <a:latin typeface="Calibri" panose="020F0502020204030204" pitchFamily="34" charset="0"/>
                <a:ea typeface="Times New Roman" panose="02020603050405020304" pitchFamily="18" charset="0"/>
              </a:rPr>
              <a:t>omgewing </a:t>
            </a:r>
            <a:r>
              <a:rPr lang="af-ZA" sz="1800" dirty="0">
                <a:effectLst/>
                <a:latin typeface="Calibri" panose="020F0502020204030204" pitchFamily="34" charset="0"/>
                <a:ea typeface="Times New Roman" panose="02020603050405020304" pitchFamily="18" charset="0"/>
              </a:rPr>
              <a:t>speel ook 'n groot rol. Deur te kies om in haar kêrel se slaapkamer met die deur toe te wees, terwyl niemand anders by die huis is nie, is gevaarlik.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US"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effectLst/>
                <a:latin typeface="Calibri" panose="020F0502020204030204" pitchFamily="34" charset="0"/>
                <a:ea typeface="Times New Roman" panose="02020603050405020304" pitchFamily="18" charset="0"/>
              </a:rPr>
              <a:t>Om in hierdie posisie te beland, is die gevolg van verskeie negatiewe faktore wat besluitneming beïnvloed. Die hartseer werklikheid is dat niemand van ons teen hierdie faktore immuun is nie.  </a:t>
            </a:r>
            <a:br>
              <a:rPr lang="af-ZA" sz="1800" dirty="0">
                <a:effectLst/>
                <a:latin typeface="Calibri" panose="020F0502020204030204" pitchFamily="34" charset="0"/>
                <a:ea typeface="Times New Roman" panose="02020603050405020304" pitchFamily="18" charset="0"/>
              </a:rPr>
            </a:br>
            <a:r>
              <a:rPr lang="af-ZA" sz="1800" b="1" dirty="0">
                <a:effectLst/>
                <a:latin typeface="Calibri" panose="020F0502020204030204" pitchFamily="34" charset="0"/>
                <a:ea typeface="Times New Roman" panose="02020603050405020304" pitchFamily="18" charset="0"/>
              </a:rPr>
              <a:t>Maar</a:t>
            </a:r>
            <a:r>
              <a:rPr lang="af-ZA" sz="1800" dirty="0">
                <a:effectLst/>
                <a:latin typeface="Calibri" panose="020F0502020204030204" pitchFamily="34" charset="0"/>
                <a:ea typeface="Times New Roman" panose="02020603050405020304" pitchFamily="18" charset="0"/>
              </a:rPr>
              <a:t>, jy is egter die een wat die keuse maak oor die mate waarin jy beïnvloed word. As jy NEE sê om alkohol te gebruik, kanselleer jy die gevaar van ‘n verswakte verstand uit en kan jy sinvolle besluite neem.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270842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 </a:t>
            </a:r>
            <a:r>
              <a:rPr lang="en-US" dirty="0" err="1"/>
              <a:t>Kyk</a:t>
            </a:r>
            <a:r>
              <a:rPr lang="en-US" dirty="0"/>
              <a:t> </a:t>
            </a:r>
            <a:r>
              <a:rPr lang="en-US" dirty="0" err="1"/>
              <a:t>en</a:t>
            </a:r>
            <a:r>
              <a:rPr lang="en-US" dirty="0"/>
              <a:t> Begin </a:t>
            </a:r>
            <a:r>
              <a:rPr lang="en-US" dirty="0" err="1"/>
              <a:t>Aktiwiteit</a:t>
            </a:r>
            <a:endParaRPr lang="en-US" dirty="0"/>
          </a:p>
          <a:p>
            <a:endParaRPr lang="en-US" dirty="0"/>
          </a:p>
          <a:p>
            <a:pPr marL="0" lvl="0" indent="0">
              <a:buFont typeface="Symbol" panose="05050102010706020507" pitchFamily="18" charset="2"/>
              <a:buNone/>
            </a:pPr>
            <a:r>
              <a:rPr lang="af-ZA" sz="1800" b="1" u="sng" kern="1200" dirty="0">
                <a:solidFill>
                  <a:srgbClr val="0000FF"/>
                </a:solidFill>
                <a:effectLst/>
                <a:latin typeface="Calibri" panose="020F0502020204030204" pitchFamily="34" charset="0"/>
                <a:ea typeface="Times New Roman" panose="02020603050405020304" pitchFamily="18" charset="0"/>
              </a:rPr>
              <a:t>Sosio-ekonomiese faktore</a:t>
            </a:r>
            <a:r>
              <a:rPr lang="af-ZA" sz="1800" kern="1200" dirty="0">
                <a:effectLst/>
                <a:latin typeface="Calibri" panose="020F0502020204030204" pitchFamily="34" charset="0"/>
                <a:ea typeface="Times New Roman" panose="02020603050405020304" pitchFamily="18" charset="0"/>
              </a:rPr>
              <a:t> </a:t>
            </a:r>
            <a:r>
              <a:rPr lang="af-ZA" sz="1800" kern="1200" dirty="0">
                <a:solidFill>
                  <a:srgbClr val="000000"/>
                </a:solidFill>
                <a:effectLst/>
                <a:latin typeface="Calibri" panose="020F0502020204030204" pitchFamily="34" charset="0"/>
                <a:ea typeface="Calibri" panose="020F0502020204030204" pitchFamily="34" charset="0"/>
              </a:rPr>
              <a:t>het 'n groot invloed op </a:t>
            </a:r>
            <a:r>
              <a:rPr lang="af-ZA" sz="1800" kern="1200" dirty="0" err="1">
                <a:solidFill>
                  <a:srgbClr val="000000"/>
                </a:solidFill>
                <a:effectLst/>
                <a:latin typeface="Calibri" panose="020F0502020204030204" pitchFamily="34" charset="0"/>
                <a:ea typeface="Calibri" panose="020F0502020204030204" pitchFamily="34" charset="0"/>
              </a:rPr>
              <a:t>leefstylkeuses</a:t>
            </a:r>
            <a:r>
              <a:rPr lang="af-ZA" sz="1800" kern="1200" dirty="0">
                <a:solidFill>
                  <a:srgbClr val="000000"/>
                </a:solidFill>
                <a:effectLst/>
                <a:latin typeface="Calibri" panose="020F0502020204030204" pitchFamily="34" charset="0"/>
                <a:ea typeface="Calibri" panose="020F0502020204030204" pitchFamily="34" charset="0"/>
              </a:rPr>
              <a:t>. Soms word jy beïnvloed deur die area waarin jy woon, jou ouers se inkomste en hoe jy grootgeword het, sonder dat jy die geleentheid gehad het om jou eie keuses te maak. </a:t>
            </a:r>
            <a:endParaRPr lang="en-US" sz="1800" kern="1200" dirty="0">
              <a:solidFill>
                <a:srgbClr val="000000"/>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kern="1200" dirty="0">
                <a:effectLst/>
                <a:latin typeface="Calibri" panose="020F0502020204030204" pitchFamily="34" charset="0"/>
                <a:ea typeface="Times New Roman" panose="02020603050405020304" pitchFamily="18" charset="0"/>
              </a:rPr>
              <a:t>Ons sal nou 'n kort video kyk wat deur 'n </a:t>
            </a:r>
            <a:r>
              <a:rPr lang="af-ZA" sz="1800" kern="1200" dirty="0" err="1">
                <a:effectLst/>
                <a:latin typeface="Calibri" panose="020F0502020204030204" pitchFamily="34" charset="0"/>
                <a:ea typeface="Times New Roman" panose="02020603050405020304" pitchFamily="18" charset="0"/>
              </a:rPr>
              <a:t>navorsingspan</a:t>
            </a:r>
            <a:r>
              <a:rPr lang="af-ZA" sz="1800" kern="1200" dirty="0">
                <a:effectLst/>
                <a:latin typeface="Calibri" panose="020F0502020204030204" pitchFamily="34" charset="0"/>
                <a:ea typeface="Times New Roman" panose="02020603050405020304" pitchFamily="18" charset="0"/>
              </a:rPr>
              <a:t> in Amerika saamgestel is oor </a:t>
            </a:r>
            <a:r>
              <a:rPr lang="af-ZA" sz="1800" i="1" kern="1200" dirty="0">
                <a:effectLst/>
                <a:latin typeface="Calibri" panose="020F0502020204030204" pitchFamily="34" charset="0"/>
                <a:ea typeface="Times New Roman" panose="02020603050405020304" pitchFamily="18" charset="0"/>
              </a:rPr>
              <a:t>hoe onderwys gesondheid beïnvloed.</a:t>
            </a: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kern="1200" dirty="0">
                <a:effectLst/>
                <a:latin typeface="Calibri" panose="020F0502020204030204" pitchFamily="34" charset="0"/>
                <a:ea typeface="Times New Roman" panose="02020603050405020304" pitchFamily="18" charset="0"/>
              </a:rPr>
              <a:t>Kan jy identifiseer hoeveel van die faktore wat hulle in Virginia uitlig, ook 'n probleem in Suid-Afrika is?</a:t>
            </a:r>
          </a:p>
          <a:p>
            <a:pPr marL="0" lvl="0" indent="0">
              <a:buFont typeface="Wingdings" panose="05000000000000000000" pitchFamily="2" charset="2"/>
              <a:buNone/>
            </a:pPr>
            <a:endParaRPr lang="en-US" sz="1800" kern="12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kern="1200" dirty="0">
                <a:effectLst/>
                <a:latin typeface="Calibri" panose="020F0502020204030204" pitchFamily="34" charset="0"/>
                <a:ea typeface="Times New Roman" panose="02020603050405020304" pitchFamily="18" charset="0"/>
              </a:rPr>
              <a:t>Kyk video:  (</a:t>
            </a:r>
            <a:r>
              <a:rPr lang="af-ZA" sz="1800" kern="1200" dirty="0" err="1">
                <a:solidFill>
                  <a:srgbClr val="FF0000"/>
                </a:solidFill>
                <a:effectLst/>
                <a:latin typeface="Calibri" panose="020F0502020204030204" pitchFamily="34" charset="0"/>
                <a:ea typeface="Times New Roman" panose="02020603050405020304" pitchFamily="18" charset="0"/>
              </a:rPr>
              <a:t>Onderwysersnota</a:t>
            </a:r>
            <a:r>
              <a:rPr lang="af-ZA" sz="1800" kern="1200" dirty="0">
                <a:effectLst/>
                <a:latin typeface="Calibri" panose="020F0502020204030204" pitchFamily="34" charset="0"/>
                <a:ea typeface="Times New Roman" panose="02020603050405020304" pitchFamily="18" charset="0"/>
              </a:rPr>
              <a:t>: Om die video te kyk, blaai af op die bladsy na die video)</a:t>
            </a:r>
            <a:endParaRPr lang="en-US" sz="1800" u="none" kern="12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u="sng" kern="1200" dirty="0">
                <a:solidFill>
                  <a:srgbClr val="0000FF"/>
                </a:solidFill>
                <a:effectLst/>
                <a:latin typeface="Calibri" panose="020F0502020204030204" pitchFamily="34" charset="0"/>
                <a:ea typeface="Times New Roman" panose="02020603050405020304" pitchFamily="18" charset="0"/>
                <a:hlinkClick r:id="rId3"/>
              </a:rPr>
              <a:t>https://societyhealth.vcu.edu/work/the-projects/why-education-matters-to-health-exploring-the-causes.html#gsc.tab=0</a:t>
            </a:r>
            <a:r>
              <a:rPr lang="af-ZA" sz="1800" u="sng" kern="1200" dirty="0">
                <a:solidFill>
                  <a:srgbClr val="0000FF"/>
                </a:solidFill>
                <a:effectLst/>
                <a:latin typeface="Calibri" panose="020F0502020204030204" pitchFamily="34" charset="0"/>
                <a:ea typeface="Times New Roman" panose="02020603050405020304" pitchFamily="18" charset="0"/>
              </a:rPr>
              <a:t>   </a:t>
            </a:r>
            <a:r>
              <a:rPr lang="af-ZA" sz="1800" kern="1200" dirty="0">
                <a:effectLst/>
                <a:latin typeface="Calibri" panose="020F0502020204030204" pitchFamily="34" charset="0"/>
                <a:ea typeface="Times New Roman" panose="02020603050405020304" pitchFamily="18" charset="0"/>
              </a:rPr>
              <a:t> </a:t>
            </a:r>
            <a:endParaRPr lang="en-US" sz="1800" u="none" kern="12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US" sz="1800" u="none" kern="12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u="sng" kern="1200" dirty="0">
                <a:solidFill>
                  <a:srgbClr val="0000FF"/>
                </a:solidFill>
                <a:effectLst/>
                <a:latin typeface="Calibri" panose="020F0502020204030204" pitchFamily="34" charset="0"/>
                <a:ea typeface="Times New Roman" panose="02020603050405020304" pitchFamily="18" charset="0"/>
              </a:rPr>
              <a:t>Van die faktore wat genoem is, was: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kern="1200" dirty="0">
                <a:effectLst/>
                <a:latin typeface="Calibri" panose="020F0502020204030204" pitchFamily="34" charset="0"/>
                <a:ea typeface="Times New Roman" panose="02020603050405020304" pitchFamily="18" charset="0"/>
              </a:rPr>
              <a:t>Opvoeding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kern="1200" dirty="0">
                <a:effectLst/>
                <a:latin typeface="Calibri" panose="020F0502020204030204" pitchFamily="34" charset="0"/>
                <a:ea typeface="Times New Roman" panose="02020603050405020304" pitchFamily="18" charset="0"/>
              </a:rPr>
              <a:t>Omgewing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kern="1200" dirty="0">
                <a:effectLst/>
                <a:latin typeface="Calibri" panose="020F0502020204030204" pitchFamily="34" charset="0"/>
                <a:ea typeface="Times New Roman" panose="02020603050405020304" pitchFamily="18" charset="0"/>
              </a:rPr>
              <a:t>Lae inkomste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kern="1200" dirty="0">
                <a:effectLst/>
                <a:latin typeface="Calibri" panose="020F0502020204030204" pitchFamily="34" charset="0"/>
                <a:ea typeface="Times New Roman" panose="02020603050405020304" pitchFamily="18" charset="0"/>
              </a:rPr>
              <a:t>Gebrek aan gesondheidsorg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kern="1200" dirty="0">
                <a:effectLst/>
                <a:latin typeface="Calibri" panose="020F0502020204030204" pitchFamily="34" charset="0"/>
                <a:ea typeface="Times New Roman" panose="02020603050405020304" pitchFamily="18" charset="0"/>
              </a:rPr>
              <a:t>Misdaad</a:t>
            </a:r>
            <a:endParaRPr lang="en-US" sz="1800" kern="12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US" sz="1800" kern="12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kern="1200" dirty="0">
                <a:effectLst/>
                <a:latin typeface="Calibri" panose="020F0502020204030204" pitchFamily="34" charset="0"/>
                <a:ea typeface="Times New Roman" panose="02020603050405020304" pitchFamily="18" charset="0"/>
              </a:rPr>
              <a:t>In Suid-Afrika sukkel ons met baie van hierdie faktore asook swak </a:t>
            </a:r>
            <a:r>
              <a:rPr lang="af-ZA" sz="1800" b="1" kern="1200" dirty="0">
                <a:effectLst/>
                <a:latin typeface="Calibri" panose="020F0502020204030204" pitchFamily="34" charset="0"/>
                <a:ea typeface="Times New Roman" panose="02020603050405020304" pitchFamily="18" charset="0"/>
              </a:rPr>
              <a:t>geletterdheid</a:t>
            </a:r>
            <a:r>
              <a:rPr lang="af-ZA" sz="1800" kern="1200" dirty="0">
                <a:effectLst/>
                <a:latin typeface="Calibri" panose="020F0502020204030204" pitchFamily="34" charset="0"/>
                <a:ea typeface="Times New Roman" panose="02020603050405020304" pitchFamily="18" charset="0"/>
              </a:rPr>
              <a:t>. </a:t>
            </a:r>
            <a:endParaRPr lang="en-US" sz="1800" kern="12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US" sz="1800" kern="12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kern="1200" dirty="0">
                <a:effectLst/>
                <a:latin typeface="Calibri" panose="020F0502020204030204" pitchFamily="34" charset="0"/>
                <a:ea typeface="Times New Roman" panose="02020603050405020304" pitchFamily="18" charset="0"/>
              </a:rPr>
              <a:t>Sommige van julle weet hoe dit is om uit een van hierdie arm gemeenskappe te kom en met basiese behoeftes te worstel. Ander was nog nooit bekommerd om in 'n huis te bly wat moontlik sal wegspoel wanneer dit swaar reën nie of net een maaltyd per dag te eet nie. Alhoewel ons in 'n land woon waar die ekonomie 'n ernstige impak op almal het, kan ons nie almal sê dat ons weet wat dit beteken om arm te wees nie.</a:t>
            </a:r>
            <a:endParaRPr lang="en-US" sz="1800" dirty="0">
              <a:effectLst/>
              <a:latin typeface="Times New Roman" panose="02020603050405020304" pitchFamily="18" charset="0"/>
              <a:ea typeface="Times New Roman" panose="02020603050405020304" pitchFamily="18" charset="0"/>
            </a:endParaRPr>
          </a:p>
          <a:p>
            <a:pPr marL="457200"/>
            <a:r>
              <a:rPr lang="af-ZA" sz="1800" kern="12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kern="1200" dirty="0">
                <a:effectLst/>
                <a:latin typeface="Calibri" panose="020F0502020204030204" pitchFamily="34" charset="0"/>
                <a:ea typeface="Times New Roman" panose="02020603050405020304" pitchFamily="18" charset="0"/>
              </a:rPr>
              <a:t>Jy sal nou met </a:t>
            </a:r>
            <a:r>
              <a:rPr lang="af-ZA" sz="1800" b="1" kern="1200" dirty="0">
                <a:effectLst/>
                <a:latin typeface="Calibri" panose="020F0502020204030204" pitchFamily="34" charset="0"/>
                <a:ea typeface="Times New Roman" panose="02020603050405020304" pitchFamily="18" charset="0"/>
              </a:rPr>
              <a:t>Aktiwiteit</a:t>
            </a:r>
            <a:r>
              <a:rPr lang="af-ZA" sz="1800" kern="1200" dirty="0">
                <a:effectLst/>
                <a:latin typeface="Calibri" panose="020F0502020204030204" pitchFamily="34" charset="0"/>
                <a:ea typeface="Times New Roman" panose="02020603050405020304" pitchFamily="18" charset="0"/>
              </a:rPr>
              <a:t> </a:t>
            </a:r>
            <a:r>
              <a:rPr lang="af-ZA" sz="1800" b="1" i="1" kern="1200" dirty="0">
                <a:effectLst/>
                <a:latin typeface="Calibri" panose="020F0502020204030204" pitchFamily="34" charset="0"/>
                <a:ea typeface="Times New Roman" panose="02020603050405020304" pitchFamily="18" charset="0"/>
              </a:rPr>
              <a:t>3 </a:t>
            </a:r>
            <a:r>
              <a:rPr lang="af-ZA" sz="1800" b="1" i="1" u="sng" kern="1200" dirty="0">
                <a:effectLst/>
                <a:latin typeface="Calibri" panose="020F0502020204030204" pitchFamily="34" charset="0"/>
                <a:ea typeface="Times New Roman" panose="02020603050405020304" pitchFamily="18" charset="0"/>
              </a:rPr>
              <a:t> (Les 2 – Werkkaart</a:t>
            </a:r>
            <a:r>
              <a:rPr lang="af-ZA" sz="1800" kern="1200" dirty="0">
                <a:effectLst/>
                <a:latin typeface="Calibri" panose="020F0502020204030204" pitchFamily="34" charset="0"/>
                <a:ea typeface="Times New Roman" panose="02020603050405020304" pitchFamily="18" charset="0"/>
              </a:rPr>
              <a:t>) begin. Hierdie aktiwiteit vereis 'n komponent wat vir </a:t>
            </a:r>
            <a:r>
              <a:rPr lang="af-ZA" sz="1800" kern="1200" dirty="0">
                <a:effectLst/>
                <a:highlight>
                  <a:srgbClr val="FFFF00"/>
                </a:highlight>
                <a:latin typeface="Calibri" panose="020F0502020204030204" pitchFamily="34" charset="0"/>
                <a:ea typeface="Times New Roman" panose="02020603050405020304" pitchFamily="18" charset="0"/>
              </a:rPr>
              <a:t>huiswerk</a:t>
            </a:r>
            <a:r>
              <a:rPr lang="af-ZA" sz="1800" kern="1200" dirty="0">
                <a:effectLst/>
                <a:latin typeface="Calibri" panose="020F0502020204030204" pitchFamily="34" charset="0"/>
                <a:ea typeface="Times New Roman" panose="02020603050405020304" pitchFamily="18" charset="0"/>
              </a:rPr>
              <a:t> gedoen moet word wat in die volgende les gebruik sal word.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kern="1200" dirty="0">
                <a:effectLst/>
                <a:latin typeface="Calibri" panose="020F0502020204030204" pitchFamily="34" charset="0"/>
                <a:ea typeface="Times New Roman" panose="02020603050405020304" pitchFamily="18" charset="0"/>
              </a:rPr>
              <a:t>(</a:t>
            </a:r>
            <a:r>
              <a:rPr lang="af-ZA" sz="1800" kern="1200" dirty="0">
                <a:solidFill>
                  <a:srgbClr val="FF0000"/>
                </a:solidFill>
                <a:effectLst/>
                <a:latin typeface="Calibri" panose="020F0502020204030204" pitchFamily="34" charset="0"/>
                <a:ea typeface="Times New Roman" panose="02020603050405020304" pitchFamily="18" charset="0"/>
              </a:rPr>
              <a:t>Nota aan onderwyser: </a:t>
            </a:r>
            <a:r>
              <a:rPr lang="af-ZA" sz="1800" kern="1200" dirty="0">
                <a:effectLst/>
                <a:latin typeface="Calibri" panose="020F0502020204030204" pitchFamily="34" charset="0"/>
                <a:ea typeface="Times New Roman" panose="02020603050405020304" pitchFamily="18" charset="0"/>
              </a:rPr>
              <a:t>Laat 4min toe om die les met die refleksie-aktiwiteit af te sluit)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22284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 3min </a:t>
            </a:r>
            <a:r>
              <a:rPr lang="en-US" dirty="0" err="1"/>
              <a:t>Refleksie</a:t>
            </a:r>
            <a:endParaRPr lang="en-US" dirty="0"/>
          </a:p>
          <a:p>
            <a:endParaRPr lang="en-US" dirty="0"/>
          </a:p>
          <a:p>
            <a:pPr marL="0" lvl="0" indent="0">
              <a:lnSpc>
                <a:spcPct val="115000"/>
              </a:lnSpc>
              <a:spcAft>
                <a:spcPts val="1000"/>
              </a:spcAft>
              <a:buFont typeface="Symbol" panose="05050102010706020507" pitchFamily="18" charset="2"/>
              <a:buNone/>
            </a:pPr>
            <a:r>
              <a:rPr lang="af-ZA" sz="1800" dirty="0">
                <a:effectLst/>
                <a:latin typeface="Calibri" panose="020F0502020204030204" pitchFamily="34" charset="0"/>
                <a:ea typeface="Arial" panose="020B0604020202020204" pitchFamily="34" charset="0"/>
              </a:rPr>
              <a:t>Beantwoord die vrae in </a:t>
            </a:r>
            <a:r>
              <a:rPr lang="af-ZA" sz="1800" b="1" dirty="0">
                <a:effectLst/>
                <a:latin typeface="Calibri" panose="020F0502020204030204" pitchFamily="34" charset="0"/>
                <a:ea typeface="Times New Roman" panose="02020603050405020304" pitchFamily="18" charset="0"/>
              </a:rPr>
              <a:t>Aktiwiteit 4</a:t>
            </a:r>
            <a:r>
              <a:rPr lang="af-ZA" sz="1800" dirty="0">
                <a:effectLst/>
                <a:latin typeface="Calibri" panose="020F0502020204030204" pitchFamily="34" charset="0"/>
                <a:ea typeface="Times New Roman" panose="02020603050405020304" pitchFamily="18" charset="0"/>
              </a:rPr>
              <a:t> (</a:t>
            </a:r>
            <a:r>
              <a:rPr lang="af-ZA" sz="1800" b="1" dirty="0">
                <a:effectLst/>
                <a:latin typeface="Calibri" panose="020F0502020204030204" pitchFamily="34" charset="0"/>
                <a:ea typeface="Times New Roman" panose="02020603050405020304" pitchFamily="18" charset="0"/>
              </a:rPr>
              <a:t>Les 2 – Werkkaart</a:t>
            </a:r>
            <a:r>
              <a:rPr lang="af-ZA" sz="1800" dirty="0">
                <a:effectLst/>
                <a:latin typeface="Calibri" panose="020F0502020204030204" pitchFamily="34" charset="0"/>
                <a:ea typeface="Times New Roman" panose="02020603050405020304" pitchFamily="18" charset="0"/>
              </a:rPr>
              <a:t>), terwyl jy oor die volgende besin: </a:t>
            </a:r>
          </a:p>
          <a:p>
            <a:pPr marL="0" lvl="0" indent="0">
              <a:lnSpc>
                <a:spcPct val="115000"/>
              </a:lnSpc>
              <a:spcAft>
                <a:spcPts val="100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Noem DRIE faktore wat 'n negatiewe impak op lewenstyl het en wat jy voel in jou skool aangespreek moet word.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Watter positiewe invloed sal die aanspreek van hierdie bogenoemde kwessies in jou skool hê?</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Watter raad sal jy aan die </a:t>
            </a:r>
            <a:r>
              <a:rPr lang="af-ZA" sz="1800" dirty="0" err="1">
                <a:effectLst/>
                <a:latin typeface="Calibri" panose="020F0502020204030204" pitchFamily="34" charset="0"/>
                <a:ea typeface="Times New Roman" panose="02020603050405020304" pitchFamily="18" charset="0"/>
              </a:rPr>
              <a:t>VLR</a:t>
            </a:r>
            <a:r>
              <a:rPr lang="af-ZA" sz="1800" dirty="0">
                <a:effectLst/>
                <a:latin typeface="Calibri" panose="020F0502020204030204" pitchFamily="34" charset="0"/>
                <a:ea typeface="Times New Roman" panose="02020603050405020304" pitchFamily="18" charset="0"/>
              </a:rPr>
              <a:t> voorstel wanneer 'n veldtog om swak besluitneming onder tieners aan te spreek </a:t>
            </a:r>
            <a:r>
              <a:rPr lang="af-ZA" sz="1800" dirty="0" err="1">
                <a:effectLst/>
                <a:latin typeface="Calibri" panose="020F0502020204030204" pitchFamily="34" charset="0"/>
                <a:ea typeface="Times New Roman" panose="02020603050405020304" pitchFamily="18" charset="0"/>
              </a:rPr>
              <a:t>geloots</a:t>
            </a:r>
            <a:r>
              <a:rPr lang="af-ZA" sz="1800" dirty="0">
                <a:effectLst/>
                <a:latin typeface="Calibri" panose="020F0502020204030204" pitchFamily="34" charset="0"/>
                <a:ea typeface="Times New Roman" panose="02020603050405020304" pitchFamily="18" charset="0"/>
              </a:rPr>
              <a:t> word?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7</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7/5/2023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7/5/2023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66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51D5-41E8-A3C8-37A1-1D54A6C6D30A}"/>
              </a:ext>
            </a:extLst>
          </p:cNvPr>
          <p:cNvSpPr>
            <a:spLocks noGrp="1"/>
          </p:cNvSpPr>
          <p:nvPr>
            <p:ph type="title"/>
          </p:nvPr>
        </p:nvSpPr>
        <p:spPr>
          <a:xfrm>
            <a:off x="838200" y="3136332"/>
            <a:ext cx="10515600" cy="1325563"/>
          </a:xfrm>
        </p:spPr>
        <p:txBody>
          <a:bodyPr>
            <a:normAutofit fontScale="90000"/>
          </a:bodyPr>
          <a:lstStyle/>
          <a:p>
            <a:pPr algn="ctr"/>
            <a:r>
              <a:rPr lang="nl-NL" b="1" dirty="0"/>
              <a:t>Elke keuse wat ons maak, het 'n gevolg. As ons 'n slegte keuse maak soos om dwelms te gebruik, sal daar negatiewe gevolge wees soos afsterwe weens dwelmmisbruik. </a:t>
            </a:r>
            <a:br>
              <a:rPr lang="nl-NL" b="1" dirty="0"/>
            </a:br>
            <a:r>
              <a:rPr lang="nl-NL" b="1" dirty="0"/>
              <a:t/>
            </a:r>
            <a:br>
              <a:rPr lang="nl-NL" b="1" dirty="0"/>
            </a:br>
            <a:r>
              <a:rPr lang="nl-NL" b="1" dirty="0"/>
              <a:t>Net so sal 'n positiewe keuse, soos om hard op skool te werk, 'n positiewe uitwerking tot gevolg hê: dat jy jou graad 11-jaar slaag. 
</a:t>
            </a:r>
            <a:endParaRPr lang="en-US" b="1" dirty="0"/>
          </a:p>
        </p:txBody>
      </p:sp>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DCE5-90D4-4869-B51B-6857BDB1BAC3}"/>
              </a:ext>
            </a:extLst>
          </p:cNvPr>
          <p:cNvSpPr>
            <a:spLocks noGrp="1"/>
          </p:cNvSpPr>
          <p:nvPr>
            <p:ph type="title"/>
          </p:nvPr>
        </p:nvSpPr>
        <p:spPr>
          <a:xfrm>
            <a:off x="1186644" y="43984"/>
            <a:ext cx="10515600" cy="1325563"/>
          </a:xfrm>
        </p:spPr>
        <p:txBody>
          <a:bodyPr/>
          <a:lstStyle/>
          <a:p>
            <a:pPr algn="ctr"/>
            <a:r>
              <a:rPr lang="nl-NL"/>
              <a:t>Hoe om ongelukke te voorkom...</a:t>
            </a:r>
            <a:endParaRPr lang="en-ZA" dirty="0"/>
          </a:p>
        </p:txBody>
      </p:sp>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90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Peer Pressure: Over 631 Royalty-Free Licensable Stock Vectors &amp; Vector Art  | Shutterstock">
            <a:extLst>
              <a:ext uri="{FF2B5EF4-FFF2-40B4-BE49-F238E27FC236}">
                <a16:creationId xmlns:a16="http://schemas.microsoft.com/office/drawing/2014/main" id="{9D8732AE-500C-4B2A-5AF3-C425FDA50D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31"/>
          <a:stretch/>
        </p:blipFill>
        <p:spPr bwMode="auto">
          <a:xfrm>
            <a:off x="1984596" y="2233375"/>
            <a:ext cx="4766461" cy="4579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posing for the camera&#10;&#10;Description automatically generated">
            <a:extLst>
              <a:ext uri="{FF2B5EF4-FFF2-40B4-BE49-F238E27FC236}">
                <a16:creationId xmlns:a16="http://schemas.microsoft.com/office/drawing/2014/main" id="{BDA2ABCF-4CB2-87F8-6F4A-64CBD3769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9787" y="-444620"/>
            <a:ext cx="3815161" cy="3873620"/>
          </a:xfrm>
          <a:prstGeom prst="rect">
            <a:avLst/>
          </a:prstGeom>
        </p:spPr>
      </p:pic>
      <p:sp>
        <p:nvSpPr>
          <p:cNvPr id="7" name="Right Arrow 6">
            <a:extLst>
              <a:ext uri="{FF2B5EF4-FFF2-40B4-BE49-F238E27FC236}">
                <a16:creationId xmlns:a16="http://schemas.microsoft.com/office/drawing/2014/main" id="{AA07A670-510C-798F-DD71-B19C1AACF263}"/>
              </a:ext>
            </a:extLst>
          </p:cNvPr>
          <p:cNvSpPr/>
          <p:nvPr/>
        </p:nvSpPr>
        <p:spPr>
          <a:xfrm rot="20826120">
            <a:off x="4909459" y="72498"/>
            <a:ext cx="3577903" cy="2363086"/>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rPr>
              <a:t>Houding</a:t>
            </a:r>
            <a:endParaRPr lang="en-US" sz="4500" dirty="0">
              <a:solidFill>
                <a:schemeClr val="tx1"/>
              </a:solidFill>
            </a:endParaRPr>
          </a:p>
        </p:txBody>
      </p:sp>
      <p:sp>
        <p:nvSpPr>
          <p:cNvPr id="8" name="Right Arrow 7">
            <a:extLst>
              <a:ext uri="{FF2B5EF4-FFF2-40B4-BE49-F238E27FC236}">
                <a16:creationId xmlns:a16="http://schemas.microsoft.com/office/drawing/2014/main" id="{D09F0573-85F7-95EF-AD66-551F72917B17}"/>
              </a:ext>
            </a:extLst>
          </p:cNvPr>
          <p:cNvSpPr/>
          <p:nvPr/>
        </p:nvSpPr>
        <p:spPr>
          <a:xfrm rot="19618592">
            <a:off x="5784578" y="2309411"/>
            <a:ext cx="3740683" cy="2024082"/>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err="1">
                <a:solidFill>
                  <a:schemeClr val="tx1"/>
                </a:solidFill>
              </a:rPr>
              <a:t>Omgewing</a:t>
            </a:r>
            <a:endParaRPr lang="en-US" sz="3500" dirty="0">
              <a:solidFill>
                <a:schemeClr val="tx1"/>
              </a:solidFill>
            </a:endParaRPr>
          </a:p>
        </p:txBody>
      </p:sp>
      <p:pic>
        <p:nvPicPr>
          <p:cNvPr id="2050" name="Picture 2" descr="I Am Not an Alcoholic: 'The number of times I told myself I would stop at  three glasses' – The Irish Times">
            <a:extLst>
              <a:ext uri="{FF2B5EF4-FFF2-40B4-BE49-F238E27FC236}">
                <a16:creationId xmlns:a16="http://schemas.microsoft.com/office/drawing/2014/main" id="{D5E13E62-AF42-B237-BFD2-B183AD86A8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292" r="31318"/>
          <a:stretch/>
        </p:blipFill>
        <p:spPr bwMode="auto">
          <a:xfrm>
            <a:off x="0" y="45291"/>
            <a:ext cx="3116901" cy="415421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C8BB7E46-BD00-B635-8879-85EDE7E94F7F}"/>
              </a:ext>
            </a:extLst>
          </p:cNvPr>
          <p:cNvSpPr/>
          <p:nvPr/>
        </p:nvSpPr>
        <p:spPr>
          <a:xfrm rot="17732561">
            <a:off x="7694977" y="3626870"/>
            <a:ext cx="3800472" cy="2119385"/>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err="1">
                <a:solidFill>
                  <a:schemeClr val="tx1"/>
                </a:solidFill>
              </a:rPr>
              <a:t>Emosies</a:t>
            </a:r>
            <a:endParaRPr lang="en-US" sz="3500" dirty="0">
              <a:solidFill>
                <a:schemeClr val="tx1"/>
              </a:solidFill>
            </a:endParaRPr>
          </a:p>
        </p:txBody>
      </p:sp>
      <p:pic>
        <p:nvPicPr>
          <p:cNvPr id="10" name="Picture 9">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a:extLst>
              <a:ext uri="{FF2B5EF4-FFF2-40B4-BE49-F238E27FC236}">
                <a16:creationId xmlns:a16="http://schemas.microsoft.com/office/drawing/2014/main" id="{DD08FB1F-E992-A9B6-1F6D-64AC71877281}"/>
              </a:ext>
            </a:extLst>
          </p:cNvPr>
          <p:cNvSpPr txBox="1">
            <a:spLocks noChangeArrowheads="1"/>
          </p:cNvSpPr>
          <p:nvPr/>
        </p:nvSpPr>
        <p:spPr bwMode="auto">
          <a:xfrm>
            <a:off x="8459560" y="1413805"/>
            <a:ext cx="3366442" cy="584775"/>
          </a:xfrm>
          <a:prstGeom prst="rect">
            <a:avLst/>
          </a:prstGeom>
          <a:solidFill>
            <a:schemeClr val="accent1">
              <a:lumMod val="50000"/>
            </a:schemeClr>
          </a:solidFill>
          <a:ln w="9525">
            <a:solidFill>
              <a:schemeClr val="accent1">
                <a:lumMod val="50000"/>
              </a:schemeClr>
            </a:solidFill>
            <a:miter lim="800000"/>
            <a:headEnd/>
            <a:tailEnd/>
          </a:ln>
        </p:spPr>
        <p:txBody>
          <a:bodyPr rot="0" vert="horz" wrap="square" lIns="91440" tIns="45720" rIns="91440" bIns="45720" anchor="t" anchorCtr="0">
            <a:spAutoFit/>
          </a:bodyPr>
          <a:lstStyle/>
          <a:p>
            <a:pPr algn="ctr"/>
            <a:r>
              <a:rPr lang="en-GB" sz="3200">
                <a:solidFill>
                  <a:srgbClr val="FFFFFF"/>
                </a:solidFill>
                <a:effectLst/>
                <a:latin typeface="Calibri" panose="020F0502020204030204" pitchFamily="34" charset="0"/>
                <a:ea typeface="Times New Roman" panose="02020603050405020304" pitchFamily="18" charset="0"/>
              </a:rPr>
              <a:t>Tienerswangerskap</a:t>
            </a:r>
            <a:endParaRPr lang="en-US"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652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96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a:xfrm>
            <a:off x="-3668486" y="5742668"/>
            <a:ext cx="10515600" cy="1325563"/>
          </a:xfrm>
        </p:spPr>
        <p:txBody>
          <a:bodyPr>
            <a:normAutofit/>
          </a:bodyPr>
          <a:lstStyle/>
          <a:p>
            <a:pPr algn="ctr"/>
            <a:r>
              <a:rPr lang="en-US" sz="5400" b="1" dirty="0" err="1">
                <a:solidFill>
                  <a:schemeClr val="tx2">
                    <a:lumMod val="50000"/>
                  </a:schemeClr>
                </a:solidFill>
              </a:rPr>
              <a:t>REFLEKSIE</a:t>
            </a:r>
            <a:endParaRPr lang="en-US" sz="5400" b="1" dirty="0">
              <a:solidFill>
                <a:schemeClr val="tx2">
                  <a:lumMod val="50000"/>
                </a:schemeClr>
              </a:solidFill>
            </a:endParaRPr>
          </a:p>
        </p:txBody>
      </p:sp>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10753</TotalTime>
  <Words>1572</Words>
  <Application>Microsoft Office PowerPoint</Application>
  <PresentationFormat>Widescreen</PresentationFormat>
  <Paragraphs>98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Open Sans</vt:lpstr>
      <vt:lpstr>Symbol</vt:lpstr>
      <vt:lpstr>Times New Roman</vt:lpstr>
      <vt:lpstr>Wingdings</vt:lpstr>
      <vt:lpstr>Office Theme</vt:lpstr>
      <vt:lpstr>PowerPoint Presentation</vt:lpstr>
      <vt:lpstr>PowerPoint Presentation</vt:lpstr>
      <vt:lpstr>Elke keuse wat ons maak, het 'n gevolg. As ons 'n slegte keuse maak soos om dwelms te gebruik, sal daar negatiewe gevolge wees soos afsterwe weens dwelmmisbruik.   Net so sal 'n positiewe keuse, soos om hard op skool te werk, 'n positiewe uitwerking tot gevolg hê: dat jy jou graad 11-jaar slaag. 
</vt:lpstr>
      <vt:lpstr>Hoe om ongelukke te voorkom...</vt:lpstr>
      <vt:lpstr>PowerPoint Presentation</vt:lpstr>
      <vt:lpstr>PowerPoint Presentation</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25</cp:revision>
  <dcterms:created xsi:type="dcterms:W3CDTF">2023-02-17T20:03:06Z</dcterms:created>
  <dcterms:modified xsi:type="dcterms:W3CDTF">2023-07-05T20:51:39Z</dcterms:modified>
</cp:coreProperties>
</file>