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4"/>
  </p:sldMasterIdLst>
  <p:notesMasterIdLst>
    <p:notesMasterId r:id="rId9"/>
  </p:notesMasterIdLst>
  <p:sldIdLst>
    <p:sldId id="325" r:id="rId5"/>
    <p:sldId id="326" r:id="rId6"/>
    <p:sldId id="327" r:id="rId7"/>
    <p:sldId id="328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326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77635" autoAdjust="0"/>
  </p:normalViewPr>
  <p:slideViewPr>
    <p:cSldViewPr snapToGrid="0">
      <p:cViewPr varScale="1">
        <p:scale>
          <a:sx n="86" d="100"/>
          <a:sy n="86" d="100"/>
        </p:scale>
        <p:origin x="155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78DDDEA-63BC-40A0-8BC0-D6413F38691F}" type="datetimeFigureOut">
              <a:rPr lang="en-US" smtClean="0"/>
              <a:t>7/28/2023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06F76E-E60C-4C54-B47A-C2C406EC8F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748311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b="1" dirty="0"/>
              <a:t>https://marvel.fandom.com/wiki/Host_(Pathogen)_(Earth-616)/Gallery, n.d.)</a:t>
            </a:r>
            <a:endParaRPr lang="en-ZA" b="1" dirty="0">
              <a:solidFill>
                <a:schemeClr val="bg1"/>
              </a:solidFill>
            </a:endParaRPr>
          </a:p>
          <a:p>
            <a:endParaRPr lang="en-ZA" b="1" dirty="0">
              <a:solidFill>
                <a:schemeClr val="bg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6F76E-E60C-4C54-B47A-C2C406EC8F7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515848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6F76E-E60C-4C54-B47A-C2C406EC8F72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89355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indent="-1270"/>
            <a:r>
              <a:rPr lang="en-ZA" sz="1800" dirty="0">
                <a:solidFill>
                  <a:srgbClr val="000000"/>
                </a:solidFill>
                <a:effectLst/>
                <a:latin typeface="Arial Narrow" panose="020B0606020202030204" pitchFamily="34" charset="0"/>
                <a:ea typeface="Arial Narrow" panose="020B0606020202030204" pitchFamily="34" charset="0"/>
                <a:cs typeface="Arial Narrow" panose="020B0606020202030204" pitchFamily="34" charset="0"/>
              </a:rPr>
              <a:t> </a:t>
            </a:r>
            <a:endParaRPr lang="en-ZA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6F76E-E60C-4C54-B47A-C2C406EC8F7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238605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306F76E-E60C-4C54-B47A-C2C406EC8F72}" type="slidenum">
              <a:rPr lang="en-US" smtClean="0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63264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46534" y="3085764"/>
            <a:ext cx="11298932" cy="3338149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1191" y="1020431"/>
            <a:ext cx="10993549" cy="1475013"/>
          </a:xfrm>
          <a:effectLst/>
        </p:spPr>
        <p:txBody>
          <a:bodyPr anchor="b">
            <a:normAutofit/>
          </a:bodyPr>
          <a:lstStyle>
            <a:lvl1pPr>
              <a:defRPr sz="36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81194" y="2495445"/>
            <a:ext cx="10993546" cy="590321"/>
          </a:xfrm>
        </p:spPr>
        <p:txBody>
          <a:bodyPr anchor="t">
            <a:normAutofit/>
          </a:bodyPr>
          <a:lstStyle>
            <a:lvl1pPr marL="0" indent="0" algn="l">
              <a:buNone/>
              <a:defRPr sz="1600"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FA0ACE7-29A8-47D3-A7D9-257B711D802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91B17-9318-49DB-B28B-6E5994AE9581}" type="datetime1">
              <a:rPr lang="en-US" smtClean="0"/>
              <a:t>7/28/2023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DEC604B9-52E9-4810-8359-47206518D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5898A89F-CA25-400F-B05A-AECBF2517E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5723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2" y="702156"/>
            <a:ext cx="11029616" cy="118872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1192" y="2340864"/>
            <a:ext cx="11029615" cy="363448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770E6237-3456-439F-802D-3BA93FC7E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DD82B9-B8EE-4375-B6FF-88FA6ABB15D9}" type="datetime1">
              <a:rPr lang="en-US" smtClean="0"/>
              <a:t>7/28/2023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1356D3B5-6063-4A89-B88F-9D3043916F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02B78BF7-69D3-4CE0-A631-50EFD41EEE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815620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ChangeAspect="1"/>
          </p:cNvSpPr>
          <p:nvPr/>
        </p:nvSpPr>
        <p:spPr>
          <a:xfrm>
            <a:off x="447817" y="5141974"/>
            <a:ext cx="11290860" cy="125882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2393950"/>
            <a:ext cx="11029615" cy="2147467"/>
          </a:xfrm>
        </p:spPr>
        <p:txBody>
          <a:bodyPr anchor="b">
            <a:normAutofit/>
          </a:bodyPr>
          <a:lstStyle>
            <a:lvl1pPr algn="l">
              <a:defRPr sz="3600" b="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4541417"/>
            <a:ext cx="11029615" cy="600556"/>
          </a:xfrm>
        </p:spPr>
        <p:txBody>
          <a:bodyPr anchor="t">
            <a:normAutofit/>
          </a:bodyPr>
          <a:lstStyle>
            <a:lvl1pPr marL="0" indent="0" algn="l">
              <a:buNone/>
              <a:defRPr sz="18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1582016-5696-4A93-887F-BBB3B9002F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497495-0637-405E-AE64-5CC7506D51F5}" type="datetime1">
              <a:rPr lang="en-US" smtClean="0"/>
              <a:t>7/28/2023</a:t>
            </a:fld>
            <a:endParaRPr lang="en-US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57CFCD5-1192-4E18-8A8F-29E153B44D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E39A109E-5018-4794-92B3-FD5E5BCD95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48598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1193" y="2228003"/>
            <a:ext cx="5194767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6039" y="2228003"/>
            <a:ext cx="5194769" cy="363304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FFD690-9426-415D-8B65-26881E07B2D4}" type="datetime1">
              <a:rPr lang="en-US" smtClean="0"/>
              <a:t>7/28/2023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52354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581193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1" y="2250891"/>
            <a:ext cx="5194769" cy="557784"/>
          </a:xfrm>
        </p:spPr>
        <p:txBody>
          <a:bodyPr anchor="ctr">
            <a:noAutofit/>
          </a:bodyPr>
          <a:lstStyle>
            <a:lvl1pPr marL="0" indent="0">
              <a:buNone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1194" y="2926052"/>
            <a:ext cx="5194766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6039" y="2250892"/>
            <a:ext cx="5194770" cy="553373"/>
          </a:xfrm>
        </p:spPr>
        <p:txBody>
          <a:bodyPr anchor="ctr">
            <a:noAutofit/>
          </a:bodyPr>
          <a:lstStyle>
            <a:lvl1pPr marL="0" marR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 sz="20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600"/>
              </a:spcAft>
              <a:buClr>
                <a:schemeClr val="accent1"/>
              </a:buClr>
              <a:buSzPct val="92000"/>
              <a:buFont typeface="Wingdings 2" panose="05020102010507070707" pitchFamily="18" charset="2"/>
              <a:buNone/>
              <a:tabLst/>
              <a:defRPr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6037" y="2926052"/>
            <a:ext cx="5194771" cy="2934999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C4989A-474C-40DE-95B9-011C28B71673}" type="datetime1">
              <a:rPr lang="en-US" smtClean="0"/>
              <a:t>7/28/2023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114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575894" y="729658"/>
            <a:ext cx="11029616" cy="98833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4ED54-5B5E-4A04-93D3-5772E3CE3818}" type="datetime1">
              <a:rPr lang="en-US" smtClean="0"/>
              <a:t>7/28/2023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7730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0D6-574B-40AF-946F-D52A04ADE379}" type="datetime1">
              <a:rPr lang="en-US" smtClean="0"/>
              <a:t>7/28/2023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15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spect="1"/>
          </p:cNvSpPr>
          <p:nvPr/>
        </p:nvSpPr>
        <p:spPr>
          <a:xfrm>
            <a:off x="447817" y="601200"/>
            <a:ext cx="3682723" cy="5815475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7857" y="933450"/>
            <a:ext cx="3031852" cy="1722419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rgbClr val="FFFFFF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00928" y="1179829"/>
            <a:ext cx="6650991" cy="4658216"/>
          </a:xfrm>
        </p:spPr>
        <p:txBody>
          <a:bodyPr anchor="ctr">
            <a:normAutofit/>
          </a:bodyPr>
          <a:lstStyle>
            <a:lvl1pPr>
              <a:defRPr sz="2000">
                <a:solidFill>
                  <a:schemeClr val="tx2"/>
                </a:solidFill>
              </a:defRPr>
            </a:lvl1pPr>
            <a:lvl2pPr>
              <a:defRPr sz="1800">
                <a:solidFill>
                  <a:schemeClr val="tx2"/>
                </a:solidFill>
              </a:defRPr>
            </a:lvl2pPr>
            <a:lvl3pPr>
              <a:defRPr sz="1600">
                <a:solidFill>
                  <a:schemeClr val="tx2"/>
                </a:solidFill>
              </a:defRPr>
            </a:lvl3pPr>
            <a:lvl4pPr>
              <a:defRPr sz="1400">
                <a:solidFill>
                  <a:schemeClr val="tx2"/>
                </a:solidFill>
              </a:defRPr>
            </a:lvl4pPr>
            <a:lvl5pPr>
              <a:defRPr sz="1400">
                <a:solidFill>
                  <a:schemeClr val="tx2"/>
                </a:solidFill>
              </a:defRPr>
            </a:lvl5pPr>
            <a:lvl6pPr>
              <a:defRPr sz="1400">
                <a:solidFill>
                  <a:schemeClr val="tx2"/>
                </a:solidFill>
              </a:defRPr>
            </a:lvl6pPr>
            <a:lvl7pPr>
              <a:defRPr sz="1400">
                <a:solidFill>
                  <a:schemeClr val="tx2"/>
                </a:solidFill>
              </a:defRPr>
            </a:lvl7pPr>
            <a:lvl8pPr>
              <a:defRPr sz="1400">
                <a:solidFill>
                  <a:schemeClr val="tx2"/>
                </a:solidFill>
              </a:defRPr>
            </a:lvl8pPr>
            <a:lvl9pPr>
              <a:defRPr sz="14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67857" y="2836654"/>
            <a:ext cx="3031852" cy="3001392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rgbClr val="FFFFFF"/>
                </a:solidFill>
              </a:defRPr>
            </a:lvl1pPr>
            <a:lvl2pPr marL="457200" indent="0">
              <a:buNone/>
              <a:defRPr sz="11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Date Placeholder 7">
            <a:extLst>
              <a:ext uri="{FF2B5EF4-FFF2-40B4-BE49-F238E27FC236}">
                <a16:creationId xmlns:a16="http://schemas.microsoft.com/office/drawing/2014/main" id="{0B919CC2-2A65-446F-B538-9E624903544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7605951" y="6456916"/>
            <a:ext cx="2844799" cy="365125"/>
          </a:xfrm>
        </p:spPr>
        <p:txBody>
          <a:bodyPr/>
          <a:lstStyle/>
          <a:p>
            <a:fld id="{D82884F1-FFEA-405F-9602-3DCA865EDA4E}" type="datetime1">
              <a:rPr lang="en-US" smtClean="0"/>
              <a:t>7/28/2023</a:t>
            </a:fld>
            <a:endParaRPr lang="en-US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B72412AE-119E-4982-8B24-63365EFCA7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81192" y="6452590"/>
            <a:ext cx="69172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7FC4BB19-6AD1-45CF-9F99-00B109890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58300" y="6456916"/>
            <a:ext cx="1052510" cy="365125"/>
          </a:xfrm>
        </p:spPr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15306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1193" y="4693389"/>
            <a:ext cx="11029616" cy="566738"/>
          </a:xfrm>
        </p:spPr>
        <p:txBody>
          <a:bodyPr anchor="b">
            <a:normAutofit/>
          </a:bodyPr>
          <a:lstStyle>
            <a:lvl1pPr algn="l">
              <a:defRPr sz="240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47817" y="641350"/>
            <a:ext cx="11290859" cy="3651249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1192" y="5260127"/>
            <a:ext cx="11029617" cy="998148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18DB4A-8810-4A10-AD5C-D5E2C667F5B3}" type="datetime1">
              <a:rPr lang="en-US" smtClean="0"/>
              <a:t>7/28/2023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5840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1192" y="705124"/>
            <a:ext cx="11029616" cy="118955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1192" y="2336002"/>
            <a:ext cx="11029616" cy="365204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05951" y="6423914"/>
            <a:ext cx="28447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ED291B17-9318-49DB-B28B-6E5994AE9581}" type="datetime1">
              <a:rPr lang="en-US" smtClean="0"/>
              <a:t>7/28/2023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81192" y="6423914"/>
            <a:ext cx="69172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cap="all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58300" y="6423914"/>
            <a:ext cx="10525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446534" y="457200"/>
            <a:ext cx="3703320" cy="94997"/>
          </a:xfrm>
          <a:prstGeom prst="rect">
            <a:avLst/>
          </a:prstGeom>
          <a:solidFill>
            <a:srgbClr val="46535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042147" y="453643"/>
            <a:ext cx="3703320" cy="98554"/>
          </a:xfrm>
          <a:prstGeom prst="rect">
            <a:avLst/>
          </a:prstGeom>
          <a:solidFill>
            <a:srgbClr val="969FA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4241830" y="457200"/>
            <a:ext cx="3703320" cy="9144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652198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</p:sldLayoutIdLst>
  <p:hf sldNum="0" hdr="0" ftr="0" dt="0"/>
  <p:txStyles>
    <p:titleStyle>
      <a:lvl1pPr algn="l" defTabSz="457200" rtl="0" eaLnBrk="1" latinLnBrk="0" hangingPunct="1">
        <a:lnSpc>
          <a:spcPct val="100000"/>
        </a:lnSpc>
        <a:spcBef>
          <a:spcPct val="0"/>
        </a:spcBef>
        <a:buNone/>
        <a:defRPr sz="2800" b="0" kern="1200" cap="all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06000" indent="-306000" algn="l" defTabSz="457200" rtl="0" eaLnBrk="1" latinLnBrk="0" hangingPunct="1">
        <a:lnSpc>
          <a:spcPct val="110000"/>
        </a:lnSpc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7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6300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90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3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24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602000" indent="-2340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92000"/>
        <a:buFont typeface="Wingdings 2" panose="05020102010507070707" pitchFamily="18" charset="2"/>
        <a:buChar char=""/>
        <a:defRPr sz="11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9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22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5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800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2"/>
        </a:buClr>
        <a:buSzPct val="92000"/>
        <a:buFont typeface="Wingdings 2" panose="05020102010507070707" pitchFamily="18" charset="2"/>
        <a:buChar char="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7" Type="http://schemas.openxmlformats.org/officeDocument/2006/relationships/image" Target="../media/image4.jpeg"/><Relationship Id="rId2" Type="http://schemas.openxmlformats.org/officeDocument/2006/relationships/slideLayout" Target="../slideLayouts/slideLayout1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jpe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jpe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 t="-4000" b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37">
            <a:extLst>
              <a:ext uri="{FF2B5EF4-FFF2-40B4-BE49-F238E27FC236}">
                <a16:creationId xmlns:a16="http://schemas.microsoft.com/office/drawing/2014/main" id="{6B695AA2-4B70-477F-AF90-536B720A1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Franklin Gothic Book" panose="020B0502020104020203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C21E816-31F5-48BB-BD02-D15F2F18B48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0351" y="4578638"/>
            <a:ext cx="10225530" cy="1475013"/>
          </a:xfrm>
        </p:spPr>
        <p:txBody>
          <a:bodyPr>
            <a:normAutofit/>
          </a:bodyPr>
          <a:lstStyle/>
          <a:p>
            <a:r>
              <a:rPr lang="nl-NL" sz="4000" dirty="0">
                <a:solidFill>
                  <a:schemeClr val="tx1"/>
                </a:solidFill>
              </a:rPr>
              <a:t>"Ek het ‘n superheld nodig!"</a:t>
            </a:r>
            <a:endParaRPr lang="en-US" sz="4000" dirty="0">
              <a:solidFill>
                <a:schemeClr val="tx1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35D6E6B-3353-491C-A3C6-F278D6CED8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41325" y="5950231"/>
            <a:ext cx="10225530" cy="590321"/>
          </a:xfrm>
        </p:spPr>
        <p:txBody>
          <a:bodyPr>
            <a:normAutofit/>
          </a:bodyPr>
          <a:lstStyle/>
          <a:p>
            <a:r>
              <a:rPr lang="nl-NL" sz="2800" dirty="0">
                <a:solidFill>
                  <a:srgbClr val="FFFF00"/>
                </a:solidFill>
              </a:rPr>
              <a:t>LES 3, bekendstelling </a:t>
            </a:r>
            <a:r>
              <a:rPr lang="nl-NL" sz="2800">
                <a:solidFill>
                  <a:srgbClr val="FFFF00"/>
                </a:solidFill>
              </a:rPr>
              <a:t>van patogeen</a:t>
            </a:r>
            <a:r>
              <a:rPr lang="en-US" sz="2400" dirty="0">
                <a:solidFill>
                  <a:srgbClr val="FFFF00"/>
                </a:solidFill>
              </a:rPr>
              <a:t>…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788AACD3-C431-D202-B5F0-2B9A014ED4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9845" y="2203162"/>
            <a:ext cx="2394085" cy="349820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2A0581B-3043-9E17-7CBB-CDC7A8FCD7A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5733" y="157801"/>
            <a:ext cx="3657600" cy="5108027"/>
          </a:xfrm>
          <a:prstGeom prst="rect">
            <a:avLst/>
          </a:prstGeom>
          <a:noFill/>
          <a:ln w="38100">
            <a:solidFill>
              <a:srgbClr val="FFC000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02CC66EF-6059-F36A-55EE-29A69F37AD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6564" y="918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9807209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40B3B90-B8B3-48B4-3892-9AA01FEC90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42" y="1"/>
            <a:ext cx="12151952" cy="5994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9C6110-C386-FB43-2026-F1D9A1C373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642" y="5426939"/>
            <a:ext cx="12151952" cy="140274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AB05B64-F933-355F-4DF8-7BA186EE41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3664" y="2859876"/>
            <a:ext cx="11267907" cy="2999057"/>
          </a:xfrm>
        </p:spPr>
        <p:txBody>
          <a:bodyPr>
            <a:noAutofit/>
          </a:bodyPr>
          <a:lstStyle/>
          <a:p>
            <a:r>
              <a:rPr lang="nl-NL" sz="2800" dirty="0">
                <a:solidFill>
                  <a:schemeClr val="bg1"/>
                </a:solidFill>
              </a:rPr>
              <a:t>Weet jy? Toets jou kennis</a:t>
            </a:r>
            <a:br>
              <a:rPr lang="en-US" sz="2800" dirty="0">
                <a:solidFill>
                  <a:schemeClr val="bg1"/>
                </a:solidFill>
              </a:rPr>
            </a:br>
            <a:r>
              <a:rPr lang="en-US" sz="2800" dirty="0"/>
              <a:t>-</a:t>
            </a:r>
            <a:endParaRPr lang="en-ZA" sz="28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1DF9C26-9A84-0FC4-3603-9702B53C89B6}"/>
              </a:ext>
            </a:extLst>
          </p:cNvPr>
          <p:cNvSpPr/>
          <p:nvPr/>
        </p:nvSpPr>
        <p:spPr>
          <a:xfrm>
            <a:off x="2890014" y="2967335"/>
            <a:ext cx="4478854" cy="923330"/>
          </a:xfrm>
          <a:prstGeom prst="rect">
            <a:avLst/>
          </a:prstGeom>
          <a:solidFill>
            <a:srgbClr val="002060"/>
          </a:solidFill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Kennis</a:t>
            </a:r>
            <a:r>
              <a:rPr lang="en-US" sz="54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</a:rPr>
              <a:t> is mag!</a:t>
            </a:r>
            <a:endParaRPr lang="en-US" sz="54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D7D53F2-5A18-6250-A0FC-895C0EB35BC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746397">
            <a:off x="5403892" y="344148"/>
            <a:ext cx="3572415" cy="2679311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F51C347-C833-43A7-28AA-7D1792AAE0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6564" y="918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C54052F-A5AF-2D23-FBF3-BF924DFC7BB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0790" y="833121"/>
            <a:ext cx="2887546" cy="418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01953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4ADF9FDB-DAB3-8535-4583-39397A333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152400"/>
            <a:ext cx="12192000" cy="679546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9C6110-C386-FB43-2026-F1D9A1C373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455254"/>
            <a:ext cx="12192000" cy="140274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84134702-6BD5-4FF2-0F40-864877414392}"/>
              </a:ext>
            </a:extLst>
          </p:cNvPr>
          <p:cNvSpPr txBox="1"/>
          <p:nvPr/>
        </p:nvSpPr>
        <p:spPr>
          <a:xfrm>
            <a:off x="585426" y="524933"/>
            <a:ext cx="1126790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200" dirty="0">
                <a:latin typeface="Aharoni" panose="02010803020104030203" pitchFamily="2" charset="-79"/>
                <a:cs typeface="Aharoni" panose="02010803020104030203" pitchFamily="2" charset="-79"/>
              </a:rPr>
              <a:t> </a:t>
            </a:r>
            <a:r>
              <a:rPr lang="en-US" sz="3200" dirty="0">
                <a:effectLst>
                  <a:outerShdw blurRad="50800" dist="38100" dir="5400000" algn="t" rotWithShape="0">
                    <a:schemeClr val="bg1">
                      <a:alpha val="40000"/>
                    </a:schemeClr>
                  </a:outerShdw>
                </a:effectLst>
                <a:latin typeface="Aharoni" panose="02010803020104030203" pitchFamily="2" charset="-79"/>
                <a:cs typeface="Aharoni" panose="02010803020104030203" pitchFamily="2" charset="-79"/>
              </a:rPr>
              <a:t>AGENTE VAN S.H.I.E.L.D - SAAM TEEN PATOGEEN</a:t>
            </a:r>
            <a:endParaRPr lang="en-ZA" sz="3200" dirty="0">
              <a:effectLst>
                <a:outerShdw blurRad="50800" dist="38100" dir="5400000" algn="t" rotWithShape="0">
                  <a:schemeClr val="bg1">
                    <a:alpha val="40000"/>
                  </a:schemeClr>
                </a:outerShdw>
              </a:effectLst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AA83FCB-61E6-C4DB-8AD4-BA75C9AB36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6564" y="918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03157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D2432FA-C205-40AB-042D-40CCE26EEB47}"/>
              </a:ext>
            </a:extLst>
          </p:cNvPr>
          <p:cNvSpPr/>
          <p:nvPr/>
        </p:nvSpPr>
        <p:spPr>
          <a:xfrm>
            <a:off x="438150" y="336583"/>
            <a:ext cx="11306175" cy="1323439"/>
          </a:xfrm>
          <a:prstGeom prst="rect">
            <a:avLst/>
          </a:prstGeom>
          <a:blipFill>
            <a:blip r:embed="rId3"/>
            <a:stretch>
              <a:fillRect/>
            </a:stretch>
          </a:blipFill>
          <a:ln>
            <a:noFill/>
          </a:ln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8000" b="1" cap="none" spc="0" dirty="0">
                <a:ln w="15875" cmpd="sng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Wat is </a:t>
            </a:r>
            <a:r>
              <a:rPr lang="en-US" sz="8000" b="1" cap="none" spc="0" dirty="0" err="1">
                <a:ln w="15875" cmpd="sng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jou</a:t>
            </a:r>
            <a:r>
              <a:rPr lang="en-US" sz="8000" b="1" cap="none" spc="0" dirty="0">
                <a:ln w="15875" cmpd="sng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</a:t>
            </a:r>
            <a:r>
              <a:rPr lang="en-US" sz="8000" b="1" cap="none" spc="0" dirty="0" err="1">
                <a:ln w="15875" cmpd="sng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superkrag</a:t>
            </a:r>
            <a:r>
              <a:rPr lang="en-US" sz="8000" b="1" cap="none" spc="0" dirty="0">
                <a:ln w="15875" cmpd="sng">
                  <a:solidFill>
                    <a:schemeClr val="bg1"/>
                  </a:solidFill>
                  <a:prstDash val="solid"/>
                </a:ln>
                <a:solidFill>
                  <a:schemeClr val="accent2">
                    <a:lumMod val="75000"/>
                  </a:schemeClr>
                </a:solid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?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A96D3D-AC0C-3089-0BDF-EDECD0A6D56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8150" y="1904999"/>
            <a:ext cx="6286500" cy="471487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28CCB684-38DE-6304-2631-C7005710098E}"/>
              </a:ext>
            </a:extLst>
          </p:cNvPr>
          <p:cNvSpPr/>
          <p:nvPr/>
        </p:nvSpPr>
        <p:spPr>
          <a:xfrm>
            <a:off x="7477461" y="1906242"/>
            <a:ext cx="382989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Bradley Hand ITC" panose="03070402050302030203" pitchFamily="66" charset="0"/>
              </a:rPr>
              <a:t>Selfrefleksie</a:t>
            </a:r>
            <a:endParaRPr lang="en-US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Bradley Hand ITC" panose="03070402050302030203" pitchFamily="66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DF4957E0-79D3-9B4D-6DAC-6457C7020CDF}"/>
              </a:ext>
            </a:extLst>
          </p:cNvPr>
          <p:cNvSpPr/>
          <p:nvPr/>
        </p:nvSpPr>
        <p:spPr>
          <a:xfrm>
            <a:off x="438150" y="336584"/>
            <a:ext cx="11306175" cy="628329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F0816B4-C274-7EC3-0D01-AB2F65975A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6564" y="9182"/>
            <a:ext cx="1366087" cy="4737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BFAAFFC-4AFE-FB37-D59C-FF5E9FDD991F}"/>
              </a:ext>
            </a:extLst>
          </p:cNvPr>
          <p:cNvSpPr txBox="1"/>
          <p:nvPr/>
        </p:nvSpPr>
        <p:spPr>
          <a:xfrm>
            <a:off x="7132866" y="2829572"/>
            <a:ext cx="4519083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5930" indent="-635"/>
            <a:r>
              <a:rPr lang="nl-NL" sz="2000" dirty="0">
                <a:latin typeface="Arial" panose="020B0604020202020204" pitchFamily="34" charset="0"/>
                <a:ea typeface="Arial" panose="020B0604020202020204" pitchFamily="34" charset="0"/>
              </a:rPr>
              <a:t>Dink aan jou eie vaardighede, passies, belangstellings en talente</a:t>
            </a:r>
            <a:br>
              <a:rPr lang="nl-NL" sz="2000" dirty="0"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ea typeface="Arial" panose="020B0604020202020204" pitchFamily="34" charset="0"/>
              </a:rPr>
              <a:t>(uit die </a:t>
            </a:r>
            <a:r>
              <a:rPr lang="nl-NL" sz="2000" b="1" i="1" u="sng" dirty="0">
                <a:latin typeface="Arial" panose="020B0604020202020204" pitchFamily="34" charset="0"/>
                <a:ea typeface="Arial" panose="020B0604020202020204" pitchFamily="34" charset="0"/>
              </a:rPr>
              <a:t>Les 2 – Werkkaart Aktiwiteit 3</a:t>
            </a:r>
            <a:r>
              <a:rPr lang="nl-NL" sz="2000" dirty="0">
                <a:latin typeface="Arial" panose="020B0604020202020204" pitchFamily="34" charset="0"/>
                <a:ea typeface="Arial" panose="020B0604020202020204" pitchFamily="34" charset="0"/>
              </a:rPr>
              <a:t>). </a:t>
            </a:r>
            <a:br>
              <a:rPr lang="nl-NL" sz="2000" dirty="0">
                <a:latin typeface="Arial" panose="020B0604020202020204" pitchFamily="34" charset="0"/>
                <a:ea typeface="Arial" panose="020B0604020202020204" pitchFamily="34" charset="0"/>
              </a:rPr>
            </a:br>
            <a:r>
              <a:rPr lang="nl-NL" sz="2000" dirty="0">
                <a:latin typeface="Arial" panose="020B0604020202020204" pitchFamily="34" charset="0"/>
                <a:ea typeface="Arial" panose="020B0604020202020204" pitchFamily="34" charset="0"/>
              </a:rPr>
              <a:t>
Pas hulle by die vrywilligersgeleenthede in </a:t>
            </a:r>
            <a:r>
              <a:rPr lang="nl-NL" sz="2000" b="1" i="1" dirty="0">
                <a:latin typeface="Arial" panose="020B0604020202020204" pitchFamily="34" charset="0"/>
                <a:ea typeface="Arial" panose="020B0604020202020204" pitchFamily="34" charset="0"/>
              </a:rPr>
              <a:t>Aktiwiteit 4 </a:t>
            </a:r>
            <a:r>
              <a:rPr lang="nl-NL" sz="2000" dirty="0">
                <a:latin typeface="Arial" panose="020B0604020202020204" pitchFamily="34" charset="0"/>
                <a:ea typeface="Arial" panose="020B0604020202020204" pitchFamily="34" charset="0"/>
              </a:rPr>
              <a:t>om diegene wat deur MIV/vigs en terminale siektes geraak en besmet is, te help.</a:t>
            </a:r>
            <a:endParaRPr lang="en-ZA" sz="2000" dirty="0">
              <a:effectLst/>
              <a:latin typeface="Arial" panose="020B0604020202020204" pitchFamily="34" charset="0"/>
              <a:ea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495589"/>
      </p:ext>
    </p:extLst>
  </p:cSld>
  <p:clrMapOvr>
    <a:masterClrMapping/>
  </p:clrMapOvr>
</p:sld>
</file>

<file path=ppt/theme/theme1.xml><?xml version="1.0" encoding="utf-8"?>
<a:theme xmlns:a="http://schemas.openxmlformats.org/drawingml/2006/main" name="DividendVTI">
  <a:themeElements>
    <a:clrScheme name="Aspect">
      <a:dk1>
        <a:sysClr val="windowText" lastClr="000000"/>
      </a:dk1>
      <a:lt1>
        <a:sysClr val="window" lastClr="FFFFFF"/>
      </a:lt1>
      <a:dk2>
        <a:srgbClr val="585753"/>
      </a:dk2>
      <a:lt2>
        <a:srgbClr val="EBDDC3"/>
      </a:lt2>
      <a:accent1>
        <a:srgbClr val="71B9E4"/>
      </a:accent1>
      <a:accent2>
        <a:srgbClr val="E25D3C"/>
      </a:accent2>
      <a:accent3>
        <a:srgbClr val="BDB59D"/>
      </a:accent3>
      <a:accent4>
        <a:srgbClr val="A5AB81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Dividend">
      <a:majorFont>
        <a:latin typeface="Franklin Gothic Demi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Franklin Gothic Book" panose="020B0502020104020203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Dividend">
      <a:fillStyleLst>
        <a:solidFill>
          <a:schemeClr val="phClr"/>
        </a:solidFill>
        <a:gradFill rotWithShape="1">
          <a:gsLst>
            <a:gs pos="0">
              <a:schemeClr val="phClr">
                <a:tint val="68000"/>
                <a:alpha val="90000"/>
                <a:lumMod val="100000"/>
              </a:schemeClr>
            </a:gs>
            <a:gs pos="100000">
              <a:schemeClr val="phClr">
                <a:tint val="90000"/>
                <a:lumMod val="9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8000"/>
                <a:lumMod val="110000"/>
              </a:schemeClr>
            </a:gs>
            <a:gs pos="84000">
              <a:schemeClr val="phClr">
                <a:shade val="90000"/>
                <a:lumMod val="88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>
              <a:lumMod val="90000"/>
            </a:schemeClr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55000"/>
              </a:srgbClr>
            </a:outerShdw>
          </a:effectLst>
        </a:effectStyle>
        <a:effectStyle>
          <a:effectLst>
            <a:outerShdw blurRad="88900" dist="38100" dir="504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88000">
              <a:schemeClr val="phClr">
                <a:shade val="94000"/>
                <a:satMod val="110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8000"/>
                <a:satMod val="110000"/>
                <a:lumMod val="8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ividendVTI" id="{97558BDE-0B66-457C-BB6F-7B1B22DAA9B8}" vid="{F53508A3-AC60-448A-AF37-934D5F1A0D5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Green">
    <a:dk1>
      <a:sysClr val="windowText" lastClr="000000"/>
    </a:dk1>
    <a:lt1>
      <a:sysClr val="window" lastClr="FFFFFF"/>
    </a:lt1>
    <a:dk2>
      <a:srgbClr val="455F51"/>
    </a:dk2>
    <a:lt2>
      <a:srgbClr val="E3DED1"/>
    </a:lt2>
    <a:accent1>
      <a:srgbClr val="549E39"/>
    </a:accent1>
    <a:accent2>
      <a:srgbClr val="8AB833"/>
    </a:accent2>
    <a:accent3>
      <a:srgbClr val="C0CF3A"/>
    </a:accent3>
    <a:accent4>
      <a:srgbClr val="029676"/>
    </a:accent4>
    <a:accent5>
      <a:srgbClr val="4AB5C4"/>
    </a:accent5>
    <a:accent6>
      <a:srgbClr val="0989B1"/>
    </a:accent6>
    <a:hlink>
      <a:srgbClr val="6B9F25"/>
    </a:hlink>
    <a:folHlink>
      <a:srgbClr val="BA6906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a410dd7f93c95333ffa1b60ed6adedd1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a936d9baba76aa3866493feff160faab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A6D3478-2986-4664-940C-67E0CAA21E04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2.xml><?xml version="1.0" encoding="utf-8"?>
<ds:datastoreItem xmlns:ds="http://schemas.openxmlformats.org/officeDocument/2006/customXml" ds:itemID="{B116C154-5A0F-4CDC-8C15-D2E21584649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56C3F92-CC28-42D8-BF09-07707555106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{5AF4568D-B0C6-4EE8-AC7B-75353908708A}tf56535239_win32</Template>
  <TotalTime>8069</TotalTime>
  <Words>128</Words>
  <Application>Microsoft Office PowerPoint</Application>
  <PresentationFormat>Widescreen</PresentationFormat>
  <Paragraphs>14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4" baseType="lpstr">
      <vt:lpstr>Aharoni</vt:lpstr>
      <vt:lpstr>Arial</vt:lpstr>
      <vt:lpstr>Arial Narrow</vt:lpstr>
      <vt:lpstr>Bradley Hand ITC</vt:lpstr>
      <vt:lpstr>Calibri</vt:lpstr>
      <vt:lpstr>Franklin Gothic Book</vt:lpstr>
      <vt:lpstr>Franklin Gothic Demi</vt:lpstr>
      <vt:lpstr>Times New Roman</vt:lpstr>
      <vt:lpstr>Wingdings 2</vt:lpstr>
      <vt:lpstr>DividendVTI</vt:lpstr>
      <vt:lpstr>"Ek het ‘n superheld nodig!"</vt:lpstr>
      <vt:lpstr>Weet jy? Toets jou kennis -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“I need a hero!”</dc:title>
  <dc:creator>Jacqui van Rooyen</dc:creator>
  <cp:lastModifiedBy>Carsten Gertz</cp:lastModifiedBy>
  <cp:revision>41</cp:revision>
  <dcterms:created xsi:type="dcterms:W3CDTF">2023-05-06T06:32:56Z</dcterms:created>
  <dcterms:modified xsi:type="dcterms:W3CDTF">2023-07-28T12:40:12Z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