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64"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FFE389"/>
    <a:srgbClr val="797979"/>
    <a:srgbClr val="FAE2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475478-A650-4BF8-A515-EADA1089FCBF}" v="26" dt="2021-10-25T17:44:18.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2353" autoAdjust="0"/>
  </p:normalViewPr>
  <p:slideViewPr>
    <p:cSldViewPr snapToGrid="0">
      <p:cViewPr varScale="1">
        <p:scale>
          <a:sx n="69" d="100"/>
          <a:sy n="69" d="100"/>
        </p:scale>
        <p:origin x="14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7C475478-A650-4BF8-A515-EADA1089FCBF}"/>
    <pc:docChg chg="custSel addSld delSld modSld">
      <pc:chgData name="Leigh-Ann Pringle" userId="90c27759-dcb2-4cfd-84bf-93ebcdd77db7" providerId="ADAL" clId="{7C475478-A650-4BF8-A515-EADA1089FCBF}" dt="2021-11-02T20:36:38.307" v="4859" actId="20577"/>
      <pc:docMkLst>
        <pc:docMk/>
      </pc:docMkLst>
      <pc:sldChg chg="setBg modNotesTx">
        <pc:chgData name="Leigh-Ann Pringle" userId="90c27759-dcb2-4cfd-84bf-93ebcdd77db7" providerId="ADAL" clId="{7C475478-A650-4BF8-A515-EADA1089FCBF}" dt="2021-10-25T07:49:46.549" v="3680" actId="20577"/>
        <pc:sldMkLst>
          <pc:docMk/>
          <pc:sldMk cId="2009562702" sldId="256"/>
        </pc:sldMkLst>
      </pc:sldChg>
      <pc:sldChg chg="addSp modSp mod modNotesTx">
        <pc:chgData name="Leigh-Ann Pringle" userId="90c27759-dcb2-4cfd-84bf-93ebcdd77db7" providerId="ADAL" clId="{7C475478-A650-4BF8-A515-EADA1089FCBF}" dt="2021-11-02T20:26:15.995" v="4834" actId="20577"/>
        <pc:sldMkLst>
          <pc:docMk/>
          <pc:sldMk cId="287284723" sldId="257"/>
        </pc:sldMkLst>
        <pc:spChg chg="mod">
          <ac:chgData name="Leigh-Ann Pringle" userId="90c27759-dcb2-4cfd-84bf-93ebcdd77db7" providerId="ADAL" clId="{7C475478-A650-4BF8-A515-EADA1089FCBF}" dt="2021-10-25T07:29:56.979" v="1341" actId="20577"/>
          <ac:spMkLst>
            <pc:docMk/>
            <pc:sldMk cId="287284723" sldId="257"/>
            <ac:spMk id="2" creationId="{BE4FD1FC-768F-4377-8DA8-A269ACC76291}"/>
          </ac:spMkLst>
        </pc:spChg>
        <pc:picChg chg="add mod">
          <ac:chgData name="Leigh-Ann Pringle" userId="90c27759-dcb2-4cfd-84bf-93ebcdd77db7" providerId="ADAL" clId="{7C475478-A650-4BF8-A515-EADA1089FCBF}" dt="2021-10-25T07:30:25.607" v="1346" actId="14100"/>
          <ac:picMkLst>
            <pc:docMk/>
            <pc:sldMk cId="287284723" sldId="257"/>
            <ac:picMk id="1026" creationId="{0F133DCE-121A-4900-BCAC-D3E01191C608}"/>
          </ac:picMkLst>
        </pc:picChg>
      </pc:sldChg>
      <pc:sldChg chg="del">
        <pc:chgData name="Leigh-Ann Pringle" userId="90c27759-dcb2-4cfd-84bf-93ebcdd77db7" providerId="ADAL" clId="{7C475478-A650-4BF8-A515-EADA1089FCBF}" dt="2021-10-24T20:35:17.026" v="830" actId="47"/>
        <pc:sldMkLst>
          <pc:docMk/>
          <pc:sldMk cId="3014780877" sldId="258"/>
        </pc:sldMkLst>
      </pc:sldChg>
      <pc:sldChg chg="del">
        <pc:chgData name="Leigh-Ann Pringle" userId="90c27759-dcb2-4cfd-84bf-93ebcdd77db7" providerId="ADAL" clId="{7C475478-A650-4BF8-A515-EADA1089FCBF}" dt="2021-10-24T20:34:13.001" v="822" actId="47"/>
        <pc:sldMkLst>
          <pc:docMk/>
          <pc:sldMk cId="428409820" sldId="259"/>
        </pc:sldMkLst>
      </pc:sldChg>
      <pc:sldChg chg="addSp delSp modSp mod modNotesTx">
        <pc:chgData name="Leigh-Ann Pringle" userId="90c27759-dcb2-4cfd-84bf-93ebcdd77db7" providerId="ADAL" clId="{7C475478-A650-4BF8-A515-EADA1089FCBF}" dt="2021-11-02T20:36:38.307" v="4859" actId="20577"/>
        <pc:sldMkLst>
          <pc:docMk/>
          <pc:sldMk cId="1605771534" sldId="260"/>
        </pc:sldMkLst>
        <pc:spChg chg="del">
          <ac:chgData name="Leigh-Ann Pringle" userId="90c27759-dcb2-4cfd-84bf-93ebcdd77db7" providerId="ADAL" clId="{7C475478-A650-4BF8-A515-EADA1089FCBF}" dt="2021-10-25T07:44:29.869" v="3337" actId="478"/>
          <ac:spMkLst>
            <pc:docMk/>
            <pc:sldMk cId="1605771534" sldId="260"/>
            <ac:spMk id="2" creationId="{BE4FD1FC-768F-4377-8DA8-A269ACC76291}"/>
          </ac:spMkLst>
        </pc:spChg>
        <pc:spChg chg="del">
          <ac:chgData name="Leigh-Ann Pringle" userId="90c27759-dcb2-4cfd-84bf-93ebcdd77db7" providerId="ADAL" clId="{7C475478-A650-4BF8-A515-EADA1089FCBF}" dt="2021-10-25T07:44:31.942" v="3338" actId="478"/>
          <ac:spMkLst>
            <pc:docMk/>
            <pc:sldMk cId="1605771534" sldId="260"/>
            <ac:spMk id="3" creationId="{FAA91F5B-E8C8-4963-A67A-E9058AD64C31}"/>
          </ac:spMkLst>
        </pc:spChg>
        <pc:spChg chg="add mod">
          <ac:chgData name="Leigh-Ann Pringle" userId="90c27759-dcb2-4cfd-84bf-93ebcdd77db7" providerId="ADAL" clId="{7C475478-A650-4BF8-A515-EADA1089FCBF}" dt="2021-10-25T07:44:29.869" v="3337" actId="478"/>
          <ac:spMkLst>
            <pc:docMk/>
            <pc:sldMk cId="1605771534" sldId="260"/>
            <ac:spMk id="5" creationId="{5D12A7AB-B47B-47A7-BB11-286F393D66F0}"/>
          </ac:spMkLst>
        </pc:spChg>
        <pc:spChg chg="add mod">
          <ac:chgData name="Leigh-Ann Pringle" userId="90c27759-dcb2-4cfd-84bf-93ebcdd77db7" providerId="ADAL" clId="{7C475478-A650-4BF8-A515-EADA1089FCBF}" dt="2021-10-25T07:44:31.942" v="3338" actId="478"/>
          <ac:spMkLst>
            <pc:docMk/>
            <pc:sldMk cId="1605771534" sldId="260"/>
            <ac:spMk id="7" creationId="{534693A9-1C24-470F-A5A8-31EF2E1C169C}"/>
          </ac:spMkLst>
        </pc:spChg>
        <pc:picChg chg="add mod">
          <ac:chgData name="Leigh-Ann Pringle" userId="90c27759-dcb2-4cfd-84bf-93ebcdd77db7" providerId="ADAL" clId="{7C475478-A650-4BF8-A515-EADA1089FCBF}" dt="2021-10-25T07:44:37.440" v="3340" actId="14100"/>
          <ac:picMkLst>
            <pc:docMk/>
            <pc:sldMk cId="1605771534" sldId="260"/>
            <ac:picMk id="2050" creationId="{9AFF6494-C2D4-44EA-A216-AE4703EB0292}"/>
          </ac:picMkLst>
        </pc:picChg>
      </pc:sldChg>
      <pc:sldChg chg="del">
        <pc:chgData name="Leigh-Ann Pringle" userId="90c27759-dcb2-4cfd-84bf-93ebcdd77db7" providerId="ADAL" clId="{7C475478-A650-4BF8-A515-EADA1089FCBF}" dt="2021-10-24T20:35:19.838" v="831" actId="47"/>
        <pc:sldMkLst>
          <pc:docMk/>
          <pc:sldMk cId="2908254097" sldId="261"/>
        </pc:sldMkLst>
      </pc:sldChg>
      <pc:sldChg chg="addSp delSp modSp mod modNotesTx">
        <pc:chgData name="Leigh-Ann Pringle" userId="90c27759-dcb2-4cfd-84bf-93ebcdd77db7" providerId="ADAL" clId="{7C475478-A650-4BF8-A515-EADA1089FCBF}" dt="2021-10-25T19:54:49.747" v="4831" actId="20577"/>
        <pc:sldMkLst>
          <pc:docMk/>
          <pc:sldMk cId="2601937252" sldId="263"/>
        </pc:sldMkLst>
        <pc:spChg chg="mod">
          <ac:chgData name="Leigh-Ann Pringle" userId="90c27759-dcb2-4cfd-84bf-93ebcdd77db7" providerId="ADAL" clId="{7C475478-A650-4BF8-A515-EADA1089FCBF}" dt="2021-10-25T19:54:49.747" v="4831" actId="20577"/>
          <ac:spMkLst>
            <pc:docMk/>
            <pc:sldMk cId="2601937252" sldId="263"/>
            <ac:spMk id="12" creationId="{A56EAF05-2D3E-4E57-BC0A-81BB4A55D47A}"/>
          </ac:spMkLst>
        </pc:spChg>
        <pc:picChg chg="del">
          <ac:chgData name="Leigh-Ann Pringle" userId="90c27759-dcb2-4cfd-84bf-93ebcdd77db7" providerId="ADAL" clId="{7C475478-A650-4BF8-A515-EADA1089FCBF}" dt="2021-10-25T07:46:39.016" v="3483" actId="478"/>
          <ac:picMkLst>
            <pc:docMk/>
            <pc:sldMk cId="2601937252" sldId="263"/>
            <ac:picMk id="10" creationId="{D34E9CFB-14A5-456B-A507-6AF2A64989D2}"/>
          </ac:picMkLst>
        </pc:picChg>
        <pc:picChg chg="add mod">
          <ac:chgData name="Leigh-Ann Pringle" userId="90c27759-dcb2-4cfd-84bf-93ebcdd77db7" providerId="ADAL" clId="{7C475478-A650-4BF8-A515-EADA1089FCBF}" dt="2021-10-25T17:44:18.972" v="4822" actId="1076"/>
          <ac:picMkLst>
            <pc:docMk/>
            <pc:sldMk cId="2601937252" sldId="263"/>
            <ac:picMk id="3074" creationId="{CC5AB4A7-B42E-47CE-9AFA-D9179E37BACD}"/>
          </ac:picMkLst>
        </pc:picChg>
      </pc:sldChg>
      <pc:sldChg chg="addSp delSp modSp new mod setBg modNotesTx">
        <pc:chgData name="Leigh-Ann Pringle" userId="90c27759-dcb2-4cfd-84bf-93ebcdd77db7" providerId="ADAL" clId="{7C475478-A650-4BF8-A515-EADA1089FCBF}" dt="2021-10-25T17:42:56.675" v="4814" actId="255"/>
        <pc:sldMkLst>
          <pc:docMk/>
          <pc:sldMk cId="2024017298" sldId="264"/>
        </pc:sldMkLst>
        <pc:spChg chg="mod">
          <ac:chgData name="Leigh-Ann Pringle" userId="90c27759-dcb2-4cfd-84bf-93ebcdd77db7" providerId="ADAL" clId="{7C475478-A650-4BF8-A515-EADA1089FCBF}" dt="2021-10-25T17:42:56.675" v="4814" actId="255"/>
          <ac:spMkLst>
            <pc:docMk/>
            <pc:sldMk cId="2024017298" sldId="264"/>
            <ac:spMk id="2" creationId="{A2C0AF42-2FE5-4259-B124-431E2CE20B2D}"/>
          </ac:spMkLst>
        </pc:spChg>
        <pc:spChg chg="del">
          <ac:chgData name="Leigh-Ann Pringle" userId="90c27759-dcb2-4cfd-84bf-93ebcdd77db7" providerId="ADAL" clId="{7C475478-A650-4BF8-A515-EADA1089FCBF}" dt="2021-10-25T17:32:46.255" v="4344" actId="478"/>
          <ac:spMkLst>
            <pc:docMk/>
            <pc:sldMk cId="2024017298" sldId="264"/>
            <ac:spMk id="3" creationId="{BE257BFF-7017-4DC0-AD8D-A6CEDB50EDB5}"/>
          </ac:spMkLst>
        </pc:spChg>
        <pc:spChg chg="add del mod">
          <ac:chgData name="Leigh-Ann Pringle" userId="90c27759-dcb2-4cfd-84bf-93ebcdd77db7" providerId="ADAL" clId="{7C475478-A650-4BF8-A515-EADA1089FCBF}" dt="2021-10-25T17:35:04.864" v="4524" actId="478"/>
          <ac:spMkLst>
            <pc:docMk/>
            <pc:sldMk cId="2024017298" sldId="264"/>
            <ac:spMk id="4" creationId="{36F63AA2-CE58-42F4-B0BA-F4F794F391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996F2-48AE-4768-96E4-FE64235D6C99}" type="datetimeFigureOut">
              <a:rPr lang="en-ZA" smtClean="0"/>
              <a:t>2023/09/12</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FF6A8-969E-41BF-86C0-0A656B6223F6}" type="slidenum">
              <a:rPr lang="en-ZA" smtClean="0"/>
              <a:t>‹#›</a:t>
            </a:fld>
            <a:endParaRPr lang="en-ZA"/>
          </a:p>
        </p:txBody>
      </p:sp>
    </p:spTree>
    <p:extLst>
      <p:ext uri="{BB962C8B-B14F-4D97-AF65-F5344CB8AC3E}">
        <p14:creationId xmlns:p14="http://schemas.microsoft.com/office/powerpoint/2010/main" val="2278373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7min- </a:t>
            </a:r>
            <a:r>
              <a:rPr lang="en-ZA" dirty="0" err="1"/>
              <a:t>Skyfie</a:t>
            </a:r>
            <a:r>
              <a:rPr lang="en-ZA" dirty="0"/>
              <a:t> 1-3
</a:t>
            </a:r>
          </a:p>
          <a:p>
            <a:r>
              <a:rPr lang="af-ZA" sz="1800" dirty="0">
                <a:solidFill>
                  <a:srgbClr val="595959"/>
                </a:solidFill>
                <a:effectLst/>
                <a:latin typeface="Arial" panose="020B0604020202020204" pitchFamily="34" charset="0"/>
                <a:ea typeface="Times New Roman" panose="02020603050405020304" pitchFamily="18" charset="0"/>
              </a:rPr>
              <a:t>Hierdie les sal 'n ander benadering tot leer aanneem. Rangskik die klas </a:t>
            </a:r>
            <a:r>
              <a:rPr lang="af-ZA" sz="1800" b="1" i="1" u="sng" dirty="0">
                <a:solidFill>
                  <a:srgbClr val="595959"/>
                </a:solidFill>
                <a:effectLst/>
                <a:latin typeface="Arial" panose="020B0604020202020204" pitchFamily="34" charset="0"/>
                <a:ea typeface="Times New Roman" panose="02020603050405020304" pitchFamily="18" charset="0"/>
              </a:rPr>
              <a:t>vooraf </a:t>
            </a:r>
            <a:r>
              <a:rPr lang="af-ZA" sz="1800" dirty="0">
                <a:solidFill>
                  <a:srgbClr val="595959"/>
                </a:solidFill>
                <a:effectLst/>
                <a:latin typeface="Arial" panose="020B0604020202020204" pitchFamily="34" charset="0"/>
                <a:ea typeface="Times New Roman" panose="02020603050405020304" pitchFamily="18" charset="0"/>
              </a:rPr>
              <a:t>sodat</a:t>
            </a:r>
            <a:r>
              <a:rPr lang="af-ZA" sz="1800" b="1" i="1" dirty="0">
                <a:solidFill>
                  <a:srgbClr val="595959"/>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leerders in VIER groepe aankom, waar EEN stoel die res van die groep in die gesig staar. Die akteur / aktrise van daardie Scenario (1-4) sal in daardie stoel sit. Lig hierdie groepleiers voor die les in waar hulle sal sit. Vra hulle om net hul LO-notaboek uit te haal en deel die </a:t>
            </a:r>
            <a:r>
              <a:rPr lang="af-ZA" sz="1800" b="1" i="1" u="sng" dirty="0">
                <a:solidFill>
                  <a:srgbClr val="595959"/>
                </a:solidFill>
                <a:effectLst/>
                <a:latin typeface="Arial" panose="020B0604020202020204" pitchFamily="34" charset="0"/>
                <a:ea typeface="Times New Roman" panose="02020603050405020304" pitchFamily="18" charset="0"/>
              </a:rPr>
              <a:t>Les 2 - Werkkaart </a:t>
            </a:r>
            <a:r>
              <a:rPr lang="af-ZA" sz="1800" dirty="0">
                <a:solidFill>
                  <a:srgbClr val="595959"/>
                </a:solidFill>
                <a:effectLst/>
                <a:latin typeface="Arial" panose="020B0604020202020204" pitchFamily="34" charset="0"/>
                <a:ea typeface="Times New Roman" panose="02020603050405020304" pitchFamily="18" charset="0"/>
              </a:rPr>
              <a:t>vir hierdie les uit wanneer die klas binne kom. </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effectLst/>
                <a:latin typeface="Arial" panose="020B0604020202020204" pitchFamily="34" charset="0"/>
                <a:ea typeface="Times New Roman" panose="02020603050405020304" pitchFamily="18" charset="0"/>
              </a:rPr>
              <a:t>Leerders sal die besprekings op die</a:t>
            </a:r>
            <a:r>
              <a:rPr lang="af-ZA" sz="1800" b="1" i="1" u="sng" dirty="0">
                <a:effectLst/>
                <a:latin typeface="Arial" panose="020B0604020202020204" pitchFamily="34" charset="0"/>
                <a:ea typeface="Times New Roman" panose="02020603050405020304" pitchFamily="18" charset="0"/>
              </a:rPr>
              <a:t> Les 2 - Werkkaart</a:t>
            </a:r>
            <a:r>
              <a:rPr lang="af-ZA" sz="1800" dirty="0">
                <a:effectLst/>
                <a:latin typeface="Arial" panose="020B0604020202020204" pitchFamily="34" charset="0"/>
                <a:ea typeface="Times New Roman" panose="02020603050405020304" pitchFamily="18" charset="0"/>
              </a:rPr>
              <a:t> opneem en die inligting wat hulle insamel, gebruik om hul evalueringsopstel vir huiswerk te skryf. Skyfies 1-3 sal onderrig word en hulle vir die res van die les voorberei.</a:t>
            </a:r>
            <a:endParaRPr lang="en-ZA" sz="1800" dirty="0">
              <a:solidFill>
                <a:srgbClr val="595959"/>
              </a:solidFill>
              <a:effectLst/>
              <a:latin typeface="Arial" panose="020B0604020202020204" pitchFamily="34" charset="0"/>
              <a:ea typeface="Arial" panose="020B0604020202020204" pitchFamily="34" charset="0"/>
            </a:endParaRPr>
          </a:p>
          <a:p>
            <a:endParaRPr lang="en-ZA" sz="1800" dirty="0">
              <a:solidFill>
                <a:srgbClr val="595959"/>
              </a:solidFill>
              <a:effectLst/>
              <a:latin typeface="Arial" panose="020B0604020202020204" pitchFamily="34" charset="0"/>
              <a:ea typeface="Arial" panose="020B0604020202020204" pitchFamily="34" charset="0"/>
            </a:endParaRPr>
          </a:p>
          <a:p>
            <a:r>
              <a:rPr lang="af-ZA" sz="1800" dirty="0">
                <a:solidFill>
                  <a:srgbClr val="595959"/>
                </a:solidFill>
                <a:effectLst/>
                <a:latin typeface="Arial" panose="020B0604020202020204" pitchFamily="34" charset="0"/>
                <a:ea typeface="Times New Roman" panose="02020603050405020304" pitchFamily="18" charset="0"/>
              </a:rPr>
              <a:t>Welkom terug, Graad 11's! Ons het ons laaste les gebruik om ons kennis oor die verskillende godsdienste in Suid-Afrika te verfris en hoe hulle elkeen ‘n vreedsame lewe in die samelewing bevorder. Daar is tye wanneer 'n moeilike situasie teëkom en sukkel om 'n besluit te neem, selfs al het jy jou geloofstelsel. Ons noem dit 'n </a:t>
            </a:r>
            <a:r>
              <a:rPr lang="af-ZA" sz="1800" b="1" i="1" dirty="0">
                <a:solidFill>
                  <a:srgbClr val="595959"/>
                </a:solidFill>
                <a:effectLst/>
                <a:latin typeface="Arial" panose="020B0604020202020204" pitchFamily="34" charset="0"/>
                <a:ea typeface="Times New Roman" panose="02020603050405020304" pitchFamily="18" charset="0"/>
              </a:rPr>
              <a:t>dilemma</a:t>
            </a:r>
            <a:r>
              <a:rPr lang="af-ZA" sz="1800" dirty="0">
                <a:solidFill>
                  <a:srgbClr val="595959"/>
                </a:solidFill>
                <a:effectLst/>
                <a:latin typeface="Arial" panose="020B0604020202020204" pitchFamily="34" charset="0"/>
                <a:ea typeface="Times New Roman" panose="02020603050405020304" pitchFamily="18" charset="0"/>
              </a:rPr>
              <a:t>; wat beteken dat daar geldige redes vir twee opponerende aksies is. Om 'n besluit in hierdie konteks te neem, kan nie ligtelik gedoen word nie.</a:t>
            </a:r>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1</a:t>
            </a:fld>
            <a:endParaRPr lang="en-ZA"/>
          </a:p>
        </p:txBody>
      </p:sp>
    </p:spTree>
    <p:extLst>
      <p:ext uri="{BB962C8B-B14F-4D97-AF65-F5344CB8AC3E}">
        <p14:creationId xmlns:p14="http://schemas.microsoft.com/office/powerpoint/2010/main" val="1314757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
</a:t>
            </a: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Kom ons verduidelik die </a:t>
            </a:r>
            <a:r>
              <a:rPr lang="af-ZA" sz="1800" b="1" i="1" dirty="0">
                <a:solidFill>
                  <a:srgbClr val="595959"/>
                </a:solidFill>
                <a:effectLst/>
                <a:latin typeface="Arial" panose="020B0604020202020204" pitchFamily="34" charset="0"/>
                <a:ea typeface="Times New Roman" panose="02020603050405020304" pitchFamily="18" charset="0"/>
              </a:rPr>
              <a:t>morele dilemma</a:t>
            </a:r>
            <a:r>
              <a:rPr lang="af-ZA" sz="1800" dirty="0">
                <a:solidFill>
                  <a:srgbClr val="595959"/>
                </a:solidFill>
                <a:effectLst/>
                <a:latin typeface="Arial" panose="020B0604020202020204" pitchFamily="34" charset="0"/>
                <a:ea typeface="Times New Roman" panose="02020603050405020304" pitchFamily="18" charset="0"/>
              </a:rPr>
              <a:t> soos volg: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'n Persoon word gekonfronteer met 'n hipotetiese lewe-of-dood besluit waar 'n trein op die punt is om oor vyf mense op 'n spoor te ry. Die persoon kan 'n skakelaar draai wat die trein van die hoofspoor af sal lei. Dit sal die vyf mense op die spoor red, maar dit sal die persoon op die ander spoor doodmaak. Daar is ook die bykomende kommer: is daar mense in die trein en hoeveel van hulle is daar?</a:t>
            </a:r>
          </a:p>
          <a:p>
            <a:pPr marL="0" lvl="0" indent="0">
              <a:buFont typeface="Symbol" panose="05050102010706020507" pitchFamily="18" charset="2"/>
              <a:buNone/>
            </a:pP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So, wat sou jy doen?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Sou jy die skakelaar draai en vyf mense red, maar verantwoordelik wees vir die dood van een persoon?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Of sal jy niks doen nie?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Vra leerders om te reageer en 'n rede vir hul antwoord te gee. </a:t>
            </a:r>
            <a:endParaRPr lang="en-ZA" sz="1800" b="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b="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dirty="0">
                <a:solidFill>
                  <a:srgbClr val="595959"/>
                </a:solidFill>
                <a:effectLst/>
                <a:latin typeface="Arial" panose="020B0604020202020204" pitchFamily="34" charset="0"/>
                <a:ea typeface="Times New Roman" panose="02020603050405020304" pitchFamily="18" charset="0"/>
              </a:rPr>
              <a:t> Jy kan selfs 'n paar "</a:t>
            </a:r>
            <a:r>
              <a:rPr lang="af-ZA" sz="1800" i="1" dirty="0">
                <a:solidFill>
                  <a:srgbClr val="595959"/>
                </a:solidFill>
                <a:effectLst/>
                <a:latin typeface="Arial" panose="020B0604020202020204" pitchFamily="34" charset="0"/>
                <a:ea typeface="Times New Roman" panose="02020603050405020304" pitchFamily="18" charset="0"/>
              </a:rPr>
              <a:t>kole by die bespreking</a:t>
            </a:r>
            <a:r>
              <a:rPr lang="af-ZA" sz="1800" dirty="0">
                <a:solidFill>
                  <a:srgbClr val="595959"/>
                </a:solidFill>
                <a:effectLst/>
                <a:latin typeface="Arial" panose="020B0604020202020204" pitchFamily="34" charset="0"/>
                <a:ea typeface="Times New Roman" panose="02020603050405020304" pitchFamily="18" charset="0"/>
              </a:rPr>
              <a:t>" voeg deur te sê die groep van vyf mense sluit in:</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drie vorige gevangenese wat skuldig bevind is aan geslagsgeweld en</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twee hartchirurge. Een van die chirurge is 'n enkelouervader van vier kinders.</a:t>
            </a:r>
          </a:p>
          <a:p>
            <a:pPr marL="342900" lvl="0" indent="-342900">
              <a:buFont typeface="Wingdings" panose="05000000000000000000" pitchFamily="2" charset="2"/>
              <a:buChar char=""/>
            </a:pP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Kan jy sien dat daar geen maklike oplossing is nie? Daar is argumente vir beide kante van die treinspoor. Wat ons glo, sowel as ons emosionele reaksie op die mense in die situasie, sal 'n impak hê op wat ons kies. Die lewe is vol moeilike besluite soos hierdie om te neem.</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Voorbeelde hiervan is </a:t>
            </a:r>
            <a:r>
              <a:rPr lang="af-ZA" sz="1800" i="1" dirty="0">
                <a:solidFill>
                  <a:srgbClr val="595959"/>
                </a:solidFill>
                <a:effectLst/>
                <a:latin typeface="Arial" panose="020B0604020202020204" pitchFamily="34" charset="0"/>
                <a:ea typeface="Times New Roman" panose="02020603050405020304" pitchFamily="18" charset="0"/>
              </a:rPr>
              <a:t>swangerskap </a:t>
            </a:r>
            <a:r>
              <a:rPr lang="af-ZA" sz="1800" dirty="0">
                <a:solidFill>
                  <a:srgbClr val="595959"/>
                </a:solidFill>
                <a:effectLst/>
                <a:latin typeface="Arial" panose="020B0604020202020204" pitchFamily="34" charset="0"/>
                <a:ea typeface="Times New Roman" panose="02020603050405020304" pitchFamily="18" charset="0"/>
              </a:rPr>
              <a:t>en </a:t>
            </a:r>
            <a:r>
              <a:rPr lang="af-ZA" sz="1800" i="1" dirty="0">
                <a:solidFill>
                  <a:srgbClr val="595959"/>
                </a:solidFill>
                <a:effectLst/>
                <a:latin typeface="Arial" panose="020B0604020202020204" pitchFamily="34" charset="0"/>
                <a:ea typeface="Times New Roman" panose="02020603050405020304" pitchFamily="18" charset="0"/>
              </a:rPr>
              <a:t>genadedood.</a:t>
            </a:r>
            <a:endParaRPr lang="en-ZA" sz="1800" dirty="0">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2</a:t>
            </a:fld>
            <a:endParaRPr lang="en-ZA"/>
          </a:p>
        </p:txBody>
      </p:sp>
    </p:spTree>
    <p:extLst>
      <p:ext uri="{BB962C8B-B14F-4D97-AF65-F5344CB8AC3E}">
        <p14:creationId xmlns:p14="http://schemas.microsoft.com/office/powerpoint/2010/main" val="1391457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
</a:t>
            </a: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Kom ons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hersien die volgende terme voordat ons na ons vier scenario's kyk.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Voltooi </a:t>
            </a:r>
            <a:r>
              <a:rPr lang="af-ZA" sz="1800" b="1" i="1" u="sng" dirty="0">
                <a:solidFill>
                  <a:srgbClr val="595959"/>
                </a:solidFill>
                <a:effectLst/>
                <a:latin typeface="Arial" panose="020B0604020202020204" pitchFamily="34" charset="0"/>
                <a:ea typeface="Times New Roman" panose="02020603050405020304" pitchFamily="18" charset="0"/>
              </a:rPr>
              <a:t>Les 2 – Werkkaart Aktiwiteit 1</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Volgens die Handves van Mensregte het almal 'n </a:t>
            </a:r>
            <a:r>
              <a:rPr lang="af-ZA" sz="1800" b="1" dirty="0">
                <a:solidFill>
                  <a:srgbClr val="595959"/>
                </a:solidFill>
                <a:effectLst/>
                <a:latin typeface="Arial" panose="020B0604020202020204" pitchFamily="34" charset="0"/>
                <a:ea typeface="Times New Roman" panose="02020603050405020304" pitchFamily="18" charset="0"/>
              </a:rPr>
              <a:t>REG-TOT-LEWE </a:t>
            </a:r>
            <a:r>
              <a:rPr lang="af-ZA" sz="1800" dirty="0">
                <a:solidFill>
                  <a:srgbClr val="595959"/>
                </a:solidFill>
                <a:effectLst/>
                <a:latin typeface="Arial" panose="020B0604020202020204" pitchFamily="34" charset="0"/>
                <a:ea typeface="Times New Roman" panose="02020603050405020304" pitchFamily="18" charset="0"/>
              </a:rPr>
              <a:t>in Suid-Afrika. Maar 'n wet is ook aangeneem wat vroue in staat stel om die lewe van hulle ongebore kinders te beëindig - </a:t>
            </a:r>
            <a:r>
              <a:rPr lang="af-ZA" sz="1800" b="1" dirty="0">
                <a:solidFill>
                  <a:srgbClr val="595959"/>
                </a:solidFill>
                <a:effectLst/>
                <a:latin typeface="Arial" panose="020B0604020202020204" pitchFamily="34" charset="0"/>
                <a:ea typeface="Times New Roman" panose="02020603050405020304" pitchFamily="18" charset="0"/>
              </a:rPr>
              <a:t>aborsie</a:t>
            </a:r>
            <a:r>
              <a:rPr lang="af-ZA" sz="1800" dirty="0">
                <a:solidFill>
                  <a:srgbClr val="595959"/>
                </a:solidFill>
                <a:effectLst/>
                <a:latin typeface="Arial" panose="020B0604020202020204" pitchFamily="34" charset="0"/>
                <a:ea typeface="Times New Roman" panose="02020603050405020304" pitchFamily="18" charset="0"/>
              </a:rPr>
              <a:t>. Daar is 'n dilemma tussen wet en geloof vir sommige mense.</a:t>
            </a:r>
            <a:endParaRPr lang="en-ZA" sz="1800" b="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b="1" dirty="0">
                <a:solidFill>
                  <a:srgbClr val="595959"/>
                </a:solidFill>
                <a:effectLst/>
                <a:latin typeface="Arial" panose="020B0604020202020204" pitchFamily="34" charset="0"/>
                <a:ea typeface="Times New Roman" panose="02020603050405020304" pitchFamily="18" charset="0"/>
              </a:rPr>
              <a:t>Genadedood</a:t>
            </a:r>
            <a:r>
              <a:rPr lang="af-ZA" sz="1800" dirty="0">
                <a:solidFill>
                  <a:srgbClr val="595959"/>
                </a:solidFill>
                <a:effectLst/>
                <a:latin typeface="Arial" panose="020B0604020202020204" pitchFamily="34" charset="0"/>
                <a:ea typeface="Times New Roman" panose="02020603050405020304" pitchFamily="18" charset="0"/>
              </a:rPr>
              <a:t> is die daad of praktyk om iemand dood te maak wat baie siek of beseer is, om meer lyding te voorkom.</a:t>
            </a:r>
          </a:p>
          <a:p>
            <a:pPr marL="0" lvl="0" indent="0">
              <a:buFont typeface="Symbol" panose="05050102010706020507" pitchFamily="18" charset="2"/>
              <a:buNone/>
            </a:pPr>
            <a:endParaRPr lang="af-ZA" sz="1800" b="1" dirty="0">
              <a:solidFill>
                <a:srgbClr val="595959"/>
              </a:solidFill>
              <a:effectLst/>
              <a:highlight>
                <a:srgbClr val="FFFFFF"/>
              </a:highligh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b="1" dirty="0">
                <a:solidFill>
                  <a:srgbClr val="595959"/>
                </a:solidFill>
                <a:effectLst/>
                <a:highlight>
                  <a:srgbClr val="FFFFFF"/>
                </a:highlight>
                <a:latin typeface="Arial" panose="020B0604020202020204" pitchFamily="34" charset="0"/>
                <a:ea typeface="Times New Roman" panose="02020603050405020304" pitchFamily="18" charset="0"/>
              </a:rPr>
              <a:t>**</a:t>
            </a:r>
            <a:r>
              <a:rPr lang="af-ZA" sz="1800" b="1" u="sng" dirty="0">
                <a:solidFill>
                  <a:srgbClr val="FF0000"/>
                </a:solidFill>
                <a:effectLst/>
                <a:highlight>
                  <a:srgbClr val="FFFFFF"/>
                </a:highlight>
                <a:latin typeface="Arial" panose="020B0604020202020204" pitchFamily="34" charset="0"/>
                <a:ea typeface="Times New Roman" panose="02020603050405020304" pitchFamily="18" charset="0"/>
              </a:rPr>
              <a:t>Nota aan onderwyser:</a:t>
            </a:r>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 In Junie 2022 het die Verenigde State se Hooggeregshof sy vorige uitspraak van 1973 omgekeer - wat die grondwetlike reg op aborsie beëindig het.</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Dit is 'n goeie voorbeeld van hoe selfs groot regsdenke oor dieselfde kwessie</a:t>
            </a:r>
            <a:r>
              <a:rPr lang="af-ZA" sz="1800" dirty="0">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kan verskil</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 - die lewering van 'n pro-aborsie-uitspraak in 1973 en dan 'n anti-aborsiebesluit in 2022. </a:t>
            </a:r>
            <a:endParaRPr lang="en-ZA" sz="1800" dirty="0">
              <a:effectLst/>
              <a:latin typeface="Times New Roman" panose="02020603050405020304" pitchFamily="18"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3</a:t>
            </a:fld>
            <a:endParaRPr lang="en-ZA"/>
          </a:p>
        </p:txBody>
      </p:sp>
    </p:spTree>
    <p:extLst>
      <p:ext uri="{BB962C8B-B14F-4D97-AF65-F5344CB8AC3E}">
        <p14:creationId xmlns:p14="http://schemas.microsoft.com/office/powerpoint/2010/main" val="4281667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Skyfie 4: 7min per groep (totaal 28min - 2min beweegtyd)
</a:t>
            </a:r>
            <a:endParaRPr lang="en-ZA" sz="1800" dirty="0">
              <a:solidFill>
                <a:srgbClr val="FF0000"/>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dirty="0">
                <a:solidFill>
                  <a:srgbClr val="595959"/>
                </a:solidFill>
                <a:effectLst/>
                <a:latin typeface="Arial" panose="020B0604020202020204" pitchFamily="34" charset="0"/>
                <a:ea typeface="Times New Roman" panose="02020603050405020304" pitchFamily="18" charset="0"/>
              </a:rPr>
              <a:t> Onderwysers moet leerders fasiliteer en leerders herinner dat ons almal in ons opinies verskil omdat ons uit verskillende agtergronde / oortuigings / godsdienste / kulture kom. MAAR ons </a:t>
            </a:r>
            <a:r>
              <a:rPr lang="af-ZA" sz="1800" b="1" dirty="0">
                <a:solidFill>
                  <a:srgbClr val="595959"/>
                </a:solidFill>
                <a:effectLst/>
                <a:latin typeface="Arial" panose="020B0604020202020204" pitchFamily="34" charset="0"/>
                <a:ea typeface="Times New Roman" panose="02020603050405020304" pitchFamily="18" charset="0"/>
              </a:rPr>
              <a:t>moenie</a:t>
            </a:r>
            <a:r>
              <a:rPr lang="af-ZA" sz="1800" dirty="0">
                <a:solidFill>
                  <a:srgbClr val="595959"/>
                </a:solidFill>
                <a:effectLst/>
                <a:latin typeface="Arial" panose="020B0604020202020204" pitchFamily="34" charset="0"/>
                <a:ea typeface="Times New Roman" panose="02020603050405020304" pitchFamily="18" charset="0"/>
              </a:rPr>
              <a:t> mense etiketteer / spot / vermy omdat hul menings anders as ons s'n is nie. </a:t>
            </a:r>
            <a:endParaRPr lang="en-ZA" sz="1800" dirty="0">
              <a:effectLst/>
              <a:latin typeface="Times New Roman" panose="02020603050405020304" pitchFamily="18" charset="0"/>
              <a:ea typeface="Times New Roman" panose="02020603050405020304" pitchFamily="18" charset="0"/>
            </a:endParaRPr>
          </a:p>
          <a:p>
            <a:endParaRPr lang="en-ZA" sz="1800" dirty="0">
              <a:solidFill>
                <a:srgbClr val="595959"/>
              </a:solidFill>
              <a:effectLst/>
              <a:highlight>
                <a:srgbClr val="FFFFFF"/>
              </a:highlight>
              <a:latin typeface="Arial" panose="020B0604020202020204" pitchFamily="34"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Vandag gaan jy 'n kans kry om op hierdie moeilike situasies te reageer. Julle sal in groepe wees met een persoon in die groep wat hul morele dilemma deel. Stel jou voor dat jy 'n groep van die wysste adviseurs in die wêreld is en hierdie persoon het jou gesoek om hul dilemma op te los. Jou groep bestaan uit mense uit verskillende godsdienstige agtergronde en sedelike waardes. Jy moet hierdie waardes en oortuigings oorweeg wanneer jy 'n oplossing voorstel. Jy sal 7 minute per groep hê om te bespreek en notas op jou </a:t>
            </a:r>
            <a:r>
              <a:rPr lang="af-ZA" sz="1800" b="1" i="1" u="sng" dirty="0">
                <a:effectLst/>
                <a:latin typeface="Arial" panose="020B0604020202020204" pitchFamily="34" charset="0"/>
                <a:ea typeface="Times New Roman" panose="02020603050405020304" pitchFamily="18" charset="0"/>
              </a:rPr>
              <a:t>Les 2 – Werkkaart Aktiwiteit 2</a:t>
            </a:r>
            <a:r>
              <a:rPr lang="af-ZA" sz="1800" dirty="0">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te maak</a:t>
            </a:r>
            <a:r>
              <a:rPr lang="af-ZA" sz="1800" dirty="0">
                <a:solidFill>
                  <a:srgbClr val="595959"/>
                </a:solidFill>
                <a:effectLst/>
                <a:latin typeface="Arial" panose="020B0604020202020204" pitchFamily="34" charset="0"/>
                <a:ea typeface="Times New Roman" panose="02020603050405020304" pitchFamily="18" charset="0"/>
              </a:rPr>
              <a:t>. </a:t>
            </a:r>
            <a:endParaRPr lang="en-ZA" sz="1800" dirty="0">
              <a:solidFill>
                <a:schemeClr val="tx1"/>
              </a:solidFill>
              <a:effectLst/>
              <a:latin typeface="Times New Roman" panose="02020603050405020304" pitchFamily="18" charset="0"/>
              <a:ea typeface="Times New Roman" panose="02020603050405020304" pitchFamily="18" charset="0"/>
            </a:endParaRPr>
          </a:p>
          <a:p>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Sodra die sewe minute op is, sal die groep na die volgende groep aan hul regterkant beweeg en na 'n ander morele dilemma luister. Elke groep sal vier keer in hierdie les beweeg en inligting oor die verskillende scenarios</a:t>
            </a:r>
            <a:r>
              <a:rPr lang="af-ZA" sz="1800" dirty="0">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versamel</a:t>
            </a:r>
            <a:r>
              <a:rPr lang="af-ZA" sz="1800" dirty="0">
                <a:solidFill>
                  <a:srgbClr val="595959"/>
                </a:solidFill>
                <a:effectLst/>
                <a:latin typeface="Arial" panose="020B0604020202020204" pitchFamily="34" charset="0"/>
                <a:ea typeface="Times New Roman" panose="02020603050405020304" pitchFamily="18" charset="0"/>
              </a:rPr>
              <a:t>. Wees bewus van jou tyd. 'n Alarm sal aan die einde van elke 7min sessie lui, beweeg dus vinnig en begin dadelik.</a:t>
            </a:r>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Sterkte, adviseurs!</a:t>
            </a:r>
            <a:endParaRPr lang="en-ZA" sz="1800" b="0" dirty="0">
              <a:solidFill>
                <a:schemeClr val="tx1"/>
              </a:solidFill>
              <a:effectLst/>
              <a:latin typeface="Times New Roman" panose="02020603050405020304" pitchFamily="18" charset="0"/>
              <a:ea typeface="Times New Roman" panose="02020603050405020304" pitchFamily="18" charset="0"/>
            </a:endParaRPr>
          </a:p>
          <a:p>
            <a:endParaRPr lang="en-ZA" sz="1800" b="0" dirty="0">
              <a:solidFill>
                <a:schemeClr val="tx1"/>
              </a:solidFill>
              <a:effectLst/>
              <a:latin typeface="Times New Roman" panose="02020603050405020304" pitchFamily="18" charset="0"/>
              <a:ea typeface="Times New Roman" panose="02020603050405020304" pitchFamily="18" charset="0"/>
            </a:endParaRPr>
          </a:p>
          <a:p>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dirty="0">
                <a:solidFill>
                  <a:srgbClr val="595959"/>
                </a:solidFill>
                <a:effectLst/>
                <a:latin typeface="Arial" panose="020B0604020202020204" pitchFamily="34" charset="0"/>
                <a:ea typeface="Times New Roman" panose="02020603050405020304" pitchFamily="18" charset="0"/>
              </a:rPr>
              <a:t> Jy sal die tyd moet dophou en tussen die groepe rondbeweeg om na die besprekings te luister, maar ook deelname van die meer "stil" groeplede nagaan en aanmoedig. Kyk na die tyd sodat daar ten minste 5 min oor is vir die </a:t>
            </a:r>
            <a:r>
              <a:rPr lang="af-ZA" sz="1800" b="1" i="1" dirty="0">
                <a:solidFill>
                  <a:srgbClr val="595959"/>
                </a:solidFill>
                <a:effectLst/>
                <a:latin typeface="Arial" panose="020B0604020202020204" pitchFamily="34" charset="0"/>
                <a:ea typeface="Times New Roman" panose="02020603050405020304" pitchFamily="18" charset="0"/>
              </a:rPr>
              <a:t>Aktiwiteit 3</a:t>
            </a:r>
            <a:r>
              <a:rPr lang="af-ZA" sz="1800" dirty="0">
                <a:solidFill>
                  <a:srgbClr val="595959"/>
                </a:solidFill>
                <a:effectLst/>
                <a:latin typeface="Arial" panose="020B0604020202020204" pitchFamily="34" charset="0"/>
                <a:ea typeface="Times New Roman" panose="02020603050405020304" pitchFamily="18" charset="0"/>
              </a:rPr>
              <a:t> Refleksie.</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4</a:t>
            </a:fld>
            <a:endParaRPr lang="en-ZA"/>
          </a:p>
        </p:txBody>
      </p:sp>
    </p:spTree>
    <p:extLst>
      <p:ext uri="{BB962C8B-B14F-4D97-AF65-F5344CB8AC3E}">
        <p14:creationId xmlns:p14="http://schemas.microsoft.com/office/powerpoint/2010/main" val="1834522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 3min 
</a:t>
            </a:r>
          </a:p>
          <a:p>
            <a:pPr marL="0" lvl="0" indent="0" fontAlgn="base">
              <a:buFont typeface="Symbol" panose="05050102010706020507" pitchFamily="18" charset="2"/>
              <a:buNone/>
            </a:pPr>
            <a:r>
              <a:rPr lang="af-ZA" sz="1800" u="none" strike="noStrike" dirty="0">
                <a:solidFill>
                  <a:srgbClr val="595959"/>
                </a:solidFill>
                <a:effectLst/>
                <a:highlight>
                  <a:srgbClr val="FFFFFF"/>
                </a:highlight>
                <a:latin typeface="Arial" panose="020B0604020202020204" pitchFamily="34" charset="0"/>
                <a:ea typeface="Times New Roman" panose="02020603050405020304" pitchFamily="18" charset="0"/>
              </a:rPr>
              <a:t>Om met moeilike werklike situasies gekonfronteer te word, kan jou 'n bietjie oorweldig laat voel. Neem die laaste paar minute en besin oor die volgende twee vrae in </a:t>
            </a:r>
            <a:r>
              <a:rPr lang="af-ZA" sz="1800" b="1" i="1" u="sng" strike="noStrike" dirty="0">
                <a:solidFill>
                  <a:srgbClr val="404040"/>
                </a:solidFill>
                <a:effectLst/>
                <a:latin typeface="Arial" panose="020B0604020202020204" pitchFamily="34" charset="0"/>
                <a:ea typeface="Times New Roman" panose="02020603050405020304" pitchFamily="18" charset="0"/>
              </a:rPr>
              <a:t>Les 2 – Werkkaart Aktiwiteit 2:</a:t>
            </a:r>
          </a:p>
          <a:p>
            <a:pPr marL="0" lvl="0" indent="0" fontAlgn="base">
              <a:buFont typeface="Symbol" panose="05050102010706020507" pitchFamily="18" charset="2"/>
              <a:buNone/>
            </a:pPr>
            <a:endParaRPr lang="en-ZA" sz="1800" u="none" strike="noStrike"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o"/>
            </a:pPr>
            <a:r>
              <a:rPr lang="af-ZA" sz="1800" dirty="0">
                <a:solidFill>
                  <a:srgbClr val="595959"/>
                </a:solidFill>
                <a:effectLst/>
                <a:latin typeface="Arial" panose="020B0604020202020204" pitchFamily="34" charset="0"/>
                <a:ea typeface="Times New Roman" panose="02020603050405020304" pitchFamily="18" charset="0"/>
              </a:rPr>
              <a:t>Wat het jy oor jouself en jou oortuigings oor "die reg tot lewe" geleer?</a:t>
            </a:r>
            <a:endParaRPr lang="en-ZA" sz="1800" dirty="0">
              <a:effectLst/>
              <a:latin typeface="Times New Roman" panose="02020603050405020304" pitchFamily="18" charset="0"/>
              <a:ea typeface="Times New Roman" panose="02020603050405020304" pitchFamily="18" charset="0"/>
            </a:endParaRPr>
          </a:p>
          <a:p>
            <a:pPr marL="342900" lvl="0" indent="-342900">
              <a:buFont typeface="Courier New" panose="02070309020205020404" pitchFamily="49" charset="0"/>
              <a:buChar char="o"/>
            </a:pPr>
            <a:r>
              <a:rPr lang="af-ZA" sz="1800" dirty="0">
                <a:solidFill>
                  <a:srgbClr val="595959"/>
                </a:solidFill>
                <a:effectLst/>
                <a:latin typeface="Arial" panose="020B0604020202020204" pitchFamily="34" charset="0"/>
                <a:ea typeface="Times New Roman" panose="02020603050405020304" pitchFamily="18" charset="0"/>
              </a:rPr>
              <a:t>Watter raad sal jy aan 'n vriend gee oor die besluitnemingsproses wanneer jy 'n dilemma teëkom?</a:t>
            </a:r>
          </a:p>
          <a:p>
            <a:pPr marL="342900" lvl="0" indent="-342900">
              <a:buFont typeface="Courier New" panose="02070309020205020404" pitchFamily="49" charset="0"/>
              <a:buChar char="o"/>
            </a:pPr>
            <a:endParaRPr lang="af-ZA" sz="1800" dirty="0">
              <a:solidFill>
                <a:srgbClr val="595959"/>
              </a:solidFill>
              <a:effectLst/>
              <a:highlight>
                <a:srgbClr val="FFFFFF"/>
              </a:highlight>
              <a:latin typeface="Arial" panose="020B0604020202020204" pitchFamily="34" charset="0"/>
              <a:ea typeface="Times New Roman" panose="02020603050405020304" pitchFamily="18" charset="0"/>
            </a:endParaRPr>
          </a:p>
          <a:p>
            <a:pPr marL="0" lvl="0" indent="0">
              <a:buFont typeface="Courier New" panose="02070309020205020404" pitchFamily="49" charset="0"/>
              <a:buNone/>
            </a:pPr>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Daar is </a:t>
            </a:r>
            <a:r>
              <a:rPr lang="af-ZA" sz="1800" dirty="0">
                <a:solidFill>
                  <a:srgbClr val="595959"/>
                </a:solidFill>
                <a:effectLst/>
                <a:latin typeface="Arial" panose="020B0604020202020204" pitchFamily="34" charset="0"/>
                <a:ea typeface="Times New Roman" panose="02020603050405020304" pitchFamily="18" charset="0"/>
              </a:rPr>
              <a:t>geen memo-antwoorde op </a:t>
            </a:r>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hierdie vrae nie. Maak seker dat die klas in hierdie tyd stil is.</a:t>
            </a:r>
            <a:endParaRPr lang="en-ZA" sz="1800" dirty="0">
              <a:effectLst/>
              <a:latin typeface="Times New Roman" panose="02020603050405020304" pitchFamily="18" charset="0"/>
              <a:ea typeface="Times New Roman" panose="02020603050405020304" pitchFamily="18" charset="0"/>
            </a:endParaRPr>
          </a:p>
          <a:p>
            <a:endParaRPr lang="en-ZA" dirty="0"/>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5</a:t>
            </a:fld>
            <a:endParaRPr lang="en-ZA"/>
          </a:p>
        </p:txBody>
      </p:sp>
    </p:spTree>
    <p:extLst>
      <p:ext uri="{BB962C8B-B14F-4D97-AF65-F5344CB8AC3E}">
        <p14:creationId xmlns:p14="http://schemas.microsoft.com/office/powerpoint/2010/main" val="2592797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6283-EE2A-478A-92D9-D7FA92D17C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737F5125-FE22-4A7A-B518-55BDEDC81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436BCAC2-F5C9-473A-BC5A-8AFB81653779}"/>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257B9FFB-678F-4C88-AF47-BB3AB035439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0515145-FC71-4361-B470-E38F47CEF635}"/>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76400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CD85-8C99-4310-89C5-F9844A1DBDEC}"/>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A0CD250-B9B4-4C8A-AE74-CC9D51D90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52F7269-A4BC-426C-8F0D-54DE61DE86AE}"/>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37781AF4-E978-4750-97E8-F9C543B3E19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77B9BC3-A847-4AD9-B218-ACC16C65120F}"/>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1623751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4BB1-1868-486F-8B35-7CCEC78309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5EF9228-B3F5-46F3-9B61-82F082971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BEE727-22B2-45E1-ABEF-75466E5451F8}"/>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97142DF4-5AEF-46E7-849A-794C128DD7A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69F491A-B6E6-48CE-B1B9-F150B1C3A006}"/>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80250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69AC-4775-4F63-8CE8-0ED1E0DC724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1D9464EA-3B12-4381-ABFE-2693436983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B3DA0E00-91B0-46A2-B10F-358F3CA04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3272250-1CD1-4A5D-808D-24AC56BED736}"/>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D0DDF8AC-4095-4D4E-AB0F-C872748AAF7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FCDD2C9-3AFE-454C-BB84-D2CF3CC8E927}"/>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72442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B6C1-5398-498C-9992-DD173216D26A}"/>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F6C98BF-55A8-47B6-B456-FF4BD7B82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4C4EE9-CF5D-48B1-A2FE-19A8E98EFA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779DD338-63B2-4C01-B730-7590E108E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1A8E3D-9220-4491-8386-EC1DB4C993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FC99F36A-B9A7-4D0E-9334-B3817630FFF3}"/>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8" name="Footer Placeholder 7">
            <a:extLst>
              <a:ext uri="{FF2B5EF4-FFF2-40B4-BE49-F238E27FC236}">
                <a16:creationId xmlns:a16="http://schemas.microsoft.com/office/drawing/2014/main" id="{D58D3715-7625-4A61-A17C-E9989DDF28CE}"/>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3DD87D44-07D5-491E-993D-33F72C83C2BB}"/>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2920698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56EC-3BCA-4196-A3AC-E3F082FBB4F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D0E5169B-BB9B-4DA1-AEC3-B57C2CE84AFC}"/>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4" name="Footer Placeholder 3">
            <a:extLst>
              <a:ext uri="{FF2B5EF4-FFF2-40B4-BE49-F238E27FC236}">
                <a16:creationId xmlns:a16="http://schemas.microsoft.com/office/drawing/2014/main" id="{13E34820-E276-4CA6-B6EB-235ACE2BE0FF}"/>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E2197782-10E5-49A0-8F05-F197F52D6241}"/>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290266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89F5E1-9889-4FC1-B842-77BFB1CB59B7}"/>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3" name="Footer Placeholder 2">
            <a:extLst>
              <a:ext uri="{FF2B5EF4-FFF2-40B4-BE49-F238E27FC236}">
                <a16:creationId xmlns:a16="http://schemas.microsoft.com/office/drawing/2014/main" id="{43FCBC02-0AA0-4056-8BBD-0D9298DA1AED}"/>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C67EA1CA-7FDC-492D-8E35-E7443804FD6B}"/>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623090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D6D15-2EB3-4DA7-A292-0B8B09539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58662A0D-C485-4B90-A86C-EC82995E3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4A177CC-3682-476A-B3E4-E5D4A61AAE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8561FF-0E5E-4B57-8E6D-3951108B438F}"/>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7F706AEF-123F-4AC1-A32B-B8BC5EF5D45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DC1F050-8B59-40F3-B0A0-B51EAE9DC0F0}"/>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33745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5BD2B-B87A-43E6-AA4F-90F9C176E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124AEF3F-2FA4-4688-AF17-AC637EE05D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9CE1430F-1793-4A3C-8A9A-C8AADDEC2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FB30FD-B3A9-43D8-9291-5113603D999D}"/>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0CB9B4E0-8628-4052-81FF-0FB5A8675AC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E359AB1-1F1F-4EA2-90B8-3237D55DC677}"/>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588521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6DD0-8C44-49B9-8DA0-090A290C754B}"/>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0673273-A7EA-4BAA-9E03-9124CAC874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6EDE42B-2A86-4318-BDC9-35131DF30D7C}"/>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875C8348-988F-4D46-B58C-756C11BAD2A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066F247-DC8F-4C95-8D1B-1193E29C4986}"/>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1327300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E853EC-41DA-4ED7-A558-DB3944173F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142C231-D351-492F-8A18-70532C3A2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72B5AEA-542F-4C0F-BA33-B7C46E5D7825}"/>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4A73D48B-D328-4780-8766-FD59C2D182E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DFE2C4B-9141-4C87-A599-4F1B91D0AA78}"/>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66772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E5C7B0-5B7D-455D-9ED2-0956AF1E92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1BBE596-81EE-4126-89D0-504BA37CDB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98BA948-ADC6-499D-A0C2-35E27BAB50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219AC465-BDA1-4CF9-9FC9-B1BAE5E0CE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3B23297C-17C9-463D-877A-5869EA036D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E8B81-735B-42FE-A9F0-3DDFFCB902E7}" type="slidenum">
              <a:rPr lang="en-ZA" smtClean="0"/>
              <a:t>‹#›</a:t>
            </a:fld>
            <a:endParaRPr lang="en-ZA"/>
          </a:p>
        </p:txBody>
      </p:sp>
    </p:spTree>
    <p:extLst>
      <p:ext uri="{BB962C8B-B14F-4D97-AF65-F5344CB8AC3E}">
        <p14:creationId xmlns:p14="http://schemas.microsoft.com/office/powerpoint/2010/main" val="1945992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1E72593-6B22-066F-C17A-9F20143A2591}"/>
              </a:ext>
            </a:extLst>
          </p:cNvPr>
          <p:cNvSpPr/>
          <p:nvPr/>
        </p:nvSpPr>
        <p:spPr>
          <a:xfrm>
            <a:off x="4616970" y="482600"/>
            <a:ext cx="7345240" cy="564002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dirty="0">
                <a:latin typeface="Elephant" panose="02020904090505020303" pitchFamily="18" charset="0"/>
              </a:rPr>
              <a:t>GRAAD 11</a:t>
            </a:r>
          </a:p>
          <a:p>
            <a:pPr algn="ctr"/>
            <a:r>
              <a:rPr lang="en-ZA" sz="3600" dirty="0" err="1">
                <a:latin typeface="Elephant" panose="02020904090505020303" pitchFamily="18" charset="0"/>
              </a:rPr>
              <a:t>Kwartaal</a:t>
            </a:r>
            <a:r>
              <a:rPr lang="en-ZA" sz="3600" dirty="0">
                <a:latin typeface="Elephant" panose="02020904090505020303" pitchFamily="18" charset="0"/>
              </a:rPr>
              <a:t> 4</a:t>
            </a:r>
          </a:p>
          <a:p>
            <a:pPr algn="ctr"/>
            <a:r>
              <a:rPr lang="en-ZA" sz="3600" dirty="0" err="1">
                <a:latin typeface="Elephant" panose="02020904090505020303" pitchFamily="18" charset="0"/>
              </a:rPr>
              <a:t>Demokrasie</a:t>
            </a:r>
            <a:r>
              <a:rPr lang="en-ZA" sz="3600" dirty="0">
                <a:latin typeface="Elephant" panose="02020904090505020303" pitchFamily="18" charset="0"/>
              </a:rPr>
              <a:t> </a:t>
            </a:r>
            <a:r>
              <a:rPr lang="en-ZA" sz="3600" dirty="0" err="1">
                <a:latin typeface="Elephant" panose="02020904090505020303" pitchFamily="18" charset="0"/>
              </a:rPr>
              <a:t>en</a:t>
            </a:r>
            <a:r>
              <a:rPr lang="en-ZA" sz="3600" dirty="0">
                <a:latin typeface="Elephant" panose="02020904090505020303" pitchFamily="18" charset="0"/>
              </a:rPr>
              <a:t> </a:t>
            </a:r>
            <a:r>
              <a:rPr lang="en-ZA" sz="3600" dirty="0" err="1">
                <a:latin typeface="Elephant" panose="02020904090505020303" pitchFamily="18" charset="0"/>
              </a:rPr>
              <a:t>Menseregte</a:t>
            </a:r>
            <a:endParaRPr lang="en-ZA" sz="3600" dirty="0">
              <a:latin typeface="Elephant" panose="02020904090505020303" pitchFamily="18" charset="0"/>
            </a:endParaRPr>
          </a:p>
          <a:p>
            <a:pPr algn="ctr"/>
            <a:endParaRPr lang="en-ZA" sz="3600" dirty="0">
              <a:latin typeface="Elephant" panose="02020904090505020303" pitchFamily="18" charset="0"/>
            </a:endParaRPr>
          </a:p>
          <a:p>
            <a:pPr algn="ctr"/>
            <a:r>
              <a:rPr lang="en-ZA" sz="3600" dirty="0">
                <a:latin typeface="Elephant" panose="02020904090505020303" pitchFamily="18" charset="0"/>
              </a:rPr>
              <a:t>Les 2: </a:t>
            </a:r>
            <a:r>
              <a:rPr lang="en-ZA" sz="3600" dirty="0" err="1">
                <a:latin typeface="Elephant" panose="02020904090505020303" pitchFamily="18" charset="0"/>
              </a:rPr>
              <a:t>Morele</a:t>
            </a:r>
            <a:r>
              <a:rPr lang="en-ZA" sz="3600" dirty="0">
                <a:latin typeface="Elephant" panose="02020904090505020303" pitchFamily="18" charset="0"/>
              </a:rPr>
              <a:t> </a:t>
            </a:r>
            <a:r>
              <a:rPr lang="en-ZA" sz="3600" dirty="0" err="1">
                <a:latin typeface="Elephant" panose="02020904090505020303" pitchFamily="18" charset="0"/>
              </a:rPr>
              <a:t>en</a:t>
            </a:r>
            <a:r>
              <a:rPr lang="en-ZA" sz="3600" dirty="0">
                <a:latin typeface="Elephant" panose="02020904090505020303" pitchFamily="18" charset="0"/>
              </a:rPr>
              <a:t> </a:t>
            </a:r>
            <a:r>
              <a:rPr lang="en-ZA" sz="3600" dirty="0" err="1">
                <a:latin typeface="Elephant" panose="02020904090505020303" pitchFamily="18" charset="0"/>
              </a:rPr>
              <a:t>geestelike</a:t>
            </a:r>
            <a:r>
              <a:rPr lang="en-ZA" sz="3600" dirty="0">
                <a:latin typeface="Elephant" panose="02020904090505020303" pitchFamily="18" charset="0"/>
              </a:rPr>
              <a:t> dilemmas</a:t>
            </a:r>
          </a:p>
        </p:txBody>
      </p:sp>
      <p:pic>
        <p:nvPicPr>
          <p:cNvPr id="2" name="Picture 1">
            <a:extLst>
              <a:ext uri="{FF2B5EF4-FFF2-40B4-BE49-F238E27FC236}">
                <a16:creationId xmlns:a16="http://schemas.microsoft.com/office/drawing/2014/main" id="{5ABAE58E-99E5-D5B3-0AE4-FEE6F007FA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56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D1FC-768F-4377-8DA8-A269ACC76291}"/>
              </a:ext>
            </a:extLst>
          </p:cNvPr>
          <p:cNvSpPr>
            <a:spLocks noGrp="1"/>
          </p:cNvSpPr>
          <p:nvPr>
            <p:ph type="title"/>
          </p:nvPr>
        </p:nvSpPr>
        <p:spPr>
          <a:xfrm>
            <a:off x="838200" y="2103437"/>
            <a:ext cx="10515600" cy="1325563"/>
          </a:xfrm>
        </p:spPr>
        <p:txBody>
          <a:bodyPr>
            <a:noAutofit/>
          </a:bodyPr>
          <a:lstStyle/>
          <a:p>
            <a:endParaRPr lang="en-ZA" sz="10000" dirty="0">
              <a:solidFill>
                <a:schemeClr val="bg1"/>
              </a:solidFill>
            </a:endParaRPr>
          </a:p>
        </p:txBody>
      </p:sp>
      <p:pic>
        <p:nvPicPr>
          <p:cNvPr id="1026" name="Picture 2">
            <a:extLst>
              <a:ext uri="{FF2B5EF4-FFF2-40B4-BE49-F238E27FC236}">
                <a16:creationId xmlns:a16="http://schemas.microsoft.com/office/drawing/2014/main" id="{0F133DCE-121A-4900-BCAC-D3E01191C6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8443"/>
            <a:ext cx="12192000" cy="774923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8FD97D2-3123-8ED3-F78A-735705007ABD}"/>
              </a:ext>
            </a:extLst>
          </p:cNvPr>
          <p:cNvSpPr/>
          <p:nvPr/>
        </p:nvSpPr>
        <p:spPr>
          <a:xfrm>
            <a:off x="209862" y="-104931"/>
            <a:ext cx="4946754" cy="587531"/>
          </a:xfrm>
          <a:prstGeom prst="rect">
            <a:avLst/>
          </a:prstGeom>
          <a:solidFill>
            <a:srgbClr val="797979"/>
          </a:solidFill>
          <a:ln>
            <a:solidFill>
              <a:srgbClr val="797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latin typeface="Aharoni" panose="02010803020104030203" pitchFamily="2" charset="-79"/>
                <a:cs typeface="Aharoni" panose="02010803020104030203" pitchFamily="2" charset="-79"/>
              </a:rPr>
              <a:t>DIE TROLLIE PROBLEEM</a:t>
            </a:r>
          </a:p>
        </p:txBody>
      </p:sp>
      <p:sp>
        <p:nvSpPr>
          <p:cNvPr id="6" name="Rectangle 5">
            <a:extLst>
              <a:ext uri="{FF2B5EF4-FFF2-40B4-BE49-F238E27FC236}">
                <a16:creationId xmlns:a16="http://schemas.microsoft.com/office/drawing/2014/main" id="{C37D777A-6752-EF00-F2C3-6AD9EB78E7EE}"/>
              </a:ext>
            </a:extLst>
          </p:cNvPr>
          <p:cNvSpPr/>
          <p:nvPr/>
        </p:nvSpPr>
        <p:spPr>
          <a:xfrm>
            <a:off x="127415" y="726079"/>
            <a:ext cx="5254053" cy="2203743"/>
          </a:xfrm>
          <a:prstGeom prst="rect">
            <a:avLst/>
          </a:prstGeom>
          <a:solidFill>
            <a:srgbClr val="E8E8E8"/>
          </a:solidFill>
          <a:ln>
            <a:solidFill>
              <a:srgbClr val="E8E8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Aharoni" panose="02010803020104030203" pitchFamily="2" charset="-79"/>
                <a:cs typeface="Aharoni" panose="02010803020104030203" pitchFamily="2" charset="-79"/>
              </a:rPr>
              <a:t>Die persoon kan 'n skakelaar draai wat die trein van die hoofspoor af sal lei. Dit sal die vyf mense op die spoor red, maar dit sal die persoon op die ander spoor doodmaak. </a:t>
            </a:r>
            <a:endParaRPr lang="en-ZA" sz="2800" dirty="0">
              <a:solidFill>
                <a:schemeClr val="tx1"/>
              </a:solidFill>
              <a:latin typeface="Aharoni" panose="02010803020104030203" pitchFamily="2" charset="-79"/>
              <a:cs typeface="Aharoni" panose="02010803020104030203" pitchFamily="2" charset="-79"/>
            </a:endParaRPr>
          </a:p>
        </p:txBody>
      </p:sp>
      <p:pic>
        <p:nvPicPr>
          <p:cNvPr id="5" name="Picture 4">
            <a:extLst>
              <a:ext uri="{FF2B5EF4-FFF2-40B4-BE49-F238E27FC236}">
                <a16:creationId xmlns:a16="http://schemas.microsoft.com/office/drawing/2014/main" id="{3A432F82-9B7F-3F04-5BC3-5B2E9BB2D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8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0AF42-2FE5-4259-B124-431E2CE20B2D}"/>
              </a:ext>
            </a:extLst>
          </p:cNvPr>
          <p:cNvSpPr>
            <a:spLocks noGrp="1"/>
          </p:cNvSpPr>
          <p:nvPr>
            <p:ph type="title"/>
          </p:nvPr>
        </p:nvSpPr>
        <p:spPr>
          <a:xfrm>
            <a:off x="346363" y="1723302"/>
            <a:ext cx="11845637" cy="2081357"/>
          </a:xfrm>
        </p:spPr>
        <p:txBody>
          <a:bodyPr>
            <a:noAutofit/>
          </a:bodyPr>
          <a:lstStyle/>
          <a:p>
            <a:br>
              <a:rPr lang="nl-NL" sz="4500" dirty="0"/>
            </a:br>
            <a:r>
              <a:rPr lang="nl-NL" sz="4500" dirty="0"/>
              <a:t>Volgens die Handves van Menseregte het almal 'n </a:t>
            </a:r>
            <a:r>
              <a:rPr lang="nl-NL" sz="4500" b="1" dirty="0"/>
              <a:t>REG TOT LEWE</a:t>
            </a:r>
            <a:r>
              <a:rPr lang="nl-NL" sz="4500" dirty="0"/>
              <a:t> in Suid-Afrika. Dit is die reg om nie doodgemaak te word nie.</a:t>
            </a:r>
            <a:br>
              <a:rPr lang="nl-NL" sz="4500" dirty="0"/>
            </a:br>
            <a:br>
              <a:rPr lang="en-ZA" sz="4500" dirty="0"/>
            </a:br>
            <a:r>
              <a:rPr lang="en-ZA" sz="4500" b="1" dirty="0"/>
              <a:t>GENADEDOOD</a:t>
            </a:r>
            <a:r>
              <a:rPr lang="en-ZA" sz="4500" dirty="0"/>
              <a:t> </a:t>
            </a:r>
            <a:r>
              <a:rPr lang="nl-NL" sz="4500" dirty="0"/>
              <a:t>is die daad of praktyk om iemand dood te maak wat baie siek of beseer is, om meer lyding te voorkom.</a:t>
            </a:r>
            <a:br>
              <a:rPr lang="en-ZA" sz="3500" dirty="0"/>
            </a:br>
            <a:endParaRPr lang="en-ZA" sz="3500" dirty="0"/>
          </a:p>
        </p:txBody>
      </p:sp>
      <p:pic>
        <p:nvPicPr>
          <p:cNvPr id="4" name="Picture 3">
            <a:extLst>
              <a:ext uri="{FF2B5EF4-FFF2-40B4-BE49-F238E27FC236}">
                <a16:creationId xmlns:a16="http://schemas.microsoft.com/office/drawing/2014/main" id="{286A0AF2-817C-3B0B-3DBA-C3A5FCB74F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017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AFF6494-C2D4-44EA-A216-AE4703EB02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AA9E469-0194-789C-F379-57EA0C16E3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771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E28C"/>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56EAF05-2D3E-4E57-BC0A-81BB4A55D47A}"/>
              </a:ext>
            </a:extLst>
          </p:cNvPr>
          <p:cNvSpPr txBox="1"/>
          <p:nvPr/>
        </p:nvSpPr>
        <p:spPr>
          <a:xfrm>
            <a:off x="6124575" y="2547112"/>
            <a:ext cx="5690616" cy="2785378"/>
          </a:xfrm>
          <a:prstGeom prst="rect">
            <a:avLst/>
          </a:prstGeom>
          <a:noFill/>
        </p:spPr>
        <p:txBody>
          <a:bodyPr wrap="square">
            <a:spAutoFit/>
          </a:bodyPr>
          <a:lstStyle/>
          <a:p>
            <a:pPr marL="530225" indent="-347663">
              <a:buFont typeface="Arial" panose="020B0604020202020204" pitchFamily="34" charset="0"/>
              <a:buChar char="•"/>
            </a:pPr>
            <a:r>
              <a:rPr lang="nl-NL" sz="2500" dirty="0"/>
              <a:t>Wat het jy oor jouself en jou oortuigings oor "die reg tot lewe" geleer?</a:t>
            </a:r>
          </a:p>
          <a:p>
            <a:pPr marL="530225" indent="-347663">
              <a:buFont typeface="Arial" panose="020B0604020202020204" pitchFamily="34" charset="0"/>
              <a:buChar char="•"/>
            </a:pPr>
            <a:r>
              <a:rPr lang="nl-NL" sz="2500" dirty="0"/>
              <a:t>Watter raad sal jy aan 'n vriend gee oor die besluitnemingsproses wanneer hul 'n dilemma teëkom?</a:t>
            </a:r>
          </a:p>
          <a:p>
            <a:pPr algn="ctr"/>
            <a:endParaRPr lang="en-ZA" sz="2500" dirty="0"/>
          </a:p>
        </p:txBody>
      </p:sp>
      <p:pic>
        <p:nvPicPr>
          <p:cNvPr id="6" name="Content Placeholder 5" descr="Text&#10;&#10;Description automatically generated">
            <a:extLst>
              <a:ext uri="{FF2B5EF4-FFF2-40B4-BE49-F238E27FC236}">
                <a16:creationId xmlns:a16="http://schemas.microsoft.com/office/drawing/2014/main" id="{5FE447F9-DB9B-4D99-B867-8009CA175DB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1025" y="184353"/>
            <a:ext cx="10515600" cy="2181987"/>
          </a:xfrm>
        </p:spPr>
      </p:pic>
      <p:pic>
        <p:nvPicPr>
          <p:cNvPr id="3074" name="Picture 2" descr="See the source image">
            <a:extLst>
              <a:ext uri="{FF2B5EF4-FFF2-40B4-BE49-F238E27FC236}">
                <a16:creationId xmlns:a16="http://schemas.microsoft.com/office/drawing/2014/main" id="{CC5AB4A7-B42E-47CE-9AFA-D9179E37B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025" y="2970201"/>
            <a:ext cx="4514850" cy="33813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131B6B3-6388-B076-D62B-8F1852A071F5}"/>
              </a:ext>
            </a:extLst>
          </p:cNvPr>
          <p:cNvSpPr/>
          <p:nvPr/>
        </p:nvSpPr>
        <p:spPr>
          <a:xfrm>
            <a:off x="3314699" y="184353"/>
            <a:ext cx="7248525" cy="2181987"/>
          </a:xfrm>
          <a:prstGeom prst="rect">
            <a:avLst/>
          </a:prstGeom>
          <a:solidFill>
            <a:srgbClr val="FFE389"/>
          </a:solidFill>
          <a:ln>
            <a:solidFill>
              <a:srgbClr val="FAE2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7200" dirty="0">
                <a:solidFill>
                  <a:schemeClr val="tx1"/>
                </a:solidFill>
                <a:latin typeface="Elephant" panose="02020904090505020303" pitchFamily="18" charset="0"/>
              </a:rPr>
              <a:t>REFLEKSIE</a:t>
            </a:r>
          </a:p>
        </p:txBody>
      </p:sp>
      <p:pic>
        <p:nvPicPr>
          <p:cNvPr id="2" name="Picture 1">
            <a:extLst>
              <a:ext uri="{FF2B5EF4-FFF2-40B4-BE49-F238E27FC236}">
                <a16:creationId xmlns:a16="http://schemas.microsoft.com/office/drawing/2014/main" id="{37AB9729-E78B-7A8A-9699-BCD50F81A4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937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6116</TotalTime>
  <Words>1187</Words>
  <Application>Microsoft Office PowerPoint</Application>
  <PresentationFormat>Widescreen</PresentationFormat>
  <Paragraphs>61</Paragraphs>
  <Slides>5</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vt:i4>
      </vt:variant>
    </vt:vector>
  </HeadingPairs>
  <TitlesOfParts>
    <vt:vector size="15" baseType="lpstr">
      <vt:lpstr>Aharoni</vt:lpstr>
      <vt:lpstr>Arial</vt:lpstr>
      <vt:lpstr>Calibri</vt:lpstr>
      <vt:lpstr>Calibri Light</vt:lpstr>
      <vt:lpstr>Courier New</vt:lpstr>
      <vt:lpstr>Elephant</vt:lpstr>
      <vt:lpstr>Symbol</vt:lpstr>
      <vt:lpstr>Times New Roman</vt:lpstr>
      <vt:lpstr>Wingdings</vt:lpstr>
      <vt:lpstr>Office Theme</vt:lpstr>
      <vt:lpstr>PowerPoint Presentation</vt:lpstr>
      <vt:lpstr>PowerPoint Presentation</vt:lpstr>
      <vt:lpstr> Volgens die Handves van Menseregte het almal 'n REG TOT LEWE in Suid-Afrika. Dit is die reg om nie doodgemaak te word nie.  GENADEDOOD is die daad of praktyk om iemand dood te maak wat baie siek of beseer is, om meer lyding te voorkom.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Carsten Gertz</cp:lastModifiedBy>
  <cp:revision>10</cp:revision>
  <dcterms:created xsi:type="dcterms:W3CDTF">2021-09-27T19:21:00Z</dcterms:created>
  <dcterms:modified xsi:type="dcterms:W3CDTF">2023-09-12T15:15:07Z</dcterms:modified>
</cp:coreProperties>
</file>