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8" r:id="rId4"/>
    <p:sldId id="265" r:id="rId5"/>
    <p:sldId id="257" r:id="rId6"/>
    <p:sldId id="264" r:id="rId7"/>
    <p:sldId id="266" r:id="rId8"/>
    <p:sldId id="268" r:id="rId9"/>
    <p:sldId id="269" r:id="rId10"/>
    <p:sldId id="267"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B8654-2CB2-42B0-9AC0-2E59316D54AB}" v="47" dt="2021-10-05T19:30:36.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226" autoAdjust="0"/>
  </p:normalViewPr>
  <p:slideViewPr>
    <p:cSldViewPr snapToGrid="0">
      <p:cViewPr varScale="1">
        <p:scale>
          <a:sx n="66" d="100"/>
          <a:sy n="66" d="100"/>
        </p:scale>
        <p:origin x="581" y="2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5F614-50AE-436D-AF1C-DA5160317F64}" type="datetimeFigureOut">
              <a:rPr lang="en-ZA" smtClean="0"/>
              <a:t>2023/08/14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B2E6B-8E98-4517-93D1-208BE7CA5D02}" type="slidenum">
              <a:rPr lang="en-ZA" smtClean="0"/>
              <a:t>‹#›</a:t>
            </a:fld>
            <a:endParaRPr lang="en-ZA"/>
          </a:p>
        </p:txBody>
      </p:sp>
    </p:spTree>
    <p:extLst>
      <p:ext uri="{BB962C8B-B14F-4D97-AF65-F5344CB8AC3E}">
        <p14:creationId xmlns:p14="http://schemas.microsoft.com/office/powerpoint/2010/main" val="436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ysports.com/tennis/news/12110/12353153/wimbledon-2021-marija-cicak-set-to-become-first-female-umpire-for-a-mens-singles-final" TargetMode="External"/><Relationship Id="rId7" Type="http://schemas.openxmlformats.org/officeDocument/2006/relationships/hyperlink" Target="https://sport.optus.com.au/news/womens-world-cup-2023/os59287/prize-money-fifa-womens-world-cup-2023-how-much-will-the-winners-make-each-tea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bc.net.au/news/2022-07-20/fifa-could-double-2023-women-s-world-cup-prize-money-100-million/101254868" TargetMode="External"/><Relationship Id="rId5" Type="http://schemas.openxmlformats.org/officeDocument/2006/relationships/hyperlink" Target="https://www.news24.com/sport/rugby/unitedrugbychampionship/sa-ref-aimee-barrett-theron-to-make-her-urc-debut-20211013" TargetMode="External"/><Relationship Id="rId4" Type="http://schemas.openxmlformats.org/officeDocument/2006/relationships/hyperlink" Target="https://frontofficesports.com/2022-womens-cricket-world-cup-generated-record-1-64b-view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3 min</a:t>
            </a:r>
          </a:p>
          <a:p>
            <a:pPr marL="0" lvl="0" indent="0">
              <a:buFont typeface="Symbol" panose="05050102010706020507" pitchFamily="18" charset="2"/>
              <a:buNone/>
            </a:pPr>
            <a:endParaRPr lang="af-ZA" sz="1800" b="1" dirty="0">
              <a:solidFill>
                <a:srgbClr val="000000"/>
              </a:solidFill>
              <a:effectLst/>
              <a:latin typeface="Calibri" panose="020F0502020204030204" pitchFamily="34" charset="0"/>
              <a:ea typeface="Times New Roman" panose="02020603050405020304" pitchFamily="18" charset="0"/>
            </a:endParaRPr>
          </a:p>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Skyfie 1</a:t>
            </a:r>
            <a:r>
              <a:rPr lang="af-ZA" sz="1800" dirty="0">
                <a:solidFill>
                  <a:srgbClr val="000000"/>
                </a:solidFill>
                <a:effectLst/>
                <a:latin typeface="Calibri" panose="020F0502020204030204" pitchFamily="34" charset="0"/>
                <a:ea typeface="Times New Roman" panose="02020603050405020304" pitchFamily="18" charset="0"/>
              </a:rPr>
              <a:t>:  Welkom terug by die klas Graad 10's. Kom ons hersien kortliks die laaste les net om jou geheue te verfris. Kan jy die VYF godsdienste onthou wat ons in die klas in die vorige les ondersoek het? (Laat tyd toe vir die klas om hulle te noem.)</a:t>
            </a:r>
            <a:br>
              <a:rPr lang="af-ZA" sz="1800"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Islam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Christensap</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Afrikaa Christenskap</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Hindoeïsme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Judaïsme</a:t>
            </a:r>
            <a:endParaRPr lang="en-US" sz="1800" dirty="0">
              <a:effectLst/>
              <a:latin typeface="Times New Roman" panose="02020603050405020304" pitchFamily="18" charset="0"/>
              <a:ea typeface="Times New Roman" panose="02020603050405020304" pitchFamily="18" charset="0"/>
            </a:endParaRPr>
          </a:p>
          <a:p>
            <a:pPr marL="540385"/>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540385"/>
            <a:r>
              <a:rPr lang="af-ZA" sz="1800" dirty="0">
                <a:solidFill>
                  <a:srgbClr val="000000"/>
                </a:solidFill>
                <a:effectLst/>
                <a:latin typeface="Calibri" panose="020F0502020204030204" pitchFamily="34" charset="0"/>
                <a:ea typeface="Times New Roman" panose="02020603050405020304" pitchFamily="18" charset="0"/>
              </a:rPr>
              <a:t>Wat het jy van hierdie godsdienste geleer uit </a:t>
            </a:r>
            <a:r>
              <a:rPr lang="af-ZA" sz="1800" b="1" i="1" dirty="0">
                <a:solidFill>
                  <a:srgbClr val="000000"/>
                </a:solidFill>
                <a:effectLst/>
                <a:latin typeface="Calibri" panose="020F0502020204030204" pitchFamily="34" charset="0"/>
                <a:ea typeface="Times New Roman" panose="02020603050405020304" pitchFamily="18" charset="0"/>
              </a:rPr>
              <a:t>Aktiwiteit 2</a:t>
            </a:r>
            <a:r>
              <a:rPr lang="af-ZA" sz="1800" dirty="0">
                <a:solidFill>
                  <a:srgbClr val="000000"/>
                </a:solidFill>
                <a:effectLst/>
                <a:latin typeface="Calibri" panose="020F0502020204030204" pitchFamily="34" charset="0"/>
                <a:ea typeface="Times New Roman" panose="02020603050405020304" pitchFamily="18" charset="0"/>
              </a:rPr>
              <a:t> (</a:t>
            </a:r>
            <a:r>
              <a:rPr lang="af-ZA" sz="1800" b="1" i="1" u="sng" dirty="0">
                <a:solidFill>
                  <a:srgbClr val="000000"/>
                </a:solidFill>
                <a:effectLst/>
                <a:latin typeface="Calibri" panose="020F0502020204030204" pitchFamily="34" charset="0"/>
                <a:ea typeface="Times New Roman" panose="02020603050405020304" pitchFamily="18" charset="0"/>
              </a:rPr>
              <a:t>Les 1 - Werkkaart</a:t>
            </a:r>
            <a:r>
              <a:rPr lang="af-ZA" sz="1800" dirty="0">
                <a:solidFill>
                  <a:srgbClr val="000000"/>
                </a:solidFill>
                <a:effectLst/>
                <a:latin typeface="Calibri" panose="020F0502020204030204" pitchFamily="34" charset="0"/>
                <a:ea typeface="Times New Roman" panose="02020603050405020304" pitchFamily="18" charset="0"/>
              </a:rPr>
              <a:t>) wat jy nog nooit voorheen geweet het nie?</a:t>
            </a:r>
            <a:endParaRPr lang="en-US" sz="1800" dirty="0">
              <a:effectLst/>
              <a:latin typeface="Times New Roman" panose="02020603050405020304" pitchFamily="18" charset="0"/>
              <a:ea typeface="Times New Roman" panose="02020603050405020304" pitchFamily="18" charset="0"/>
            </a:endParaRPr>
          </a:p>
          <a:p>
            <a:endParaRPr lang="en-ZA" sz="800" dirty="0"/>
          </a:p>
        </p:txBody>
      </p:sp>
      <p:sp>
        <p:nvSpPr>
          <p:cNvPr id="4" name="Slide Number Placeholder 3"/>
          <p:cNvSpPr>
            <a:spLocks noGrp="1"/>
          </p:cNvSpPr>
          <p:nvPr>
            <p:ph type="sldNum" sz="quarter" idx="5"/>
          </p:nvPr>
        </p:nvSpPr>
        <p:spPr/>
        <p:txBody>
          <a:bodyPr/>
          <a:lstStyle/>
          <a:p>
            <a:fld id="{7FBB2E6B-8E98-4517-93D1-208BE7CA5D02}" type="slidenum">
              <a:rPr lang="en-ZA" smtClean="0"/>
              <a:t>1</a:t>
            </a:fld>
            <a:endParaRPr lang="en-ZA"/>
          </a:p>
        </p:txBody>
      </p:sp>
    </p:spTree>
    <p:extLst>
      <p:ext uri="{BB962C8B-B14F-4D97-AF65-F5344CB8AC3E}">
        <p14:creationId xmlns:p14="http://schemas.microsoft.com/office/powerpoint/2010/main" val="2521739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10: 3min</a:t>
            </a:r>
          </a:p>
          <a:p>
            <a:endParaRPr lang="en-ZA"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So om op te som, hoe herstel ons vooroordeel in sport?</a:t>
            </a:r>
            <a:r>
              <a:rPr lang="en-US" sz="1800" dirty="0">
                <a:solidFill>
                  <a:schemeClr val="tx1"/>
                </a:solidFill>
                <a:effectLst/>
                <a:latin typeface="Times New Roman" panose="02020603050405020304" pitchFamily="18"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Tree as individu op! </a:t>
            </a:r>
            <a:endParaRPr lang="en-US" sz="1800" dirty="0">
              <a:effectLst/>
              <a:latin typeface="Times New Roman" panose="02020603050405020304" pitchFamily="18" charset="0"/>
              <a:ea typeface="Times New Roman" panose="02020603050405020304" pitchFamily="18" charset="0"/>
            </a:endParaRPr>
          </a:p>
          <a:p>
            <a:pPr marL="630555"/>
            <a:r>
              <a:rPr lang="en-ZA"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Skryf briewe aan koerante, lewer kommentaar op sosiale media-nuusafsetpunte wanneer jy vooroordeel opmerk.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Bel 'n radiostasie om vooroordeel aan te meld.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Word bewus van vooroordeel in sport.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Kyk na die nuus en vergelyk dekking tussen manlike en vroulike sportkodes.</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Plaas druk op kommentators deur kommentaar te lewer op sosialemediaplatforms.</a:t>
            </a:r>
            <a:endParaRPr lang="en-ZA" dirty="0"/>
          </a:p>
          <a:p>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10</a:t>
            </a:fld>
            <a:endParaRPr lang="en-ZA"/>
          </a:p>
        </p:txBody>
      </p:sp>
    </p:spTree>
    <p:extLst>
      <p:ext uri="{BB962C8B-B14F-4D97-AF65-F5344CB8AC3E}">
        <p14:creationId xmlns:p14="http://schemas.microsoft.com/office/powerpoint/2010/main" val="131812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buFont typeface="Symbol" panose="05050102010706020507" pitchFamily="18" charset="2"/>
              <a:buChar char=""/>
            </a:pPr>
            <a:r>
              <a:rPr lang="af-ZA" sz="1800" b="1" u="none" strike="noStrike" dirty="0">
                <a:solidFill>
                  <a:srgbClr val="000000"/>
                </a:solidFill>
                <a:effectLst/>
                <a:highlight>
                  <a:srgbClr val="FFFFFF"/>
                </a:highlight>
                <a:latin typeface="Calibri" panose="020F0502020204030204" pitchFamily="34" charset="0"/>
                <a:ea typeface="Times New Roman" panose="02020603050405020304" pitchFamily="18" charset="0"/>
              </a:rPr>
              <a:t>Skyfie</a:t>
            </a:r>
            <a:r>
              <a:rPr lang="af-ZA" sz="1800" b="1" u="none" strike="noStrike" dirty="0">
                <a:solidFill>
                  <a:srgbClr val="000000"/>
                </a:solidFill>
                <a:effectLst/>
                <a:latin typeface="Calibri" panose="020F0502020204030204" pitchFamily="34" charset="0"/>
                <a:ea typeface="Times New Roman" panose="02020603050405020304" pitchFamily="18" charset="0"/>
              </a:rPr>
              <a:t> 11: </a:t>
            </a:r>
            <a:r>
              <a:rPr lang="af-ZA" sz="1800" u="none" strike="noStrike" dirty="0">
                <a:solidFill>
                  <a:srgbClr val="000000"/>
                </a:solidFill>
                <a:effectLst/>
                <a:highlight>
                  <a:srgbClr val="FFFFFF"/>
                </a:highlight>
                <a:latin typeface="Calibri" panose="020F0502020204030204" pitchFamily="34" charset="0"/>
                <a:ea typeface="Times New Roman" panose="02020603050405020304" pitchFamily="18" charset="0"/>
              </a:rPr>
              <a:t>Laat 5 min toe vir leerders om 'n oomblik te neem om na te dink oor wat hulle vandag oor hulself geleer het.</a:t>
            </a:r>
            <a:r>
              <a:rPr lang="af-ZA" sz="1800" u="none" strike="noStrike" dirty="0">
                <a:solidFill>
                  <a:srgbClr val="000000"/>
                </a:solidFill>
                <a:effectLst/>
                <a:latin typeface="Calibri" panose="020F0502020204030204" pitchFamily="34" charset="0"/>
                <a:ea typeface="Times New Roman" panose="02020603050405020304" pitchFamily="18" charset="0"/>
              </a:rPr>
              <a:t> Beantwoord die vrae in </a:t>
            </a:r>
            <a:r>
              <a:rPr lang="af-ZA" sz="1800" b="1" i="1" u="none" strike="noStrike" dirty="0">
                <a:solidFill>
                  <a:srgbClr val="000000"/>
                </a:solidFill>
                <a:effectLst/>
                <a:latin typeface="Calibri" panose="020F0502020204030204" pitchFamily="34" charset="0"/>
                <a:ea typeface="Times New Roman" panose="02020603050405020304" pitchFamily="18" charset="0"/>
              </a:rPr>
              <a:t>Aktiwiteit 3 </a:t>
            </a:r>
            <a:r>
              <a:rPr lang="af-ZA" sz="1800" u="none" strike="noStrike" dirty="0">
                <a:solidFill>
                  <a:srgbClr val="000000"/>
                </a:solidFill>
                <a:effectLst/>
                <a:latin typeface="Calibri" panose="020F0502020204030204" pitchFamily="34" charset="0"/>
                <a:ea typeface="Times New Roman" panose="02020603050405020304" pitchFamily="18" charset="0"/>
              </a:rPr>
              <a:t>op </a:t>
            </a:r>
            <a:r>
              <a:rPr lang="af-ZA" sz="1800" b="1" i="1" u="sng" strike="noStrike" dirty="0">
                <a:solidFill>
                  <a:srgbClr val="000000"/>
                </a:solidFill>
                <a:effectLst/>
                <a:latin typeface="Calibri" panose="020F0502020204030204" pitchFamily="34" charset="0"/>
                <a:ea typeface="Times New Roman" panose="02020603050405020304" pitchFamily="18" charset="0"/>
              </a:rPr>
              <a:t>Les 2 – Werkkaart</a:t>
            </a:r>
            <a:br>
              <a:rPr lang="af-ZA" sz="1800" b="1" i="1" u="sng" strike="noStrike" dirty="0">
                <a:solidFill>
                  <a:srgbClr val="000000"/>
                </a:solidFill>
                <a:effectLst/>
                <a:latin typeface="Calibri" panose="020F0502020204030204" pitchFamily="34" charset="0"/>
                <a:ea typeface="Times New Roman" panose="02020603050405020304" pitchFamily="18" charset="0"/>
              </a:rPr>
            </a:br>
            <a:endParaRPr lang="en-US" sz="1800" u="none" strike="noStrike"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u="none" strike="noStrike" dirty="0">
                <a:solidFill>
                  <a:srgbClr val="000000"/>
                </a:solidFill>
                <a:effectLst/>
                <a:latin typeface="Calibri" panose="020F0502020204030204" pitchFamily="34" charset="0"/>
                <a:ea typeface="Times New Roman" panose="02020603050405020304" pitchFamily="18" charset="0"/>
              </a:rPr>
              <a:t>Skryf 'n kort paragraaf oor wat jy vandag geleer het oor vooroordeel in sportdekking.</a:t>
            </a:r>
            <a:endParaRPr lang="en-US" sz="1800" u="none" strike="noStrike"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u="none" strike="noStrike" dirty="0">
                <a:solidFill>
                  <a:srgbClr val="000000"/>
                </a:solidFill>
                <a:effectLst/>
                <a:latin typeface="Calibri" panose="020F0502020204030204" pitchFamily="34" charset="0"/>
                <a:ea typeface="Times New Roman" panose="02020603050405020304" pitchFamily="18" charset="0"/>
              </a:rPr>
              <a:t>Hoe kan jy stereotipes in jou skoolsportomgewing aanspreek?</a:t>
            </a:r>
            <a:endParaRPr lang="en-US" sz="1800" u="none" strike="noStrike" dirty="0">
              <a:effectLst/>
              <a:latin typeface="Times New Roman" panose="02020603050405020304" pitchFamily="18" charset="0"/>
              <a:ea typeface="Times New Roman" panose="02020603050405020304" pitchFamily="18" charset="0"/>
            </a:endParaRPr>
          </a:p>
          <a:p>
            <a:endParaRPr lang="en-ZA" sz="1800" dirty="0">
              <a:solidFill>
                <a:srgbClr val="000000"/>
              </a:solidFill>
              <a:effectLst/>
              <a:highlight>
                <a:srgbClr val="FFFFFF"/>
              </a:highlight>
              <a:latin typeface="Calibri" panose="020F0502020204030204" pitchFamily="34" charset="0"/>
              <a:ea typeface="Times New Roman" panose="02020603050405020304" pitchFamily="18" charset="0"/>
            </a:endParaRPr>
          </a:p>
          <a:p>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Daar is </a:t>
            </a:r>
            <a:r>
              <a:rPr lang="af-ZA" sz="1800" dirty="0">
                <a:solidFill>
                  <a:srgbClr val="000000"/>
                </a:solidFill>
                <a:effectLst/>
                <a:latin typeface="Calibri" panose="020F0502020204030204" pitchFamily="34" charset="0"/>
                <a:ea typeface="Times New Roman" panose="02020603050405020304" pitchFamily="18" charset="0"/>
              </a:rPr>
              <a:t>geen memo antwoorde op </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hierdie vrae nie. </a:t>
            </a:r>
            <a:r>
              <a:rPr lang="af-ZA" sz="1800" dirty="0">
                <a:solidFill>
                  <a:srgbClr val="000000"/>
                </a:solidFill>
                <a:effectLst/>
                <a:latin typeface="Calibri" panose="020F0502020204030204" pitchFamily="34" charset="0"/>
                <a:ea typeface="Times New Roman" panose="02020603050405020304" pitchFamily="18" charset="0"/>
              </a:rPr>
              <a:t> </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Maak seker dat die klas in hierdie tyd stil is. U kan selfs 'n instrumentele liedjie speel om 'n stilte en refleksie aan te moedig.</a:t>
            </a:r>
            <a:endParaRPr lang="en-US" sz="1800" dirty="0">
              <a:effectLst/>
              <a:latin typeface="Times New Roman" panose="02020603050405020304" pitchFamily="18" charset="0"/>
              <a:ea typeface="Times New Roman" panose="02020603050405020304" pitchFamily="18" charset="0"/>
            </a:endParaRPr>
          </a:p>
          <a:p>
            <a:endParaRPr lang="af-ZA" sz="1800" b="1" u="sng" dirty="0">
              <a:solidFill>
                <a:srgbClr val="000000"/>
              </a:solidFill>
              <a:effectLst/>
              <a:latin typeface="Calibri" panose="020F0502020204030204" pitchFamily="34" charset="0"/>
              <a:ea typeface="Times New Roman" panose="02020603050405020304" pitchFamily="18" charset="0"/>
            </a:endParaRPr>
          </a:p>
          <a:p>
            <a:r>
              <a:rPr lang="af-ZA" sz="1800" b="1" dirty="0">
                <a:solidFill>
                  <a:srgbClr val="FF0000"/>
                </a:solidFill>
                <a:effectLst/>
                <a:latin typeface="Calibri" panose="020F0502020204030204" pitchFamily="34" charset="0"/>
                <a:ea typeface="Times New Roman" panose="02020603050405020304" pitchFamily="18" charset="0"/>
              </a:rPr>
              <a:t>Nota aan Onderwyser</a:t>
            </a:r>
            <a:r>
              <a:rPr lang="af-ZA" sz="1800" b="1" dirty="0">
                <a:solidFill>
                  <a:srgbClr val="000000"/>
                </a:solidFill>
                <a:effectLst/>
                <a:latin typeface="Calibri" panose="020F0502020204030204" pitchFamily="34" charset="0"/>
                <a:ea typeface="Times New Roman" panose="02020603050405020304" pitchFamily="18" charset="0"/>
              </a:rPr>
              <a:t>:</a:t>
            </a:r>
            <a:r>
              <a:rPr lang="af-ZA" sz="1800" dirty="0">
                <a:solidFill>
                  <a:srgbClr val="000000"/>
                </a:solidFill>
                <a:effectLst/>
                <a:latin typeface="Calibri" panose="020F0502020204030204" pitchFamily="34" charset="0"/>
                <a:ea typeface="Times New Roman" panose="02020603050405020304" pitchFamily="18" charset="0"/>
              </a:rPr>
              <a:t> Jy kan sommige van die bogenoemde vrae as 'n informele aktiwiteit gebruik.</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11</a:t>
            </a:fld>
            <a:endParaRPr lang="en-ZA"/>
          </a:p>
        </p:txBody>
      </p:sp>
    </p:spTree>
    <p:extLst>
      <p:ext uri="{BB962C8B-B14F-4D97-AF65-F5344CB8AC3E}">
        <p14:creationId xmlns:p14="http://schemas.microsoft.com/office/powerpoint/2010/main" val="259279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2 - 5: 10min + 2min</a:t>
            </a:r>
          </a:p>
          <a:p>
            <a:endParaRPr lang="en-ZA" dirty="0"/>
          </a:p>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Skyfie 2</a:t>
            </a:r>
            <a:r>
              <a:rPr lang="af-ZA" sz="1800" dirty="0">
                <a:solidFill>
                  <a:srgbClr val="000000"/>
                </a:solidFill>
                <a:effectLst/>
                <a:latin typeface="Calibri" panose="020F0502020204030204" pitchFamily="34" charset="0"/>
                <a:ea typeface="Times New Roman" panose="02020603050405020304" pitchFamily="18" charset="0"/>
              </a:rPr>
              <a:t>:</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Miskien het die bespreking van hierdie verskillende godsdienste in die laaste les jou 'n bietjie ongemaklik laat voel omdat hulle so anders as jou eie oortuigings is. Onthou, hoewel ons verskillende dinge glo, is ons steeds almal Suid-Afrikaners. En dit is belangrik om mekaar te respekteer. Daar is 'n pragtige ou Afrika-gesegde wat sê: "Die lug is groot genoeg vir voëls om rond te vlieg sonder dat die een in die ander hoef te stamp." Dit beteken dat daar ruimte is om anders te glo en steeds saam te leef.</a:t>
            </a: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Voordat Suid-Afrika gekoloniseer is, was daar verskillende inheemse groepe wat reeds 'n geloofstelsel gehad het. Ja, oor die jare is hulle beïnvloed deur die Christendom, Islam en Judaïsme, maar vir baie Afrika-mense hou hulle steeds vas aan hul "godsdienstige Afrika-wortels".  Kom ons kyk kortliks na die oorsprong van die inheemse geloofstelsels.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BB2E6B-8E98-4517-93D1-208BE7CA5D02}" type="slidenum">
              <a:rPr lang="en-ZA" smtClean="0"/>
              <a:t>2</a:t>
            </a:fld>
            <a:endParaRPr lang="en-ZA"/>
          </a:p>
        </p:txBody>
      </p:sp>
    </p:spTree>
    <p:extLst>
      <p:ext uri="{BB962C8B-B14F-4D97-AF65-F5344CB8AC3E}">
        <p14:creationId xmlns:p14="http://schemas.microsoft.com/office/powerpoint/2010/main" val="369291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 </a:t>
            </a:r>
            <a:r>
              <a:rPr lang="en-ZA" dirty="0" err="1"/>
              <a:t>Onderrig</a:t>
            </a:r>
            <a:endParaRPr lang="en-ZA" dirty="0"/>
          </a:p>
          <a:p>
            <a:endParaRPr lang="en-ZA" dirty="0"/>
          </a:p>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Skyfie 3</a:t>
            </a:r>
            <a:r>
              <a:rPr lang="af-ZA" sz="1800" dirty="0">
                <a:solidFill>
                  <a:srgbClr val="000000"/>
                </a:solidFill>
                <a:effectLst/>
                <a:latin typeface="Calibri" panose="020F0502020204030204" pitchFamily="34" charset="0"/>
                <a:ea typeface="Times New Roman" panose="02020603050405020304" pitchFamily="18" charset="0"/>
              </a:rPr>
              <a:t>:</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Terwyl die onderwyser saam met jou deur hierdie skyfies werk, voltooi asseblief </a:t>
            </a:r>
            <a:r>
              <a:rPr lang="af-ZA" sz="1800" b="1" i="1" dirty="0">
                <a:solidFill>
                  <a:srgbClr val="000000"/>
                </a:solidFill>
                <a:effectLst/>
                <a:highlight>
                  <a:srgbClr val="FFFFFF"/>
                </a:highlight>
                <a:latin typeface="Calibri" panose="020F0502020204030204" pitchFamily="34" charset="0"/>
                <a:ea typeface="Times New Roman" panose="02020603050405020304" pitchFamily="18" charset="0"/>
              </a:rPr>
              <a:t>Aktiwiteit 1</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op jou </a:t>
            </a:r>
            <a:r>
              <a:rPr lang="af-ZA" sz="1800" b="1" i="1" u="sng" dirty="0">
                <a:solidFill>
                  <a:srgbClr val="000000"/>
                </a:solidFill>
                <a:effectLst/>
                <a:highlight>
                  <a:srgbClr val="FFFFFF"/>
                </a:highlight>
                <a:latin typeface="Calibri" panose="020F0502020204030204" pitchFamily="34" charset="0"/>
                <a:ea typeface="Times New Roman" panose="02020603050405020304" pitchFamily="18" charset="0"/>
              </a:rPr>
              <a:t>Les 2 - Werkkaart</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a:t>
            </a: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Mondelinge tradisies</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Hierdie godsdienste bestaan al ongeveer 1500  jaar. Baie van hierdie inheemse geloofstelsels is gebou rondom die tradisies van stories wat deur die ouderlinge oorvertel word. Hierdie mondelinge tradisies word oorgedra en gevolg. Hierdie ouderling word gerespekteer en is baie belangrik in die stam.</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3</a:t>
            </a:fld>
            <a:endParaRPr lang="en-ZA"/>
          </a:p>
        </p:txBody>
      </p:sp>
    </p:spTree>
    <p:extLst>
      <p:ext uri="{BB962C8B-B14F-4D97-AF65-F5344CB8AC3E}">
        <p14:creationId xmlns:p14="http://schemas.microsoft.com/office/powerpoint/2010/main" val="28560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Skyfie 4:</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Geestelike leiers &amp; Voorouers:</a:t>
            </a: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Hierdie geestelike leiers word sangomas genoem.  Hulle glo dat hulle deur die voorouers geroep word om te leer hoe om kruie vir genesing te gebruik  en hoe om te voorspel wat in die toekoms sal gebeur. Tydens spesiale geleenthede soos troues word die voorouers vereer deur 'n koei of ‘n skaap te slag.</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4</a:t>
            </a:fld>
            <a:endParaRPr lang="en-ZA"/>
          </a:p>
        </p:txBody>
      </p:sp>
    </p:spTree>
    <p:extLst>
      <p:ext uri="{BB962C8B-B14F-4D97-AF65-F5344CB8AC3E}">
        <p14:creationId xmlns:p14="http://schemas.microsoft.com/office/powerpoint/2010/main" val="334020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Skyfie 5:</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Volgelinge glo in die dra van gelukbringers of armbande om hulle te help beskerm teen die bose of om geluk te bring. Vrede is belangrik in die stam. Gesinshoofde en politieke leiers in die meeste Afrika-samelewings is vredemakers. Dit sluit in om argumente te bemiddel en gebede aan te bied.</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Neem 'n paar minute om die volgende vraag in </a:t>
            </a:r>
            <a:r>
              <a:rPr lang="af-ZA" sz="1800" b="1" i="1" dirty="0">
                <a:solidFill>
                  <a:srgbClr val="000000"/>
                </a:solidFill>
                <a:effectLst/>
                <a:highlight>
                  <a:srgbClr val="FFFFFF"/>
                </a:highlight>
                <a:latin typeface="Calibri" panose="020F0502020204030204" pitchFamily="34" charset="0"/>
                <a:ea typeface="Times New Roman" panose="02020603050405020304" pitchFamily="18" charset="0"/>
              </a:rPr>
              <a:t>Aktiwiteit 1</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(op bladsy 2) van </a:t>
            </a:r>
            <a:r>
              <a:rPr lang="af-ZA" sz="1800" dirty="0">
                <a:solidFill>
                  <a:srgbClr val="000000"/>
                </a:solidFill>
                <a:effectLst/>
                <a:latin typeface="Calibri" panose="020F0502020204030204" pitchFamily="34" charset="0"/>
                <a:ea typeface="Times New Roman" panose="02020603050405020304" pitchFamily="18" charset="0"/>
              </a:rPr>
              <a:t/>
            </a:r>
            <a:br>
              <a:rPr lang="af-ZA" sz="1800" dirty="0">
                <a:solidFill>
                  <a:srgbClr val="000000"/>
                </a:solidFill>
                <a:effectLst/>
                <a:latin typeface="Calibri" panose="020F0502020204030204" pitchFamily="34" charset="0"/>
                <a:ea typeface="Times New Roman" panose="02020603050405020304" pitchFamily="18" charset="0"/>
              </a:rPr>
            </a:br>
            <a:r>
              <a:rPr lang="af-ZA" sz="1800" b="1" i="1" u="sng" dirty="0">
                <a:solidFill>
                  <a:srgbClr val="000000"/>
                </a:solidFill>
                <a:effectLst/>
                <a:latin typeface="Calibri" panose="020F0502020204030204" pitchFamily="34" charset="0"/>
                <a:ea typeface="Times New Roman" panose="02020603050405020304" pitchFamily="18" charset="0"/>
              </a:rPr>
              <a:t>Les 2 – Werkkaart</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(2min)</a:t>
            </a:r>
            <a:r>
              <a:rPr lang="af-ZA" sz="1800" dirty="0">
                <a:solidFill>
                  <a:srgbClr val="000000"/>
                </a:solidFill>
                <a:effectLst/>
                <a:latin typeface="Calibri" panose="020F0502020204030204" pitchFamily="34" charset="0"/>
                <a:ea typeface="Times New Roman" panose="02020603050405020304" pitchFamily="18" charset="0"/>
              </a:rPr>
              <a:t> te beantwoord.  </a:t>
            </a:r>
            <a:br>
              <a:rPr lang="af-ZA" sz="1800" dirty="0">
                <a:solidFill>
                  <a:srgbClr val="000000"/>
                </a:solidFill>
                <a:effectLst/>
                <a:latin typeface="Calibri" panose="020F0502020204030204" pitchFamily="34" charset="0"/>
                <a:ea typeface="Times New Roman" panose="02020603050405020304" pitchFamily="18" charset="0"/>
              </a:rPr>
            </a:br>
            <a:r>
              <a:rPr lang="af-ZA" sz="1800" dirty="0">
                <a:solidFill>
                  <a:srgbClr val="000000"/>
                </a:solidFill>
                <a:effectLst/>
                <a:latin typeface="Calibri" panose="020F0502020204030204" pitchFamily="34" charset="0"/>
                <a:ea typeface="Times New Roman" panose="02020603050405020304" pitchFamily="18" charset="0"/>
              </a:rPr>
              <a:t>d.w.s. Noem DRIE ooreenkomste tussen hierdie inheemse oortuigingsstelsels in SA en jou eie oortuigings?</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Onderwyser kan verwys na </a:t>
            </a:r>
            <a:r>
              <a:rPr lang="af-ZA" sz="1800" b="1" i="1" u="sng" dirty="0">
                <a:solidFill>
                  <a:srgbClr val="000000"/>
                </a:solidFill>
                <a:effectLst/>
                <a:latin typeface="Calibri" panose="020F0502020204030204" pitchFamily="34" charset="0"/>
                <a:ea typeface="Times New Roman" panose="02020603050405020304" pitchFamily="18" charset="0"/>
              </a:rPr>
              <a:t>Les 2 - Werkkaart MEMO</a:t>
            </a:r>
            <a:r>
              <a:rPr lang="af-ZA" sz="1800" dirty="0">
                <a:solidFill>
                  <a:srgbClr val="000000"/>
                </a:solidFill>
                <a:effectLst/>
                <a:latin typeface="Calibri" panose="020F0502020204030204" pitchFamily="34" charset="0"/>
                <a:ea typeface="Times New Roman" panose="02020603050405020304" pitchFamily="18" charset="0"/>
              </a:rPr>
              <a:t> vir antwoorde op </a:t>
            </a:r>
            <a:r>
              <a:rPr lang="af-ZA" sz="1800" b="1" i="1" dirty="0">
                <a:solidFill>
                  <a:srgbClr val="000000"/>
                </a:solidFill>
                <a:effectLst/>
                <a:latin typeface="Calibri" panose="020F0502020204030204" pitchFamily="34" charset="0"/>
                <a:ea typeface="Times New Roman" panose="02020603050405020304" pitchFamily="18" charset="0"/>
              </a:rPr>
              <a:t>Aktiwiteit 1</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BB2E6B-8E98-4517-93D1-208BE7CA5D02}" type="slidenum">
              <a:rPr lang="en-ZA" smtClean="0"/>
              <a:t>5</a:t>
            </a:fld>
            <a:endParaRPr lang="en-ZA"/>
          </a:p>
        </p:txBody>
      </p:sp>
    </p:spTree>
    <p:extLst>
      <p:ext uri="{BB962C8B-B14F-4D97-AF65-F5344CB8AC3E}">
        <p14:creationId xmlns:p14="http://schemas.microsoft.com/office/powerpoint/2010/main" val="91698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Symbol" panose="05050102010706020507" pitchFamily="18" charset="2"/>
              <a:buNone/>
            </a:pPr>
            <a:r>
              <a:rPr lang="af-ZA" sz="1800" b="1" u="none" strike="noStrike" dirty="0">
                <a:solidFill>
                  <a:srgbClr val="000000"/>
                </a:solidFill>
                <a:effectLst/>
                <a:highlight>
                  <a:srgbClr val="FFFFFF"/>
                </a:highlight>
                <a:latin typeface="Calibri" panose="020F0502020204030204" pitchFamily="34" charset="0"/>
                <a:ea typeface="Times New Roman" panose="02020603050405020304" pitchFamily="18" charset="0"/>
              </a:rPr>
              <a:t>Skyfie 6:</a:t>
            </a:r>
            <a:r>
              <a:rPr lang="af-ZA" sz="1800" u="none" strike="noStrike" dirty="0">
                <a:solidFill>
                  <a:srgbClr val="000000"/>
                </a:solidFill>
                <a:effectLst/>
                <a:highlight>
                  <a:srgbClr val="FFFFFF"/>
                </a:highlight>
                <a:latin typeface="Calibri" panose="020F0502020204030204" pitchFamily="34" charset="0"/>
                <a:ea typeface="Times New Roman" panose="02020603050405020304" pitchFamily="18" charset="0"/>
              </a:rPr>
              <a:t> (3min) Ons gaan nou na 'n heeltemal ander afdeling begin kyk. Kan iemand my vertel wat dit beteken om "vooroordeel in die dekking van sport reg te stel"? (Gee leerders die geleentheid om aan jou terugvoer te gee) Vra leerders ook "Wat beteken dit om vooroordeel" in skoolsport te "herstel"?</a:t>
            </a:r>
            <a:br>
              <a:rPr lang="af-ZA" sz="1800" u="none" strike="noStrike" dirty="0">
                <a:solidFill>
                  <a:srgbClr val="000000"/>
                </a:solidFill>
                <a:effectLst/>
                <a:highlight>
                  <a:srgbClr val="FFFFFF"/>
                </a:highlight>
                <a:latin typeface="Calibri" panose="020F0502020204030204" pitchFamily="34" charset="0"/>
                <a:ea typeface="Times New Roman" panose="02020603050405020304" pitchFamily="18" charset="0"/>
              </a:rPr>
            </a:br>
            <a:endParaRPr lang="en-US" sz="1800" u="none" strike="noStrike"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Om </a:t>
            </a:r>
            <a:r>
              <a:rPr lang="af-ZA" sz="1800" b="1" i="1" dirty="0">
                <a:solidFill>
                  <a:srgbClr val="000000"/>
                </a:solidFill>
                <a:effectLst/>
                <a:highlight>
                  <a:srgbClr val="FFFFFF"/>
                </a:highlight>
                <a:latin typeface="Calibri" panose="020F0502020204030204" pitchFamily="34" charset="0"/>
                <a:ea typeface="Times New Roman" panose="02020603050405020304" pitchFamily="18" charset="0"/>
              </a:rPr>
              <a:t>reg te stel</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beteken om iets reg te stel in die hede wat in die verlede op 'n sekere manier gedoen is wat onregverdig of verkeerd is. As ons verwys na vooroordeel in sportdekking, kyk ons na die manier waarop sommige mense se oortuigings van sekere mense beïnvloed watter sport in die media gedek word. Hierdie geloof lei dikwels tot die onregverdige behandeling van mense.</a:t>
            </a:r>
          </a:p>
          <a:p>
            <a:pPr marL="0" lvl="0" indent="0" fontAlgn="base">
              <a:buFont typeface="Symbol" panose="05050102010706020507" pitchFamily="18" charset="2"/>
              <a:buNone/>
            </a:pPr>
            <a:endParaRPr lang="af-ZA" sz="1800" dirty="0">
              <a:solidFill>
                <a:srgbClr val="000000"/>
              </a:solidFill>
              <a:effectLst/>
              <a:highlight>
                <a:srgbClr val="FFFFFF"/>
              </a:highlight>
              <a:latin typeface="Calibri" panose="020F0502020204030204" pitchFamily="34" charset="0"/>
              <a:ea typeface="Times New Roman" panose="02020603050405020304" pitchFamily="18" charset="0"/>
            </a:endParaRPr>
          </a:p>
          <a:p>
            <a:pPr marL="0" lvl="0" indent="0" fontAlgn="base">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Dit is belangrik vir ons om te identifiseer wat hierdie stereotipes is en om te oorweeg watter veranderinge ons voel gemaak moet word.</a:t>
            </a:r>
            <a:b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6</a:t>
            </a:fld>
            <a:endParaRPr lang="en-ZA"/>
          </a:p>
        </p:txBody>
      </p:sp>
    </p:spTree>
    <p:extLst>
      <p:ext uri="{BB962C8B-B14F-4D97-AF65-F5344CB8AC3E}">
        <p14:creationId xmlns:p14="http://schemas.microsoft.com/office/powerpoint/2010/main" val="215257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7 &amp; 8: 10 + 5min </a:t>
            </a:r>
            <a:r>
              <a:rPr lang="en-ZA" dirty="0" err="1"/>
              <a:t>Individuele</a:t>
            </a:r>
            <a:r>
              <a:rPr lang="en-ZA" dirty="0"/>
              <a:t>- &amp; </a:t>
            </a:r>
            <a:r>
              <a:rPr lang="en-ZA" dirty="0" err="1"/>
              <a:t>Groepaktiwiteit</a:t>
            </a:r>
            <a:endParaRPr lang="en-ZA" dirty="0"/>
          </a:p>
          <a:p>
            <a:endParaRPr lang="en-ZA" sz="1800" b="1" dirty="0">
              <a:solidFill>
                <a:srgbClr val="000000"/>
              </a:solidFill>
              <a:effectLst/>
              <a:highlight>
                <a:srgbClr val="FFFFFF"/>
              </a:highlight>
              <a:latin typeface="Calibri" panose="020F0502020204030204" pitchFamily="34" charset="0"/>
              <a:ea typeface="Times New Roman" panose="02020603050405020304" pitchFamily="18" charset="0"/>
            </a:endParaRPr>
          </a:p>
          <a:p>
            <a:r>
              <a:rPr lang="af-ZA" sz="1800" b="1" dirty="0">
                <a:solidFill>
                  <a:srgbClr val="000000"/>
                </a:solidFill>
                <a:effectLst/>
                <a:highlight>
                  <a:srgbClr val="FFFFFF"/>
                </a:highlight>
                <a:latin typeface="Calibri" panose="020F0502020204030204" pitchFamily="34" charset="0"/>
                <a:ea typeface="Times New Roman" panose="02020603050405020304" pitchFamily="18" charset="0"/>
              </a:rPr>
              <a:t>Skyfie 7:</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(10min) Op jou </a:t>
            </a:r>
            <a:r>
              <a:rPr lang="af-ZA" sz="1800" b="1" i="1" u="sng" dirty="0">
                <a:solidFill>
                  <a:srgbClr val="000000"/>
                </a:solidFill>
                <a:effectLst/>
                <a:highlight>
                  <a:srgbClr val="FFFFFF"/>
                </a:highlight>
                <a:latin typeface="Calibri" panose="020F0502020204030204" pitchFamily="34" charset="0"/>
                <a:ea typeface="Times New Roman" panose="02020603050405020304" pitchFamily="18" charset="0"/>
              </a:rPr>
              <a:t>les 2 - Werkkaart</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a:t>
            </a:r>
            <a:r>
              <a:rPr lang="af-ZA" sz="1800" b="1" i="1" dirty="0">
                <a:solidFill>
                  <a:srgbClr val="000000"/>
                </a:solidFill>
                <a:effectLst/>
                <a:highlight>
                  <a:srgbClr val="FFFFFF"/>
                </a:highlight>
                <a:latin typeface="Calibri" panose="020F0502020204030204" pitchFamily="34" charset="0"/>
                <a:ea typeface="Times New Roman" panose="02020603050405020304" pitchFamily="18" charset="0"/>
              </a:rPr>
              <a:t>Aktiwiteit 2</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sal jy nou die artikel oor seksisme by die  Olimpiese Spele in Tokio in 2021 moet deurlees. In hierdie artikel het die skrywer verskeie voorbeelde genoem waar seksisme bestaan het. Voltooi die antwoorde </a:t>
            </a:r>
            <a:r>
              <a:rPr lang="af-ZA" sz="1800" dirty="0">
                <a:solidFill>
                  <a:srgbClr val="000000"/>
                </a:solidFill>
                <a:effectLst/>
                <a:latin typeface="Calibri" panose="020F0502020204030204" pitchFamily="34" charset="0"/>
                <a:ea typeface="Times New Roman" panose="02020603050405020304" pitchFamily="18" charset="0"/>
              </a:rPr>
              <a:t> op </a:t>
            </a:r>
            <a:r>
              <a:rPr lang="af-ZA" sz="1800" b="1" i="1" dirty="0">
                <a:solidFill>
                  <a:srgbClr val="000000"/>
                </a:solidFill>
                <a:effectLst/>
                <a:highlight>
                  <a:srgbClr val="FFFFFF"/>
                </a:highlight>
                <a:latin typeface="Calibri" panose="020F0502020204030204" pitchFamily="34" charset="0"/>
                <a:ea typeface="Times New Roman" panose="02020603050405020304" pitchFamily="18" charset="0"/>
              </a:rPr>
              <a:t>Aktiwiteit 2</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op jou eie. Moenie tyd mors nie, aangesien jy hierdie antwoorde benodig om die volgende groepaktiwiteit te voltooi.</a:t>
            </a:r>
            <a:r>
              <a:rPr lang="af-ZA" sz="1800" dirty="0">
                <a:solidFill>
                  <a:srgbClr val="000000"/>
                </a:solidFill>
                <a:effectLst/>
                <a:latin typeface="Calibri" panose="020F0502020204030204" pitchFamily="34" charset="0"/>
                <a:ea typeface="Times New Roman" panose="02020603050405020304" pitchFamily="18" charset="0"/>
              </a:rPr>
              <a:t> </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a:r>
            <a:b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br>
            <a:r>
              <a:rPr lang="af-ZA" sz="1800" dirty="0">
                <a:solidFill>
                  <a:srgbClr val="000000"/>
                </a:solidFill>
                <a:effectLst/>
                <a:latin typeface="Calibri" panose="020F0502020204030204" pitchFamily="34" charset="0"/>
                <a:ea typeface="Times New Roman" panose="02020603050405020304" pitchFamily="18" charset="0"/>
              </a:rPr>
              <a:t/>
            </a:r>
            <a:br>
              <a:rPr lang="af-ZA" sz="1800" dirty="0">
                <a:solidFill>
                  <a:srgbClr val="000000"/>
                </a:solidFill>
                <a:effectLst/>
                <a:latin typeface="Calibri" panose="020F0502020204030204" pitchFamily="34" charset="0"/>
                <a:ea typeface="Times New Roman" panose="02020603050405020304" pitchFamily="18" charset="0"/>
              </a:rPr>
            </a:br>
            <a:r>
              <a:rPr lang="af-ZA" sz="1800" dirty="0">
                <a:solidFill>
                  <a:srgbClr val="000000"/>
                </a:solidFill>
                <a:effectLst/>
                <a:latin typeface="Calibri" panose="020F0502020204030204" pitchFamily="34" charset="0"/>
                <a:ea typeface="Times New Roman" panose="02020603050405020304" pitchFamily="18" charset="0"/>
              </a:rPr>
              <a:t>Onderwyser kan verwys na </a:t>
            </a:r>
            <a:r>
              <a:rPr lang="af-ZA" sz="1800" b="1" i="1" u="sng" dirty="0">
                <a:solidFill>
                  <a:srgbClr val="000000"/>
                </a:solidFill>
                <a:effectLst/>
                <a:latin typeface="Calibri" panose="020F0502020204030204" pitchFamily="34" charset="0"/>
                <a:ea typeface="Times New Roman" panose="02020603050405020304" pitchFamily="18" charset="0"/>
              </a:rPr>
              <a:t>Les 2 - Werkkaart MEMO</a:t>
            </a:r>
            <a:r>
              <a:rPr lang="af-ZA" sz="1800" dirty="0">
                <a:solidFill>
                  <a:srgbClr val="000000"/>
                </a:solidFill>
                <a:effectLst/>
                <a:latin typeface="Calibri" panose="020F0502020204030204" pitchFamily="34" charset="0"/>
                <a:ea typeface="Times New Roman" panose="02020603050405020304" pitchFamily="18" charset="0"/>
              </a:rPr>
              <a:t> vir antwoorde op </a:t>
            </a:r>
            <a:r>
              <a:rPr lang="af-ZA" sz="1800" b="1" i="1" dirty="0">
                <a:solidFill>
                  <a:srgbClr val="000000"/>
                </a:solidFill>
                <a:effectLst/>
                <a:latin typeface="Calibri" panose="020F0502020204030204" pitchFamily="34" charset="0"/>
                <a:ea typeface="Times New Roman" panose="02020603050405020304" pitchFamily="18" charset="0"/>
              </a:rPr>
              <a:t>Aktiwiteit 2</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BB2E6B-8E98-4517-93D1-208BE7CA5D02}" type="slidenum">
              <a:rPr lang="en-ZA" smtClean="0"/>
              <a:t>7</a:t>
            </a:fld>
            <a:endParaRPr lang="en-ZA"/>
          </a:p>
        </p:txBody>
      </p:sp>
    </p:spTree>
    <p:extLst>
      <p:ext uri="{BB962C8B-B14F-4D97-AF65-F5344CB8AC3E}">
        <p14:creationId xmlns:p14="http://schemas.microsoft.com/office/powerpoint/2010/main" val="275902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8: 5min +2min</a:t>
            </a:r>
          </a:p>
          <a:p>
            <a:endParaRPr lang="en-ZA" dirty="0"/>
          </a:p>
          <a:p>
            <a:pPr marL="0" lvl="0" indent="0">
              <a:buFont typeface="Symbol" panose="05050102010706020507" pitchFamily="18" charset="2"/>
              <a:buNone/>
            </a:pPr>
            <a:r>
              <a:rPr lang="af-ZA" sz="1800" b="1" dirty="0">
                <a:solidFill>
                  <a:srgbClr val="000000"/>
                </a:solidFill>
                <a:effectLst/>
                <a:highlight>
                  <a:srgbClr val="FFFFFF"/>
                </a:highlight>
                <a:latin typeface="Calibri" panose="020F0502020204030204" pitchFamily="34" charset="0"/>
                <a:ea typeface="Times New Roman" panose="02020603050405020304" pitchFamily="18" charset="0"/>
              </a:rPr>
              <a:t>Skyfie 8:</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(2 min) Noudat jy ondersoek ingestel het na hoe vooroordeel in die Olimpiese Spele plaasgevind het en watter groepe mense bevooroordeeld was, </a:t>
            </a:r>
            <a:r>
              <a:rPr lang="af-ZA" sz="1800" dirty="0">
                <a:solidFill>
                  <a:srgbClr val="000000"/>
                </a:solidFill>
                <a:effectLst/>
                <a:latin typeface="Calibri" panose="020F0502020204030204" pitchFamily="34" charset="0"/>
                <a:ea typeface="Times New Roman" panose="02020603050405020304" pitchFamily="18" charset="0"/>
              </a:rPr>
              <a:t> sal jy </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in jou groep van VIER nou 'n geleentheid hê om 'n paar veranderinge in die dekking van sport aan te bring. Jou groep sal 'n stel van 10 REËLS skryf (op die </a:t>
            </a:r>
            <a:r>
              <a:rPr lang="af-ZA" sz="1800" b="1" i="1" u="sng" dirty="0">
                <a:solidFill>
                  <a:srgbClr val="000000"/>
                </a:solidFill>
                <a:effectLst/>
                <a:highlight>
                  <a:srgbClr val="FFFFFF"/>
                </a:highlight>
                <a:latin typeface="Calibri" panose="020F0502020204030204" pitchFamily="34" charset="0"/>
                <a:ea typeface="Times New Roman" panose="02020603050405020304" pitchFamily="18" charset="0"/>
              </a:rPr>
              <a:t>Les 2 - Sportdekkingsplakkaat</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wat gevolg moet word deur almal wat sport by die volgende Olimpiese Somerspele in 2024</a:t>
            </a:r>
            <a:r>
              <a:rPr lang="af-ZA" sz="1800" dirty="0">
                <a:solidFill>
                  <a:srgbClr val="000000"/>
                </a:solidFill>
                <a:effectLst/>
                <a:latin typeface="Calibri" panose="020F0502020204030204" pitchFamily="34" charset="0"/>
                <a:ea typeface="Times New Roman" panose="02020603050405020304" pitchFamily="18" charset="0"/>
              </a:rPr>
              <a:t> uitsaai</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Die-reëls sal dien as 'n riglyn vir uitsaaiers regoor die wêreld.</a:t>
            </a: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highlight>
                <a:srgbClr val="FFFFFF"/>
              </a:highligh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a:t>
            </a:r>
            <a:r>
              <a:rPr lang="af-ZA" sz="1800" i="1" dirty="0">
                <a:solidFill>
                  <a:srgbClr val="FF0000"/>
                </a:solidFill>
                <a:effectLst/>
                <a:highlight>
                  <a:srgbClr val="FFFFFF"/>
                </a:highlight>
                <a:latin typeface="Calibri" panose="020F0502020204030204" pitchFamily="34" charset="0"/>
                <a:ea typeface="Times New Roman" panose="02020603050405020304" pitchFamily="18" charset="0"/>
              </a:rPr>
              <a:t>Nota aan Onderwyser</a:t>
            </a:r>
            <a:r>
              <a:rPr lang="af-ZA" sz="1800" i="1" dirty="0">
                <a:solidFill>
                  <a:srgbClr val="000000"/>
                </a:solidFill>
                <a:effectLst/>
                <a:highlight>
                  <a:srgbClr val="FFFFFF"/>
                </a:highlight>
                <a:latin typeface="Calibri" panose="020F0502020204030204" pitchFamily="34" charset="0"/>
                <a:ea typeface="Times New Roman" panose="02020603050405020304" pitchFamily="18" charset="0"/>
              </a:rPr>
              <a:t>:</a:t>
            </a:r>
            <a: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t> 'n Voorstel sou wees om elke groep hul plakkaat teen 'n muur te laat sit en leerders toe te laat om tussen die plakkate te loop.)</a:t>
            </a:r>
            <a:br>
              <a:rPr lang="af-ZA" sz="1800" dirty="0">
                <a:solidFill>
                  <a:srgbClr val="000000"/>
                </a:solidFill>
                <a:effectLst/>
                <a:highlight>
                  <a:srgbClr val="FFFFFF"/>
                </a:highligh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BB2E6B-8E98-4517-93D1-208BE7CA5D02}" type="slidenum">
              <a:rPr lang="en-ZA" smtClean="0"/>
              <a:t>8</a:t>
            </a:fld>
            <a:endParaRPr lang="en-ZA"/>
          </a:p>
        </p:txBody>
      </p:sp>
    </p:spTree>
    <p:extLst>
      <p:ext uri="{BB962C8B-B14F-4D97-AF65-F5344CB8AC3E}">
        <p14:creationId xmlns:p14="http://schemas.microsoft.com/office/powerpoint/2010/main" val="49165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Slide 9: 3 min</a:t>
            </a:r>
          </a:p>
          <a:p>
            <a:pPr marL="342900" lvl="0" indent="-342900">
              <a:buFont typeface="Symbol" panose="05050102010706020507" pitchFamily="18" charset="2"/>
              <a:buChar char=""/>
            </a:pPr>
            <a:r>
              <a:rPr lang="af-ZA" sz="1800" b="1" dirty="0">
                <a:solidFill>
                  <a:srgbClr val="000000"/>
                </a:solidFill>
                <a:effectLst/>
                <a:latin typeface="Calibri" panose="020F0502020204030204" pitchFamily="34" charset="0"/>
                <a:ea typeface="Times New Roman" panose="02020603050405020304" pitchFamily="18" charset="0"/>
              </a:rPr>
              <a:t>Skyfie 9:</a:t>
            </a:r>
            <a:r>
              <a:rPr lang="af-ZA" sz="1800" dirty="0">
                <a:solidFill>
                  <a:srgbClr val="000000"/>
                </a:solidFill>
                <a:effectLst/>
                <a:latin typeface="Calibri" panose="020F0502020204030204" pitchFamily="34" charset="0"/>
                <a:ea typeface="Times New Roman" panose="02020603050405020304" pitchFamily="18" charset="0"/>
              </a:rPr>
              <a:t> Verandering gebeur ... </a:t>
            </a:r>
            <a:endParaRPr lang="en-US" sz="1800" dirty="0">
              <a:effectLst/>
              <a:latin typeface="Times New Roman" panose="02020603050405020304" pitchFamily="18" charset="0"/>
              <a:ea typeface="Times New Roman" panose="02020603050405020304" pitchFamily="18" charset="0"/>
            </a:endParaRPr>
          </a:p>
          <a:p>
            <a:pPr marL="630555"/>
            <a:r>
              <a:rPr lang="en-ZA" sz="1800" b="1"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630555"/>
            <a:r>
              <a:rPr lang="af-ZA" sz="1800" dirty="0">
                <a:solidFill>
                  <a:srgbClr val="000000"/>
                </a:solidFill>
                <a:effectLst/>
                <a:latin typeface="Calibri" panose="020F0502020204030204" pitchFamily="34" charset="0"/>
                <a:ea typeface="Times New Roman" panose="02020603050405020304" pitchFamily="18" charset="0"/>
              </a:rPr>
              <a:t>Marija Cicak het die </a:t>
            </a:r>
            <a:r>
              <a:rPr lang="af-ZA" sz="1800" b="1" dirty="0">
                <a:solidFill>
                  <a:srgbClr val="000000"/>
                </a:solidFill>
                <a:effectLst/>
                <a:latin typeface="Calibri" panose="020F0502020204030204" pitchFamily="34" charset="0"/>
                <a:ea typeface="Times New Roman" panose="02020603050405020304" pitchFamily="18" charset="0"/>
              </a:rPr>
              <a:t>eerste vroulike tennis-skeidsregter </a:t>
            </a:r>
            <a:r>
              <a:rPr lang="af-ZA" sz="1800" dirty="0">
                <a:solidFill>
                  <a:srgbClr val="000000"/>
                </a:solidFill>
                <a:effectLst/>
                <a:latin typeface="Calibri" panose="020F0502020204030204" pitchFamily="34" charset="0"/>
                <a:ea typeface="Times New Roman" panose="02020603050405020304" pitchFamily="18" charset="0"/>
              </a:rPr>
              <a:t>geword wat in 2021 'n mans-enkelspel-eindstryd by Wimbledon te skeidsreg – wat die wedstryd tussen Novak Djokovic en Matteo Berrittini gespeel het. </a:t>
            </a:r>
            <a:br>
              <a:rPr lang="af-ZA" sz="1800" dirty="0">
                <a:solidFill>
                  <a:srgbClr val="000000"/>
                </a:solidFill>
                <a:effectLst/>
                <a:latin typeface="Calibri" panose="020F0502020204030204" pitchFamily="34" charset="0"/>
                <a:ea typeface="Times New Roman" panose="02020603050405020304" pitchFamily="18" charset="0"/>
              </a:rPr>
            </a:br>
            <a:r>
              <a:rPr lang="af-ZA" sz="1800" u="sng" dirty="0">
                <a:solidFill>
                  <a:srgbClr val="000000"/>
                </a:solidFill>
                <a:effectLst/>
                <a:latin typeface="Calibri" panose="020F0502020204030204" pitchFamily="34" charset="0"/>
                <a:ea typeface="Times New Roman" panose="02020603050405020304" pitchFamily="18" charset="0"/>
                <a:hlinkClick r:id="rId3"/>
              </a:rPr>
              <a:t>https://www.skysports.com/tennis/news/12110/12353153/wimbledon-2021-marija-cicak-set-to-become-first-female-umpire-for-a-mens-singles-final</a:t>
            </a:r>
            <a:r>
              <a:rPr lang="af-ZA" sz="1800" u="sng" dirty="0">
                <a:solidFill>
                  <a:srgbClr val="000000"/>
                </a:solidFill>
                <a:effectLs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
            </a:r>
            <a:br>
              <a:rPr lang="af-ZA" sz="1800"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630555"/>
            <a:r>
              <a:rPr lang="af-ZA" sz="1800" dirty="0">
                <a:solidFill>
                  <a:srgbClr val="000000"/>
                </a:solidFill>
                <a:effectLst/>
                <a:latin typeface="Calibri" panose="020F0502020204030204" pitchFamily="34" charset="0"/>
                <a:ea typeface="Times New Roman" panose="02020603050405020304" pitchFamily="18" charset="0"/>
              </a:rPr>
              <a:t>Die </a:t>
            </a:r>
            <a:r>
              <a:rPr lang="af-ZA" sz="1800" b="1" dirty="0">
                <a:solidFill>
                  <a:srgbClr val="000000"/>
                </a:solidFill>
                <a:effectLst/>
                <a:latin typeface="Calibri" panose="020F0502020204030204" pitchFamily="34" charset="0"/>
                <a:ea typeface="Times New Roman" panose="02020603050405020304" pitchFamily="18" charset="0"/>
              </a:rPr>
              <a:t>2022 Wêreldbeker-kriekettoernooi vir vroue</a:t>
            </a:r>
            <a:r>
              <a:rPr lang="af-ZA" sz="1800" dirty="0">
                <a:solidFill>
                  <a:srgbClr val="000000"/>
                </a:solidFill>
                <a:effectLst/>
                <a:latin typeface="Calibri" panose="020F0502020204030204" pitchFamily="34" charset="0"/>
                <a:ea typeface="Times New Roman" panose="02020603050405020304" pitchFamily="18" charset="0"/>
              </a:rPr>
              <a:t> het die meeste belangstelling  in die sport se geskiedenis gehaal met 'n totale wêreldwye TV-gehoor van 104.8 miljoen kykers en het 1.64 miljard totale besigtigings oor die Internasionale Krieketraad se kanale bereik. Dit is die IKR se derde mees betrokke geleentheid net na die mans se 2019 Krieketwêreldbeker en 2021 se T20-Wêreldbeker-toernooi vir mans.  </a:t>
            </a:r>
            <a:br>
              <a:rPr lang="af-ZA" sz="1800" dirty="0">
                <a:solidFill>
                  <a:srgbClr val="000000"/>
                </a:solidFill>
                <a:effectLst/>
                <a:latin typeface="Calibri" panose="020F0502020204030204" pitchFamily="34" charset="0"/>
                <a:ea typeface="Times New Roman" panose="02020603050405020304" pitchFamily="18" charset="0"/>
              </a:rPr>
            </a:br>
            <a:r>
              <a:rPr lang="af-ZA" sz="1800" u="sng" dirty="0">
                <a:solidFill>
                  <a:srgbClr val="000000"/>
                </a:solidFill>
                <a:effectLst/>
                <a:latin typeface="Calibri" panose="020F0502020204030204" pitchFamily="34" charset="0"/>
                <a:ea typeface="Times New Roman" panose="02020603050405020304" pitchFamily="18" charset="0"/>
                <a:hlinkClick r:id="rId4"/>
              </a:rPr>
              <a:t>https://frontofficesports.com/2022-womens-cricket-world-cup-generated-record-1-64b-views/</a:t>
            </a:r>
            <a:endParaRPr lang="en-US" sz="1800" dirty="0">
              <a:effectLst/>
              <a:latin typeface="Times New Roman" panose="02020603050405020304" pitchFamily="18" charset="0"/>
              <a:ea typeface="Times New Roman" panose="02020603050405020304" pitchFamily="18" charset="0"/>
            </a:endParaRPr>
          </a:p>
          <a:p>
            <a:pPr marL="630555"/>
            <a:r>
              <a:rPr lang="en-ZA"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630555"/>
            <a:r>
              <a:rPr lang="af-ZA" sz="1800" dirty="0">
                <a:solidFill>
                  <a:srgbClr val="000000"/>
                </a:solidFill>
                <a:effectLst/>
                <a:latin typeface="Calibri" panose="020F0502020204030204" pitchFamily="34" charset="0"/>
                <a:ea typeface="Times New Roman" panose="02020603050405020304" pitchFamily="18" charset="0"/>
              </a:rPr>
              <a:t>In Oktober 2021 het Suid-Afrika se </a:t>
            </a:r>
            <a:r>
              <a:rPr lang="af-ZA" sz="1800" b="1" dirty="0">
                <a:solidFill>
                  <a:srgbClr val="000000"/>
                </a:solidFill>
                <a:effectLst/>
                <a:latin typeface="Calibri" panose="020F0502020204030204" pitchFamily="34" charset="0"/>
                <a:ea typeface="Times New Roman" panose="02020603050405020304" pitchFamily="18" charset="0"/>
              </a:rPr>
              <a:t>Aimee Barrett-Theron</a:t>
            </a:r>
            <a:r>
              <a:rPr lang="af-ZA" sz="1800" dirty="0">
                <a:solidFill>
                  <a:srgbClr val="000000"/>
                </a:solidFill>
                <a:effectLst/>
                <a:latin typeface="Calibri" panose="020F0502020204030204" pitchFamily="34" charset="0"/>
                <a:ea typeface="Times New Roman" panose="02020603050405020304" pitchFamily="18" charset="0"/>
              </a:rPr>
              <a:t> haar debuut in die Verenigde Rugbykampioenskap gemaak en die derde vroulike skeidsregter geword wat in die mansrugbyliga verskyn het wat die Stormers, Leeus, Bulle en Haaie insluit. </a:t>
            </a:r>
            <a:br>
              <a:rPr lang="af-ZA" sz="1800" dirty="0">
                <a:solidFill>
                  <a:srgbClr val="000000"/>
                </a:solidFill>
                <a:effectLst/>
                <a:latin typeface="Calibri" panose="020F0502020204030204" pitchFamily="34" charset="0"/>
                <a:ea typeface="Times New Roman" panose="02020603050405020304" pitchFamily="18" charset="0"/>
              </a:rPr>
            </a:br>
            <a:r>
              <a:rPr lang="af-ZA" sz="1800" u="sng" dirty="0">
                <a:solidFill>
                  <a:srgbClr val="000000"/>
                </a:solidFill>
                <a:effectLst/>
                <a:latin typeface="Calibri" panose="020F0502020204030204" pitchFamily="34" charset="0"/>
                <a:ea typeface="Times New Roman" panose="02020603050405020304" pitchFamily="18" charset="0"/>
                <a:hlinkClick r:id="rId5"/>
              </a:rPr>
              <a:t>https://www.news24.com/sport/rugby/unitedrugbychampionship/sa-ref-aimee-barrett-theron-to-make-her-urc-debut-20211013</a:t>
            </a:r>
            <a:endParaRPr lang="en-US" sz="1800" dirty="0">
              <a:effectLst/>
              <a:latin typeface="Times New Roman" panose="02020603050405020304" pitchFamily="18" charset="0"/>
              <a:ea typeface="Times New Roman" panose="02020603050405020304" pitchFamily="18" charset="0"/>
            </a:endParaRPr>
          </a:p>
          <a:p>
            <a:pPr marL="630555"/>
            <a:r>
              <a:rPr lang="en-ZA"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630555"/>
            <a:r>
              <a:rPr lang="af-ZA" sz="1800" dirty="0">
                <a:solidFill>
                  <a:srgbClr val="000000"/>
                </a:solidFill>
                <a:effectLst/>
                <a:latin typeface="Calibri" panose="020F0502020204030204" pitchFamily="34" charset="0"/>
                <a:ea typeface="Times New Roman" panose="02020603050405020304" pitchFamily="18" charset="0"/>
              </a:rPr>
              <a:t>FIFA in gesprekke tot meer as dubbel </a:t>
            </a:r>
            <a:r>
              <a:rPr lang="af-ZA" sz="1800" b="1" dirty="0">
                <a:solidFill>
                  <a:srgbClr val="000000"/>
                </a:solidFill>
                <a:effectLst/>
                <a:latin typeface="Calibri" panose="020F0502020204030204" pitchFamily="34" charset="0"/>
                <a:ea typeface="Times New Roman" panose="02020603050405020304" pitchFamily="18" charset="0"/>
              </a:rPr>
              <a:t>2023 Vroue wêreldbeker prysgeld</a:t>
            </a:r>
            <a:r>
              <a:rPr lang="af-ZA" sz="1800" dirty="0">
                <a:solidFill>
                  <a:srgbClr val="000000"/>
                </a:solidFill>
                <a:effectLst/>
                <a:latin typeface="Calibri" panose="020F0502020204030204" pitchFamily="34" charset="0"/>
                <a:ea typeface="Times New Roman" panose="02020603050405020304" pitchFamily="18" charset="0"/>
              </a:rPr>
              <a:t> tot $100 miljoen</a:t>
            </a:r>
            <a:endParaRPr lang="en-US" sz="1800" dirty="0">
              <a:effectLst/>
              <a:latin typeface="Times New Roman" panose="02020603050405020304" pitchFamily="18" charset="0"/>
              <a:ea typeface="Times New Roman" panose="02020603050405020304" pitchFamily="18" charset="0"/>
            </a:endParaRPr>
          </a:p>
          <a:p>
            <a:pPr marL="630555"/>
            <a:r>
              <a:rPr lang="af-ZA" sz="1800" dirty="0">
                <a:solidFill>
                  <a:srgbClr val="000000"/>
                </a:solidFill>
                <a:effectLst/>
                <a:latin typeface="Calibri" panose="020F0502020204030204" pitchFamily="34" charset="0"/>
                <a:ea typeface="Times New Roman" panose="02020603050405020304" pitchFamily="18" charset="0"/>
              </a:rPr>
              <a:t>"Dit is die eerste keer in die geskiedenis van die FIFA Wêreldbeker-toernooi dat maatskappye na ons toe kom – soos Visa – en vir ons sê: 'Ons wil net geld vir die vrouespel gee, want ons weet dat daar 'n onbenutte nuwe potensiaal in die vrouespel is.'”</a:t>
            </a:r>
            <a:br>
              <a:rPr lang="af-ZA" sz="1800" dirty="0">
                <a:solidFill>
                  <a:srgbClr val="000000"/>
                </a:solidFill>
                <a:effectLst/>
                <a:latin typeface="Calibri" panose="020F0502020204030204" pitchFamily="34" charset="0"/>
                <a:ea typeface="Times New Roman" panose="02020603050405020304" pitchFamily="18" charset="0"/>
              </a:rPr>
            </a:br>
            <a:r>
              <a:rPr lang="af-ZA" sz="1800" u="sng" dirty="0">
                <a:solidFill>
                  <a:srgbClr val="000000"/>
                </a:solidFill>
                <a:effectLst/>
                <a:latin typeface="Calibri" panose="020F0502020204030204" pitchFamily="34" charset="0"/>
                <a:ea typeface="Times New Roman" panose="02020603050405020304" pitchFamily="18" charset="0"/>
                <a:hlinkClick r:id="rId6"/>
              </a:rPr>
              <a:t>https://www.abc.net.au/news/2022-07-20/fifa-could-double-2023-women-s-world-cup-prize-money-100-million/101254868</a:t>
            </a:r>
            <a:endParaRPr lang="en-US" sz="1800" dirty="0">
              <a:effectLst/>
              <a:latin typeface="Times New Roman" panose="02020603050405020304" pitchFamily="18" charset="0"/>
              <a:ea typeface="Times New Roman" panose="02020603050405020304" pitchFamily="18" charset="0"/>
            </a:endParaRPr>
          </a:p>
          <a:p>
            <a:r>
              <a:rPr lang="en-ZA" sz="1800" b="1" dirty="0">
                <a:solidFill>
                  <a:srgbClr val="000000"/>
                </a:solidFill>
                <a:effectLst/>
                <a:highlight>
                  <a:srgbClr val="FFFF00"/>
                </a:highlight>
                <a:latin typeface="Calibri" panose="020F0502020204030204" pitchFamily="34" charset="0"/>
                <a:ea typeface="Times New Roman" panose="02020603050405020304" pitchFamily="18" charset="0"/>
              </a:rPr>
              <a:t>                 </a:t>
            </a:r>
            <a:r>
              <a:rPr lang="en-ZA" sz="1800" b="1" dirty="0" err="1">
                <a:solidFill>
                  <a:srgbClr val="000000"/>
                </a:solidFill>
                <a:effectLst/>
                <a:highlight>
                  <a:srgbClr val="FFFF00"/>
                </a:highlight>
                <a:latin typeface="Calibri" panose="020F0502020204030204" pitchFamily="34" charset="0"/>
                <a:ea typeface="Times New Roman" panose="02020603050405020304" pitchFamily="18" charset="0"/>
              </a:rPr>
              <a:t>Opgedateer</a:t>
            </a:r>
            <a:r>
              <a:rPr lang="en-ZA" sz="1800" b="1" dirty="0">
                <a:solidFill>
                  <a:srgbClr val="000000"/>
                </a:solidFill>
                <a:effectLst/>
                <a:highlight>
                  <a:srgbClr val="FFFF00"/>
                </a:highlight>
                <a:latin typeface="Calibri" panose="020F0502020204030204" pitchFamily="34" charset="0"/>
                <a:ea typeface="Times New Roman" panose="02020603050405020304" pitchFamily="18" charset="0"/>
              </a:rPr>
              <a:t>:</a:t>
            </a:r>
            <a:r>
              <a:rPr lang="en-ZA" sz="1800" dirty="0">
                <a:solidFill>
                  <a:srgbClr val="000000"/>
                </a:solidFill>
                <a:effectLst/>
                <a:latin typeface="Calibri" panose="020F0502020204030204" pitchFamily="34" charset="0"/>
                <a:ea typeface="Times New Roman" panose="02020603050405020304" pitchFamily="18" charset="0"/>
              </a:rPr>
              <a:t> </a:t>
            </a:r>
            <a:r>
              <a:rPr lang="en-ZA" sz="1800" dirty="0">
                <a:effectLst/>
                <a:highlight>
                  <a:srgbClr val="FFFF00"/>
                </a:highlight>
                <a:latin typeface="Calibri" panose="020F0502020204030204" pitchFamily="34" charset="0"/>
                <a:ea typeface="Times New Roman" panose="02020603050405020304" pitchFamily="18" charset="0"/>
              </a:rPr>
              <a:t>Nou $110m in 2023, was $30m in 2019</a:t>
            </a:r>
            <a:r>
              <a:rPr lang="en-ZA" sz="1800" dirty="0">
                <a:effectLst/>
                <a:latin typeface="Calibri" panose="020F0502020204030204" pitchFamily="34" charset="0"/>
                <a:ea typeface="Times New Roman" panose="02020603050405020304" pitchFamily="18" charset="0"/>
              </a:rPr>
              <a:t>.</a:t>
            </a:r>
            <a:br>
              <a:rPr lang="en-ZA" sz="1800" dirty="0">
                <a:effectLst/>
                <a:latin typeface="Calibri" panose="020F0502020204030204" pitchFamily="34" charset="0"/>
                <a:ea typeface="Times New Roman" panose="02020603050405020304" pitchFamily="18" charset="0"/>
              </a:rPr>
            </a:br>
            <a:r>
              <a:rPr lang="en-ZA" sz="1800" dirty="0">
                <a:effectLst/>
                <a:latin typeface="Calibri" panose="020F0502020204030204" pitchFamily="34" charset="0"/>
                <a:ea typeface="Times New Roman" panose="02020603050405020304" pitchFamily="18" charset="0"/>
              </a:rPr>
              <a:t>                 </a:t>
            </a:r>
            <a:r>
              <a:rPr lang="en-ZA" sz="1800" u="sng" dirty="0">
                <a:solidFill>
                  <a:srgbClr val="0000FF"/>
                </a:solidFill>
                <a:effectLst/>
                <a:highlight>
                  <a:srgbClr val="FFFF00"/>
                </a:highlight>
                <a:latin typeface="Calibri" panose="020F0502020204030204" pitchFamily="34" charset="0"/>
                <a:ea typeface="Times New Roman" panose="02020603050405020304" pitchFamily="18" charset="0"/>
                <a:hlinkClick r:id="rId7"/>
              </a:rPr>
              <a:t>https://sport.optus.com.au/news/womens-world-cup-2023/os59287/prize-money-fifa-womens-world-cup-2023-how-much-will-the-winners-make-</a:t>
            </a:r>
            <a:br>
              <a:rPr lang="en-ZA" sz="1800" u="sng" dirty="0">
                <a:solidFill>
                  <a:srgbClr val="0000FF"/>
                </a:solidFill>
                <a:effectLst/>
                <a:highlight>
                  <a:srgbClr val="FFFF00"/>
                </a:highlight>
                <a:latin typeface="Calibri" panose="020F0502020204030204" pitchFamily="34" charset="0"/>
                <a:ea typeface="Times New Roman" panose="02020603050405020304" pitchFamily="18" charset="0"/>
                <a:hlinkClick r:id="rId7"/>
              </a:rPr>
            </a:br>
            <a:r>
              <a:rPr lang="en-ZA" sz="1800" u="none" dirty="0">
                <a:solidFill>
                  <a:srgbClr val="0000FF"/>
                </a:solidFill>
                <a:effectLst/>
                <a:highlight>
                  <a:srgbClr val="FFFF00"/>
                </a:highlight>
                <a:latin typeface="Calibri" panose="020F0502020204030204" pitchFamily="34" charset="0"/>
                <a:ea typeface="Times New Roman" panose="02020603050405020304" pitchFamily="18" charset="0"/>
                <a:hlinkClick r:id="rId7"/>
              </a:rPr>
              <a:t>                 </a:t>
            </a:r>
            <a:r>
              <a:rPr lang="en-ZA" sz="1800" u="sng" dirty="0">
                <a:solidFill>
                  <a:srgbClr val="0000FF"/>
                </a:solidFill>
                <a:effectLst/>
                <a:highlight>
                  <a:srgbClr val="FFFF00"/>
                </a:highlight>
                <a:latin typeface="Calibri" panose="020F0502020204030204" pitchFamily="34" charset="0"/>
                <a:ea typeface="Times New Roman" panose="02020603050405020304" pitchFamily="18" charset="0"/>
                <a:hlinkClick r:id="rId7"/>
              </a:rPr>
              <a:t>each-team</a:t>
            </a:r>
            <a:r>
              <a:rPr lang="en-ZA" sz="1800" dirty="0">
                <a:effectLst/>
                <a:latin typeface="Calibri" panose="020F0502020204030204" pitchFamily="34" charset="0"/>
                <a:ea typeface="Times New Roman" panose="02020603050405020304" pitchFamily="18" charset="0"/>
              </a:rPr>
              <a:t> </a:t>
            </a:r>
            <a:endParaRPr lang="en-ZA" dirty="0"/>
          </a:p>
        </p:txBody>
      </p:sp>
      <p:sp>
        <p:nvSpPr>
          <p:cNvPr id="4" name="Slide Number Placeholder 3"/>
          <p:cNvSpPr>
            <a:spLocks noGrp="1"/>
          </p:cNvSpPr>
          <p:nvPr>
            <p:ph type="sldNum" sz="quarter" idx="5"/>
          </p:nvPr>
        </p:nvSpPr>
        <p:spPr/>
        <p:txBody>
          <a:bodyPr/>
          <a:lstStyle/>
          <a:p>
            <a:fld id="{7FBB2E6B-8E98-4517-93D1-208BE7CA5D02}" type="slidenum">
              <a:rPr lang="en-ZA" smtClean="0"/>
              <a:t>9</a:t>
            </a:fld>
            <a:endParaRPr lang="en-ZA"/>
          </a:p>
        </p:txBody>
      </p:sp>
    </p:spTree>
    <p:extLst>
      <p:ext uri="{BB962C8B-B14F-4D97-AF65-F5344CB8AC3E}">
        <p14:creationId xmlns:p14="http://schemas.microsoft.com/office/powerpoint/2010/main" val="41991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cnn.com/profiles/kara-fo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D487-E7CB-4DC4-8F38-8E9B74033CC1}"/>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D6D58272-B046-4234-BFA1-7CF28026588F}"/>
              </a:ext>
            </a:extLst>
          </p:cNvPr>
          <p:cNvSpPr>
            <a:spLocks noGrp="1"/>
          </p:cNvSpPr>
          <p:nvPr>
            <p:ph type="subTitle" idx="1"/>
          </p:nvPr>
        </p:nvSpPr>
        <p:spPr/>
        <p:txBody>
          <a:bodyPr/>
          <a:lstStyle/>
          <a:p>
            <a:endParaRPr lang="en-ZA"/>
          </a:p>
        </p:txBody>
      </p:sp>
      <p:pic>
        <p:nvPicPr>
          <p:cNvPr id="4" name="image2.jpg" descr="Teenactive-logo">
            <a:extLst>
              <a:ext uri="{FF2B5EF4-FFF2-40B4-BE49-F238E27FC236}">
                <a16:creationId xmlns:a16="http://schemas.microsoft.com/office/drawing/2014/main" id="{E881BDF2-53FA-4A72-A8E9-6A41966A46A2}"/>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0400" y="0"/>
            <a:ext cx="1371600" cy="482600"/>
          </a:xfrm>
          <a:prstGeom prst="rect">
            <a:avLst/>
          </a:prstGeom>
          <a:noFill/>
        </p:spPr>
      </p:pic>
      <p:pic>
        <p:nvPicPr>
          <p:cNvPr id="6" name="Picture 5" descr="A picture containing text, flower, plant&#10;&#10;Description automatically generated">
            <a:extLst>
              <a:ext uri="{FF2B5EF4-FFF2-40B4-BE49-F238E27FC236}">
                <a16:creationId xmlns:a16="http://schemas.microsoft.com/office/drawing/2014/main" id="{F023959E-443F-341F-7DD5-D194DDEABF8E}"/>
              </a:ext>
            </a:extLst>
          </p:cNvPr>
          <p:cNvPicPr>
            <a:picLocks noChangeAspect="1"/>
          </p:cNvPicPr>
          <p:nvPr/>
        </p:nvPicPr>
        <p:blipFill rotWithShape="1">
          <a:blip r:embed="rId5">
            <a:extLst>
              <a:ext uri="{28A0092B-C50C-407E-A947-70E740481C1C}">
                <a14:useLocalDpi xmlns:a14="http://schemas.microsoft.com/office/drawing/2010/main" val="0"/>
              </a:ext>
            </a:extLst>
          </a:blip>
          <a:srcRect t="21282" b="21282"/>
          <a:stretch/>
        </p:blipFill>
        <p:spPr>
          <a:xfrm>
            <a:off x="0" y="-144587"/>
            <a:ext cx="12192000" cy="7002587"/>
          </a:xfrm>
          <a:prstGeom prst="rect">
            <a:avLst/>
          </a:prstGeom>
        </p:spPr>
      </p:pic>
      <p:pic>
        <p:nvPicPr>
          <p:cNvPr id="5" name="Picture 4">
            <a:extLst>
              <a:ext uri="{FF2B5EF4-FFF2-40B4-BE49-F238E27FC236}">
                <a16:creationId xmlns:a16="http://schemas.microsoft.com/office/drawing/2014/main" id="{086C9733-91F8-E919-10CA-DB1F842B7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9813" y="-90249"/>
            <a:ext cx="1912187" cy="67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73D4-FE10-4ACA-B527-ED02A794284F}"/>
              </a:ext>
            </a:extLst>
          </p:cNvPr>
          <p:cNvSpPr>
            <a:spLocks noGrp="1"/>
          </p:cNvSpPr>
          <p:nvPr>
            <p:ph type="title"/>
          </p:nvPr>
        </p:nvSpPr>
        <p:spPr>
          <a:xfrm>
            <a:off x="304800" y="602139"/>
            <a:ext cx="11788877" cy="1325563"/>
          </a:xfrm>
        </p:spPr>
        <p:txBody>
          <a:bodyPr>
            <a:normAutofit fontScale="90000"/>
          </a:bodyPr>
          <a:lstStyle/>
          <a:p>
            <a:r>
              <a:rPr lang="nl-NL" dirty="0"/>
              <a:t>So om op te som, hoe herstel ons vooroordeel in sport? </a:t>
            </a:r>
            <a:r>
              <a:rPr lang="en-ZA" dirty="0"/>
              <a:t/>
            </a:r>
            <a:br>
              <a:rPr lang="en-ZA" dirty="0"/>
            </a:br>
            <a:endParaRPr lang="en-ZA" dirty="0"/>
          </a:p>
        </p:txBody>
      </p:sp>
      <p:sp>
        <p:nvSpPr>
          <p:cNvPr id="3" name="Content Placeholder 2">
            <a:extLst>
              <a:ext uri="{FF2B5EF4-FFF2-40B4-BE49-F238E27FC236}">
                <a16:creationId xmlns:a16="http://schemas.microsoft.com/office/drawing/2014/main" id="{DF8E511F-4279-4850-963A-C9F46E44E628}"/>
              </a:ext>
            </a:extLst>
          </p:cNvPr>
          <p:cNvSpPr>
            <a:spLocks noGrp="1"/>
          </p:cNvSpPr>
          <p:nvPr>
            <p:ph idx="1"/>
          </p:nvPr>
        </p:nvSpPr>
        <p:spPr>
          <a:xfrm>
            <a:off x="304800" y="1577340"/>
            <a:ext cx="10515600" cy="3703319"/>
          </a:xfrm>
        </p:spPr>
        <p:txBody>
          <a:bodyPr>
            <a:normAutofit fontScale="92500" lnSpcReduction="10000"/>
          </a:bodyPr>
          <a:lstStyle/>
          <a:p>
            <a:pPr marL="342900" lvl="0" indent="-342900">
              <a:buFont typeface="Wingdings" panose="05000000000000000000" pitchFamily="2" charset="2"/>
              <a:buChar char=""/>
            </a:pPr>
            <a:r>
              <a:rPr lang="af-ZA" sz="2800" dirty="0">
                <a:solidFill>
                  <a:srgbClr val="000000"/>
                </a:solidFill>
                <a:effectLst/>
                <a:latin typeface="Calibri" panose="020F0502020204030204" pitchFamily="34" charset="0"/>
                <a:ea typeface="Times New Roman" panose="02020603050405020304" pitchFamily="18" charset="0"/>
              </a:rPr>
              <a:t>Tree as individu op!</a:t>
            </a:r>
          </a:p>
          <a:p>
            <a:pPr marL="342900" lvl="0" indent="-342900">
              <a:buFont typeface="Wingdings" panose="05000000000000000000" pitchFamily="2" charset="2"/>
              <a:buChar char=""/>
            </a:pPr>
            <a:r>
              <a:rPr lang="af-ZA" sz="2800" dirty="0">
                <a:solidFill>
                  <a:srgbClr val="000000"/>
                </a:solidFill>
                <a:effectLst/>
                <a:latin typeface="Calibri" panose="020F0502020204030204" pitchFamily="34" charset="0"/>
                <a:ea typeface="Times New Roman" panose="02020603050405020304" pitchFamily="18" charset="0"/>
              </a:rPr>
              <a:t>Skryf briewe aan koerante, lewer kommentaar op sosiale media-nuusafsetpunte wanneer jy vooroordeel opmerk. </a:t>
            </a:r>
            <a:endParaRPr lang="en-US" sz="2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2800" dirty="0">
                <a:solidFill>
                  <a:srgbClr val="000000"/>
                </a:solidFill>
                <a:effectLst/>
                <a:latin typeface="Calibri" panose="020F0502020204030204" pitchFamily="34" charset="0"/>
                <a:ea typeface="Times New Roman" panose="02020603050405020304" pitchFamily="18" charset="0"/>
              </a:rPr>
              <a:t>Bel 'n radiostasie om vooroordeel aan te meld. </a:t>
            </a:r>
            <a:endParaRPr lang="en-US" sz="2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2800" dirty="0">
                <a:solidFill>
                  <a:srgbClr val="000000"/>
                </a:solidFill>
                <a:effectLst/>
                <a:latin typeface="Calibri" panose="020F0502020204030204" pitchFamily="34" charset="0"/>
                <a:ea typeface="Times New Roman" panose="02020603050405020304" pitchFamily="18" charset="0"/>
              </a:rPr>
              <a:t>Word bewus van vooroordeel in sport.</a:t>
            </a:r>
            <a:endParaRPr lang="en-US" sz="2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2800" dirty="0">
                <a:solidFill>
                  <a:srgbClr val="000000"/>
                </a:solidFill>
                <a:effectLst/>
                <a:latin typeface="Calibri" panose="020F0502020204030204" pitchFamily="34" charset="0"/>
                <a:ea typeface="Times New Roman" panose="02020603050405020304" pitchFamily="18" charset="0"/>
              </a:rPr>
              <a:t>Kyk na die nuus en vergelyk dekking tussen manlike en vroulike sportkodes.</a:t>
            </a:r>
            <a:endParaRPr lang="en-US" sz="28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2800" dirty="0">
                <a:solidFill>
                  <a:srgbClr val="000000"/>
                </a:solidFill>
                <a:effectLst/>
                <a:latin typeface="Calibri" panose="020F0502020204030204" pitchFamily="34" charset="0"/>
                <a:ea typeface="Times New Roman" panose="02020603050405020304" pitchFamily="18" charset="0"/>
              </a:rPr>
              <a:t>Plaas druk op kommentators deur kommentaar te lewer op sosialemediaplatforms.</a:t>
            </a:r>
            <a:endParaRPr lang="en-ZA" dirty="0"/>
          </a:p>
        </p:txBody>
      </p:sp>
      <p:pic>
        <p:nvPicPr>
          <p:cNvPr id="4" name="Picture 3">
            <a:extLst>
              <a:ext uri="{FF2B5EF4-FFF2-40B4-BE49-F238E27FC236}">
                <a16:creationId xmlns:a16="http://schemas.microsoft.com/office/drawing/2014/main" id="{7DCBE48C-C296-35AA-D49F-08E0B06CB9F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54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lf Reflection: A Path to Knowledge and Happiness">
            <a:extLst>
              <a:ext uri="{FF2B5EF4-FFF2-40B4-BE49-F238E27FC236}">
                <a16:creationId xmlns:a16="http://schemas.microsoft.com/office/drawing/2014/main" id="{CC9957A1-E0D3-4890-9A94-F1F86A85E3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0"/>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36DC2C-DBD3-4046-94FF-8549438C51E4}"/>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Besinning</a:t>
            </a:r>
          </a:p>
        </p:txBody>
      </p:sp>
      <p:sp>
        <p:nvSpPr>
          <p:cNvPr id="7" name="TextBox 6">
            <a:extLst>
              <a:ext uri="{FF2B5EF4-FFF2-40B4-BE49-F238E27FC236}">
                <a16:creationId xmlns:a16="http://schemas.microsoft.com/office/drawing/2014/main" id="{5820AB5E-BAFE-4359-B254-BFE02275C000}"/>
              </a:ext>
            </a:extLst>
          </p:cNvPr>
          <p:cNvSpPr txBox="1"/>
          <p:nvPr/>
        </p:nvSpPr>
        <p:spPr>
          <a:xfrm>
            <a:off x="838200" y="2434201"/>
            <a:ext cx="3822189" cy="3742762"/>
          </a:xfrm>
          <a:prstGeom prst="rect">
            <a:avLst/>
          </a:prstGeom>
        </p:spPr>
        <p:txBody>
          <a:bodyPr vert="horz" lIns="91440" tIns="45720" rIns="91440" bIns="45720" rtlCol="0">
            <a:normAutofit/>
          </a:bodyPr>
          <a:lstStyle/>
          <a:p>
            <a:pPr marL="342900" lvl="0" indent="-228600" fontAlgn="base">
              <a:lnSpc>
                <a:spcPct val="90000"/>
              </a:lnSpc>
              <a:spcAft>
                <a:spcPts val="600"/>
              </a:spcAft>
              <a:buFont typeface="Arial" panose="020B0604020202020204" pitchFamily="34" charset="0"/>
              <a:buChar char="•"/>
            </a:pPr>
            <a:r>
              <a:rPr lang="en-US" sz="2800" u="none" strike="noStrike" dirty="0" err="1">
                <a:effectLst/>
              </a:rPr>
              <a:t>Skryf</a:t>
            </a:r>
            <a:r>
              <a:rPr lang="en-US" sz="2800" u="none" strike="noStrike" dirty="0">
                <a:effectLst/>
              </a:rPr>
              <a:t> 'n </a:t>
            </a:r>
            <a:r>
              <a:rPr lang="en-US" sz="2800" u="none" strike="noStrike" dirty="0" err="1">
                <a:effectLst/>
              </a:rPr>
              <a:t>kort</a:t>
            </a:r>
            <a:r>
              <a:rPr lang="en-US" sz="2800" u="none" strike="noStrike" dirty="0">
                <a:effectLst/>
              </a:rPr>
              <a:t> </a:t>
            </a:r>
            <a:r>
              <a:rPr lang="en-US" sz="2800" u="none" strike="noStrike" dirty="0" err="1">
                <a:effectLst/>
              </a:rPr>
              <a:t>paragraaf</a:t>
            </a:r>
            <a:r>
              <a:rPr lang="en-US" sz="2800" u="none" strike="noStrike" dirty="0">
                <a:effectLst/>
              </a:rPr>
              <a:t> </a:t>
            </a:r>
            <a:r>
              <a:rPr lang="en-US" sz="2800" u="none" strike="noStrike" dirty="0" err="1">
                <a:effectLst/>
              </a:rPr>
              <a:t>oor</a:t>
            </a:r>
            <a:r>
              <a:rPr lang="en-US" sz="2800" u="none" strike="noStrike" dirty="0">
                <a:effectLst/>
              </a:rPr>
              <a:t> wat </a:t>
            </a:r>
            <a:r>
              <a:rPr lang="en-US" sz="2800" u="none" strike="noStrike" dirty="0" err="1">
                <a:effectLst/>
              </a:rPr>
              <a:t>jy</a:t>
            </a:r>
            <a:r>
              <a:rPr lang="en-US" sz="2800" u="none" strike="noStrike" dirty="0">
                <a:effectLst/>
              </a:rPr>
              <a:t> </a:t>
            </a:r>
            <a:r>
              <a:rPr lang="en-US" sz="2800" u="none" strike="noStrike" dirty="0" err="1">
                <a:effectLst/>
              </a:rPr>
              <a:t>vandag</a:t>
            </a:r>
            <a:r>
              <a:rPr lang="en-US" sz="2800" u="none" strike="noStrike" dirty="0">
                <a:effectLst/>
              </a:rPr>
              <a:t> </a:t>
            </a:r>
            <a:r>
              <a:rPr lang="en-US" sz="2800" u="none" strike="noStrike" dirty="0" err="1">
                <a:effectLst/>
              </a:rPr>
              <a:t>geleer</a:t>
            </a:r>
            <a:r>
              <a:rPr lang="en-US" sz="2800" u="none" strike="noStrike" dirty="0">
                <a:effectLst/>
              </a:rPr>
              <a:t> het </a:t>
            </a:r>
            <a:r>
              <a:rPr lang="en-US" sz="2800" u="none" strike="noStrike" dirty="0" err="1">
                <a:effectLst/>
              </a:rPr>
              <a:t>oor</a:t>
            </a:r>
            <a:r>
              <a:rPr lang="en-US" sz="2800" u="none" strike="noStrike" dirty="0">
                <a:effectLst/>
              </a:rPr>
              <a:t> </a:t>
            </a:r>
            <a:r>
              <a:rPr lang="en-US" sz="2800" u="none" strike="noStrike" dirty="0" err="1">
                <a:effectLst/>
              </a:rPr>
              <a:t>vooroordeel</a:t>
            </a:r>
            <a:r>
              <a:rPr lang="en-US" sz="2800" u="none" strike="noStrike" dirty="0">
                <a:effectLst/>
              </a:rPr>
              <a:t> in </a:t>
            </a:r>
            <a:r>
              <a:rPr lang="en-US" sz="2800" u="none" strike="noStrike" dirty="0" err="1">
                <a:effectLst/>
              </a:rPr>
              <a:t>sportdekking</a:t>
            </a:r>
            <a:r>
              <a:rPr lang="en-US" sz="2800" u="none" strike="noStrike" dirty="0">
                <a:effectLst/>
              </a:rPr>
              <a:t>.</a:t>
            </a:r>
          </a:p>
          <a:p>
            <a:pPr marL="342900" lvl="0" indent="-228600" fontAlgn="base">
              <a:lnSpc>
                <a:spcPct val="90000"/>
              </a:lnSpc>
              <a:spcAft>
                <a:spcPts val="600"/>
              </a:spcAft>
              <a:buFont typeface="Arial" panose="020B0604020202020204" pitchFamily="34" charset="0"/>
              <a:buChar char="•"/>
            </a:pPr>
            <a:r>
              <a:rPr lang="en-US" sz="2800" u="none" strike="noStrike" dirty="0">
                <a:effectLst/>
              </a:rPr>
              <a:t>Hoe </a:t>
            </a:r>
            <a:r>
              <a:rPr lang="en-US" sz="2800" u="none" strike="noStrike" dirty="0" err="1">
                <a:effectLst/>
              </a:rPr>
              <a:t>kan</a:t>
            </a:r>
            <a:r>
              <a:rPr lang="en-US" sz="2800" u="none" strike="noStrike" dirty="0">
                <a:effectLst/>
              </a:rPr>
              <a:t> </a:t>
            </a:r>
            <a:r>
              <a:rPr lang="en-US" sz="2800" u="none" strike="noStrike" dirty="0" err="1">
                <a:effectLst/>
              </a:rPr>
              <a:t>jy</a:t>
            </a:r>
            <a:r>
              <a:rPr lang="en-US" sz="2800" u="none" strike="noStrike" dirty="0">
                <a:effectLst/>
              </a:rPr>
              <a:t> </a:t>
            </a:r>
            <a:r>
              <a:rPr lang="en-US" sz="2800" u="none" strike="noStrike" dirty="0" err="1">
                <a:effectLst/>
              </a:rPr>
              <a:t>stereotipes</a:t>
            </a:r>
            <a:r>
              <a:rPr lang="en-US" sz="2800" u="none" strike="noStrike" dirty="0">
                <a:effectLst/>
              </a:rPr>
              <a:t> in </a:t>
            </a:r>
            <a:r>
              <a:rPr lang="en-US" sz="2800" u="none" strike="noStrike" dirty="0" err="1">
                <a:effectLst/>
              </a:rPr>
              <a:t>jou</a:t>
            </a:r>
            <a:r>
              <a:rPr lang="en-US" sz="2800" u="none" strike="noStrike" dirty="0">
                <a:effectLst/>
              </a:rPr>
              <a:t> </a:t>
            </a:r>
            <a:r>
              <a:rPr lang="en-US" sz="2800" u="none" strike="noStrike" dirty="0" err="1">
                <a:effectLst/>
              </a:rPr>
              <a:t>skoolsportomgewing</a:t>
            </a:r>
            <a:r>
              <a:rPr lang="en-US" sz="2800" u="none" strike="noStrike" dirty="0">
                <a:effectLst/>
              </a:rPr>
              <a:t> </a:t>
            </a:r>
            <a:r>
              <a:rPr lang="en-US" sz="2800" u="none" strike="noStrike" dirty="0" err="1">
                <a:effectLst/>
              </a:rPr>
              <a:t>aanspreek</a:t>
            </a:r>
            <a:r>
              <a:rPr lang="en-US" sz="2800" u="none" strike="noStrike" dirty="0">
                <a:effectLst/>
              </a:rPr>
              <a:t>?</a:t>
            </a:r>
          </a:p>
          <a:p>
            <a:pPr indent="-228600">
              <a:lnSpc>
                <a:spcPct val="90000"/>
              </a:lnSpc>
              <a:spcAft>
                <a:spcPts val="600"/>
              </a:spcAft>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7A791137-A529-D31A-C479-E6E8716B4BC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3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E30B-4CCF-4600-9891-C21EA9478949}"/>
              </a:ext>
            </a:extLst>
          </p:cNvPr>
          <p:cNvSpPr>
            <a:spLocks noGrp="1"/>
          </p:cNvSpPr>
          <p:nvPr>
            <p:ph type="title"/>
          </p:nvPr>
        </p:nvSpPr>
        <p:spPr>
          <a:xfrm>
            <a:off x="838200" y="2766218"/>
            <a:ext cx="10515600" cy="1325563"/>
          </a:xfrm>
        </p:spPr>
        <p:txBody>
          <a:bodyPr>
            <a:noAutofit/>
          </a:bodyPr>
          <a:lstStyle/>
          <a:p>
            <a:pPr algn="ctr"/>
            <a:r>
              <a:rPr lang="en-GB" sz="5500" b="0" i="0" dirty="0">
                <a:effectLst/>
                <a:latin typeface="Nocturno"/>
              </a:rPr>
              <a:t>An old African adage says: “The sky is large enough for birds to fly around without one having to bump into the other.”</a:t>
            </a:r>
            <a:endParaRPr lang="en-ZA" sz="5500" dirty="0"/>
          </a:p>
        </p:txBody>
      </p:sp>
      <p:pic>
        <p:nvPicPr>
          <p:cNvPr id="4" name="Picture 3">
            <a:extLst>
              <a:ext uri="{FF2B5EF4-FFF2-40B4-BE49-F238E27FC236}">
                <a16:creationId xmlns:a16="http://schemas.microsoft.com/office/drawing/2014/main" id="{086C9733-91F8-E919-10CA-DB1F842B71E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D8D2C-37F6-4ED2-A5D8-9DE47F10D64C}"/>
              </a:ext>
            </a:extLst>
          </p:cNvPr>
          <p:cNvSpPr>
            <a:spLocks noGrp="1"/>
          </p:cNvSpPr>
          <p:nvPr>
            <p:ph type="title"/>
          </p:nvPr>
        </p:nvSpPr>
        <p:spPr>
          <a:xfrm>
            <a:off x="640080" y="325369"/>
            <a:ext cx="4368602" cy="1956841"/>
          </a:xfrm>
        </p:spPr>
        <p:txBody>
          <a:bodyPr anchor="b">
            <a:normAutofit/>
          </a:bodyPr>
          <a:lstStyle/>
          <a:p>
            <a:r>
              <a:rPr lang="en-ZA" sz="3400"/>
              <a:t>Oorsprong en gebruik van inheemse geloofstelsels in Suid-Afrika</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F812AF-2256-4A66-A825-845B5C60DF36}"/>
              </a:ext>
            </a:extLst>
          </p:cNvPr>
          <p:cNvSpPr>
            <a:spLocks noGrp="1"/>
          </p:cNvSpPr>
          <p:nvPr>
            <p:ph idx="1"/>
          </p:nvPr>
        </p:nvSpPr>
        <p:spPr>
          <a:xfrm>
            <a:off x="640080" y="2872899"/>
            <a:ext cx="4243589" cy="3320668"/>
          </a:xfrm>
        </p:spPr>
        <p:txBody>
          <a:bodyPr>
            <a:normAutofit/>
          </a:bodyPr>
          <a:lstStyle/>
          <a:p>
            <a:pPr marL="0" indent="0">
              <a:buNone/>
            </a:pPr>
            <a:r>
              <a:rPr lang="nl-NL" sz="2200"/>
              <a:t>Hierdie godsdienste bestaan al ongeveer 1500  jaar. Baie van hierdie inheemse geloofstelsels is gebou rondom die tradisies van stories wat deur die ouderlinge oorvertel word. Hierdie mondelinge tradisies word oorgedra en gevolg. Hierdie ouderling word gerespekteer en is baie belangrik in die stam.</a:t>
            </a:r>
          </a:p>
          <a:p>
            <a:pPr marL="0" indent="0">
              <a:buNone/>
            </a:pPr>
            <a:endParaRPr lang="en-ZA" sz="2200"/>
          </a:p>
        </p:txBody>
      </p:sp>
      <p:pic>
        <p:nvPicPr>
          <p:cNvPr id="1026" name="Picture 2" descr="The Oral Tradition Behind South African Names - The Daily Vox">
            <a:extLst>
              <a:ext uri="{FF2B5EF4-FFF2-40B4-BE49-F238E27FC236}">
                <a16:creationId xmlns:a16="http://schemas.microsoft.com/office/drawing/2014/main" id="{B856118A-7F6C-4AA8-BE79-D604AC4E1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9" r="4229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370767D-18E2-59F0-B674-6889E8FC26E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78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6C7A6C0-DEE5-4C42-BCC1-BABEC4D7DF99}"/>
              </a:ext>
            </a:extLst>
          </p:cNvPr>
          <p:cNvSpPr txBox="1">
            <a:spLocks/>
          </p:cNvSpPr>
          <p:nvPr/>
        </p:nvSpPr>
        <p:spPr>
          <a:xfrm>
            <a:off x="630936" y="639520"/>
            <a:ext cx="3429000" cy="1719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800" kern="1200">
                <a:solidFill>
                  <a:schemeClr val="tx1"/>
                </a:solidFill>
                <a:effectLst/>
                <a:highlight>
                  <a:srgbClr val="FFFFFF"/>
                </a:highlight>
                <a:latin typeface="+mj-lt"/>
                <a:ea typeface="+mj-ea"/>
                <a:cs typeface="+mj-cs"/>
              </a:rPr>
              <a:t>Geestelike leiers &amp; Voorouers</a:t>
            </a:r>
            <a:endParaRPr lang="en-US" sz="3800" kern="1200">
              <a:solidFill>
                <a:schemeClr val="tx1"/>
              </a:solidFill>
              <a:latin typeface="+mj-lt"/>
              <a:ea typeface="+mj-ea"/>
              <a:cs typeface="+mj-cs"/>
            </a:endParaRPr>
          </a:p>
        </p:txBody>
      </p:sp>
      <p:sp>
        <p:nvSpPr>
          <p:cNvPr id="1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7725AB0B-A66E-49D3-8A9E-F96EDBDB4B7D}"/>
              </a:ext>
            </a:extLst>
          </p:cNvPr>
          <p:cNvSpPr txBox="1">
            <a:spLocks/>
          </p:cNvSpPr>
          <p:nvPr/>
        </p:nvSpPr>
        <p:spPr>
          <a:xfrm>
            <a:off x="630936" y="2807208"/>
            <a:ext cx="3429000" cy="341071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t>Hierdie</a:t>
            </a:r>
            <a:r>
              <a:rPr lang="en-US" sz="2400" dirty="0"/>
              <a:t> </a:t>
            </a:r>
            <a:r>
              <a:rPr lang="en-US" sz="2400" dirty="0" err="1"/>
              <a:t>geestelike</a:t>
            </a:r>
            <a:r>
              <a:rPr lang="en-US" sz="2400" dirty="0"/>
              <a:t> </a:t>
            </a:r>
            <a:r>
              <a:rPr lang="en-US" sz="2400" dirty="0" err="1"/>
              <a:t>leiers</a:t>
            </a:r>
            <a:r>
              <a:rPr lang="en-US" sz="2400" dirty="0"/>
              <a:t> word </a:t>
            </a:r>
            <a:r>
              <a:rPr lang="en-US" sz="2400" dirty="0" err="1"/>
              <a:t>sangomas</a:t>
            </a:r>
            <a:r>
              <a:rPr lang="en-US" sz="2400" dirty="0"/>
              <a:t> </a:t>
            </a:r>
            <a:r>
              <a:rPr lang="en-US" sz="2400" dirty="0" err="1"/>
              <a:t>genoem</a:t>
            </a:r>
            <a:r>
              <a:rPr lang="en-US" sz="2400" dirty="0"/>
              <a:t>.  </a:t>
            </a:r>
            <a:r>
              <a:rPr lang="en-US" sz="2400" dirty="0" err="1"/>
              <a:t>Hulle</a:t>
            </a:r>
            <a:r>
              <a:rPr lang="en-US" sz="2400" dirty="0"/>
              <a:t> glo </a:t>
            </a:r>
            <a:r>
              <a:rPr lang="en-US" sz="2400" dirty="0" err="1"/>
              <a:t>dat</a:t>
            </a:r>
            <a:r>
              <a:rPr lang="en-US" sz="2400" dirty="0"/>
              <a:t> </a:t>
            </a:r>
            <a:r>
              <a:rPr lang="en-US" sz="2400" dirty="0" err="1"/>
              <a:t>hulle</a:t>
            </a:r>
            <a:r>
              <a:rPr lang="en-US" sz="2400" dirty="0"/>
              <a:t> </a:t>
            </a:r>
            <a:r>
              <a:rPr lang="en-US" sz="2400" dirty="0" err="1"/>
              <a:t>deur</a:t>
            </a:r>
            <a:r>
              <a:rPr lang="en-US" sz="2400" dirty="0"/>
              <a:t> die </a:t>
            </a:r>
            <a:r>
              <a:rPr lang="en-US" sz="2400" dirty="0" err="1"/>
              <a:t>voorouers</a:t>
            </a:r>
            <a:r>
              <a:rPr lang="en-US" sz="2400" dirty="0"/>
              <a:t> </a:t>
            </a:r>
            <a:r>
              <a:rPr lang="en-US" sz="2400" dirty="0" err="1"/>
              <a:t>geroep</a:t>
            </a:r>
            <a:r>
              <a:rPr lang="en-US" sz="2400" dirty="0"/>
              <a:t> word om </a:t>
            </a:r>
            <a:r>
              <a:rPr lang="en-US" sz="2400" dirty="0" err="1"/>
              <a:t>te</a:t>
            </a:r>
            <a:r>
              <a:rPr lang="en-US" sz="2400" dirty="0"/>
              <a:t> leer hoe om </a:t>
            </a:r>
            <a:r>
              <a:rPr lang="en-US" sz="2400" dirty="0" err="1"/>
              <a:t>kruie</a:t>
            </a:r>
            <a:r>
              <a:rPr lang="en-US" sz="2400" dirty="0"/>
              <a:t> </a:t>
            </a:r>
            <a:r>
              <a:rPr lang="en-US" sz="2400" dirty="0" err="1"/>
              <a:t>vir</a:t>
            </a:r>
            <a:r>
              <a:rPr lang="en-US" sz="2400" dirty="0"/>
              <a:t> </a:t>
            </a:r>
            <a:r>
              <a:rPr lang="en-US" sz="2400" dirty="0" err="1"/>
              <a:t>genesing</a:t>
            </a:r>
            <a:r>
              <a:rPr lang="en-US" sz="2400" dirty="0"/>
              <a:t> </a:t>
            </a:r>
            <a:r>
              <a:rPr lang="en-US" sz="2400" dirty="0" err="1"/>
              <a:t>te</a:t>
            </a:r>
            <a:r>
              <a:rPr lang="en-US" sz="2400" dirty="0"/>
              <a:t> </a:t>
            </a:r>
            <a:r>
              <a:rPr lang="en-US" sz="2400" dirty="0" err="1"/>
              <a:t>gebruik</a:t>
            </a:r>
            <a:r>
              <a:rPr lang="en-US" sz="2400" dirty="0"/>
              <a:t>  </a:t>
            </a:r>
            <a:r>
              <a:rPr lang="en-US" sz="2400" dirty="0" err="1"/>
              <a:t>en</a:t>
            </a:r>
            <a:r>
              <a:rPr lang="en-US" sz="2400" dirty="0"/>
              <a:t> hoe om </a:t>
            </a:r>
            <a:r>
              <a:rPr lang="en-US" sz="2400" dirty="0" err="1"/>
              <a:t>te</a:t>
            </a:r>
            <a:r>
              <a:rPr lang="en-US" sz="2400" dirty="0"/>
              <a:t> </a:t>
            </a:r>
            <a:r>
              <a:rPr lang="en-US" sz="2400" dirty="0" err="1"/>
              <a:t>voorspel</a:t>
            </a:r>
            <a:r>
              <a:rPr lang="en-US" sz="2400" dirty="0"/>
              <a:t> wat in die </a:t>
            </a:r>
            <a:r>
              <a:rPr lang="en-US" sz="2400" dirty="0" err="1"/>
              <a:t>toekoms</a:t>
            </a:r>
            <a:r>
              <a:rPr lang="en-US" sz="2400" dirty="0"/>
              <a:t> </a:t>
            </a:r>
            <a:r>
              <a:rPr lang="en-US" sz="2400" dirty="0" err="1"/>
              <a:t>sal</a:t>
            </a:r>
            <a:r>
              <a:rPr lang="en-US" sz="2400" dirty="0"/>
              <a:t> </a:t>
            </a:r>
            <a:r>
              <a:rPr lang="en-US" sz="2400" dirty="0" err="1"/>
              <a:t>gebeur</a:t>
            </a:r>
            <a:r>
              <a:rPr lang="en-US" sz="2400" dirty="0"/>
              <a:t>. </a:t>
            </a:r>
            <a:r>
              <a:rPr lang="en-US" sz="2400" dirty="0" err="1"/>
              <a:t>Tydens</a:t>
            </a:r>
            <a:r>
              <a:rPr lang="en-US" sz="2400" dirty="0"/>
              <a:t> </a:t>
            </a:r>
            <a:r>
              <a:rPr lang="en-US" sz="2400" dirty="0" err="1"/>
              <a:t>spesiale</a:t>
            </a:r>
            <a:r>
              <a:rPr lang="en-US" sz="2400" dirty="0"/>
              <a:t> </a:t>
            </a:r>
            <a:r>
              <a:rPr lang="en-US" sz="2400" dirty="0" err="1"/>
              <a:t>geleenthede</a:t>
            </a:r>
            <a:r>
              <a:rPr lang="en-US" sz="2400" dirty="0"/>
              <a:t> </a:t>
            </a:r>
            <a:r>
              <a:rPr lang="en-US" sz="2400" dirty="0" err="1"/>
              <a:t>soos</a:t>
            </a:r>
            <a:r>
              <a:rPr lang="en-US" sz="2400" dirty="0"/>
              <a:t> </a:t>
            </a:r>
            <a:r>
              <a:rPr lang="en-US" sz="2400" dirty="0" err="1"/>
              <a:t>troues</a:t>
            </a:r>
            <a:r>
              <a:rPr lang="en-US" sz="2400" dirty="0"/>
              <a:t> word die </a:t>
            </a:r>
            <a:r>
              <a:rPr lang="en-US" sz="2400" dirty="0" err="1"/>
              <a:t>voorouers</a:t>
            </a:r>
            <a:r>
              <a:rPr lang="en-US" sz="2400" dirty="0"/>
              <a:t> </a:t>
            </a:r>
            <a:r>
              <a:rPr lang="en-US" sz="2400" dirty="0" err="1"/>
              <a:t>vereer</a:t>
            </a:r>
            <a:r>
              <a:rPr lang="en-US" sz="2400" dirty="0"/>
              <a:t> </a:t>
            </a:r>
            <a:r>
              <a:rPr lang="en-US" sz="2400" dirty="0" err="1"/>
              <a:t>deur</a:t>
            </a:r>
            <a:r>
              <a:rPr lang="en-US" sz="2400" dirty="0"/>
              <a:t> 'n </a:t>
            </a:r>
            <a:r>
              <a:rPr lang="en-US" sz="2400" dirty="0" err="1"/>
              <a:t>koei</a:t>
            </a:r>
            <a:r>
              <a:rPr lang="en-US" sz="2400" dirty="0"/>
              <a:t> of ‘n </a:t>
            </a:r>
            <a:r>
              <a:rPr lang="en-US" sz="2400" dirty="0" err="1"/>
              <a:t>skaap</a:t>
            </a:r>
            <a:r>
              <a:rPr lang="en-US" sz="2400" dirty="0"/>
              <a:t> </a:t>
            </a:r>
            <a:r>
              <a:rPr lang="en-US" sz="2400" dirty="0" err="1"/>
              <a:t>te</a:t>
            </a:r>
            <a:r>
              <a:rPr lang="en-US" sz="2400" dirty="0"/>
              <a:t> slag.</a:t>
            </a:r>
          </a:p>
        </p:txBody>
      </p:sp>
      <p:pic>
        <p:nvPicPr>
          <p:cNvPr id="4" name="Picture 3">
            <a:extLst>
              <a:ext uri="{FF2B5EF4-FFF2-40B4-BE49-F238E27FC236}">
                <a16:creationId xmlns:a16="http://schemas.microsoft.com/office/drawing/2014/main" id="{3DF76F18-03F2-45C7-914A-C6B391C7E7FD}"/>
              </a:ext>
            </a:extLst>
          </p:cNvPr>
          <p:cNvPicPr>
            <a:picLocks noChangeAspect="1"/>
          </p:cNvPicPr>
          <p:nvPr/>
        </p:nvPicPr>
        <p:blipFill rotWithShape="1">
          <a:blip r:embed="rId3"/>
          <a:srcRect l="17175" r="2" b="2"/>
          <a:stretch/>
        </p:blipFill>
        <p:spPr>
          <a:xfrm>
            <a:off x="4825587" y="640080"/>
            <a:ext cx="6561138" cy="5577840"/>
          </a:xfrm>
          <a:prstGeom prst="rect">
            <a:avLst/>
          </a:prstGeom>
        </p:spPr>
      </p:pic>
      <p:pic>
        <p:nvPicPr>
          <p:cNvPr id="2" name="Picture 1">
            <a:extLst>
              <a:ext uri="{FF2B5EF4-FFF2-40B4-BE49-F238E27FC236}">
                <a16:creationId xmlns:a16="http://schemas.microsoft.com/office/drawing/2014/main" id="{9A03BF24-B107-9739-72EA-41501ADA909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55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FD1FC-768F-4377-8DA8-A269ACC76291}"/>
              </a:ext>
            </a:extLst>
          </p:cNvPr>
          <p:cNvSpPr>
            <a:spLocks noGrp="1"/>
          </p:cNvSpPr>
          <p:nvPr>
            <p:ph type="title"/>
          </p:nvPr>
        </p:nvSpPr>
        <p:spPr>
          <a:xfrm>
            <a:off x="640080" y="325369"/>
            <a:ext cx="4368602" cy="1956841"/>
          </a:xfrm>
        </p:spPr>
        <p:txBody>
          <a:bodyPr anchor="b">
            <a:normAutofit/>
          </a:bodyPr>
          <a:lstStyle/>
          <a:p>
            <a:r>
              <a:rPr lang="en-ZA" sz="5400"/>
              <a:t>Volgelinge</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2DA3FA44-BE12-4C28-918E-6B6983A2045F}"/>
              </a:ext>
            </a:extLst>
          </p:cNvPr>
          <p:cNvSpPr>
            <a:spLocks noGrp="1"/>
          </p:cNvSpPr>
          <p:nvPr>
            <p:ph idx="1"/>
          </p:nvPr>
        </p:nvSpPr>
        <p:spPr>
          <a:xfrm>
            <a:off x="640080" y="2872899"/>
            <a:ext cx="4243589" cy="3320668"/>
          </a:xfrm>
        </p:spPr>
        <p:txBody>
          <a:bodyPr>
            <a:normAutofit/>
          </a:bodyPr>
          <a:lstStyle/>
          <a:p>
            <a:pPr marL="0" lvl="0" indent="0">
              <a:buFont typeface="Symbol" panose="05050102010706020507" pitchFamily="18" charset="2"/>
              <a:buNone/>
            </a:pPr>
            <a:r>
              <a:rPr lang="af-ZA" sz="2200">
                <a:effectLst/>
                <a:latin typeface="Calibri" panose="020F0502020204030204" pitchFamily="34" charset="0"/>
                <a:ea typeface="Times New Roman" panose="02020603050405020304" pitchFamily="18" charset="0"/>
              </a:rPr>
              <a:t>Volgelinge glo in die dra van gelukbringers of armbande om hulle te help beskerm teen die bose of om geluk te bring. Vrede is belangrik in die stam. Gesinshoofde en politieke leiers in die meeste Afrika-samelewings is vredemakers. Dit sluit in om argumente te bemiddel en gebede aan te bied.</a:t>
            </a:r>
            <a:endParaRPr lang="en-US" sz="2200">
              <a:effectLst/>
              <a:latin typeface="Times New Roman" panose="02020603050405020304" pitchFamily="18" charset="0"/>
              <a:ea typeface="Times New Roman" panose="02020603050405020304" pitchFamily="18" charset="0"/>
            </a:endParaRPr>
          </a:p>
          <a:p>
            <a:pPr marL="0" indent="0">
              <a:buNone/>
            </a:pPr>
            <a:endParaRPr lang="en-ZA" sz="2200"/>
          </a:p>
        </p:txBody>
      </p:sp>
      <p:pic>
        <p:nvPicPr>
          <p:cNvPr id="4" name="Picture 3">
            <a:extLst>
              <a:ext uri="{FF2B5EF4-FFF2-40B4-BE49-F238E27FC236}">
                <a16:creationId xmlns:a16="http://schemas.microsoft.com/office/drawing/2014/main" id="{9647A19E-80C4-4868-86C7-D845A7E01F71}"/>
              </a:ext>
            </a:extLst>
          </p:cNvPr>
          <p:cNvPicPr>
            <a:picLocks noChangeAspect="1"/>
          </p:cNvPicPr>
          <p:nvPr/>
        </p:nvPicPr>
        <p:blipFill rotWithShape="1">
          <a:blip r:embed="rId3"/>
          <a:srcRect t="5658" r="-1" b="1458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B2DD9FAA-78FD-57B6-5E12-692FF42B053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CCE5E326-C122-4CC9-917E-D520247C4B3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Regstelling van vooroordeel in sportdekking</a:t>
            </a:r>
          </a:p>
        </p:txBody>
      </p:sp>
      <p:cxnSp>
        <p:nvCxnSpPr>
          <p:cNvPr id="42" name="Straight Connector 41">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AD801B-345B-8F57-8DEA-CC33CB2E408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52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54F4CE-85F0-46ED-80DA-9518C9251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DD1FCA-8ACB-4958-81DD-4CDD6D3E1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A39B0F-A0C6-41B3-B330-C1F7931D29A5}"/>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3100" b="1" i="0" kern="1200" dirty="0" err="1">
                <a:solidFill>
                  <a:schemeClr val="tx1"/>
                </a:solidFill>
                <a:effectLst/>
                <a:latin typeface="+mj-lt"/>
                <a:ea typeface="+mj-ea"/>
                <a:cs typeface="+mj-cs"/>
              </a:rPr>
              <a:t>Poniesterte</a:t>
            </a:r>
            <a:r>
              <a:rPr lang="en-US" sz="3100" b="1" i="0" kern="1200" dirty="0">
                <a:solidFill>
                  <a:schemeClr val="tx1"/>
                </a:solidFill>
                <a:effectLst/>
                <a:latin typeface="+mj-lt"/>
                <a:ea typeface="+mj-ea"/>
                <a:cs typeface="+mj-cs"/>
              </a:rPr>
              <a:t> </a:t>
            </a:r>
            <a:r>
              <a:rPr lang="en-US" sz="3100" b="1" i="0" kern="1200" dirty="0" err="1">
                <a:solidFill>
                  <a:schemeClr val="tx1"/>
                </a:solidFill>
                <a:effectLst/>
                <a:latin typeface="+mj-lt"/>
                <a:ea typeface="+mj-ea"/>
                <a:cs typeface="+mj-cs"/>
              </a:rPr>
              <a:t>en</a:t>
            </a:r>
            <a:r>
              <a:rPr lang="en-US" sz="3100" b="1" i="0" kern="1200" dirty="0">
                <a:solidFill>
                  <a:schemeClr val="tx1"/>
                </a:solidFill>
                <a:effectLst/>
                <a:latin typeface="+mj-lt"/>
                <a:ea typeface="+mj-ea"/>
                <a:cs typeface="+mj-cs"/>
              </a:rPr>
              <a:t> </a:t>
            </a:r>
            <a:r>
              <a:rPr lang="en-US" sz="3100" b="1" i="0" kern="1200" dirty="0" err="1">
                <a:solidFill>
                  <a:schemeClr val="tx1"/>
                </a:solidFill>
                <a:effectLst/>
                <a:latin typeface="+mj-lt"/>
                <a:ea typeface="+mj-ea"/>
                <a:cs typeface="+mj-cs"/>
              </a:rPr>
              <a:t>glimlagte</a:t>
            </a:r>
            <a:r>
              <a:rPr lang="en-US" sz="3100" b="1" i="0" kern="1200" dirty="0">
                <a:solidFill>
                  <a:schemeClr val="tx1"/>
                </a:solidFill>
                <a:effectLst/>
                <a:latin typeface="+mj-lt"/>
                <a:ea typeface="+mj-ea"/>
                <a:cs typeface="+mj-cs"/>
              </a:rPr>
              <a:t>: </a:t>
            </a:r>
            <a:r>
              <a:rPr lang="en-US" sz="3100" b="1" i="0" kern="1200" dirty="0" err="1">
                <a:solidFill>
                  <a:schemeClr val="tx1"/>
                </a:solidFill>
                <a:effectLst/>
                <a:latin typeface="+mj-lt"/>
                <a:ea typeface="+mj-ea"/>
                <a:cs typeface="+mj-cs"/>
              </a:rPr>
              <a:t>Taalgebruik</a:t>
            </a:r>
            <a:r>
              <a:rPr lang="en-US" sz="3100" b="1" i="0" kern="1200" dirty="0">
                <a:solidFill>
                  <a:schemeClr val="tx1"/>
                </a:solidFill>
                <a:effectLst/>
                <a:latin typeface="+mj-lt"/>
                <a:ea typeface="+mj-ea"/>
                <a:cs typeface="+mj-cs"/>
              </a:rPr>
              <a:t> </a:t>
            </a:r>
            <a:r>
              <a:rPr lang="en-US" sz="3100" b="1" i="0" kern="1200" dirty="0" err="1">
                <a:solidFill>
                  <a:schemeClr val="tx1"/>
                </a:solidFill>
                <a:effectLst/>
                <a:latin typeface="+mj-lt"/>
                <a:ea typeface="+mj-ea"/>
                <a:cs typeface="+mj-cs"/>
              </a:rPr>
              <a:t>hou</a:t>
            </a:r>
            <a:r>
              <a:rPr lang="en-US" sz="3100" b="1" i="0" kern="1200" dirty="0">
                <a:solidFill>
                  <a:schemeClr val="tx1"/>
                </a:solidFill>
                <a:effectLst/>
                <a:latin typeface="+mj-lt"/>
                <a:ea typeface="+mj-ea"/>
                <a:cs typeface="+mj-cs"/>
              </a:rPr>
              <a:t> </a:t>
            </a:r>
            <a:r>
              <a:rPr lang="en-US" sz="3100" b="1" i="0" kern="1200" dirty="0" err="1">
                <a:solidFill>
                  <a:schemeClr val="tx1"/>
                </a:solidFill>
                <a:effectLst/>
                <a:latin typeface="+mj-lt"/>
                <a:ea typeface="+mj-ea"/>
                <a:cs typeface="+mj-cs"/>
              </a:rPr>
              <a:t>seksisme</a:t>
            </a:r>
            <a:r>
              <a:rPr lang="en-US" sz="3100" b="1" i="0" kern="1200" dirty="0">
                <a:solidFill>
                  <a:schemeClr val="tx1"/>
                </a:solidFill>
                <a:effectLst/>
                <a:latin typeface="+mj-lt"/>
                <a:ea typeface="+mj-ea"/>
                <a:cs typeface="+mj-cs"/>
              </a:rPr>
              <a:t> in </a:t>
            </a:r>
            <a:r>
              <a:rPr lang="en-US" sz="3100" b="1" i="0" kern="1200" dirty="0" err="1">
                <a:solidFill>
                  <a:schemeClr val="tx1"/>
                </a:solidFill>
                <a:effectLst/>
                <a:latin typeface="+mj-lt"/>
                <a:ea typeface="+mj-ea"/>
                <a:cs typeface="+mj-cs"/>
              </a:rPr>
              <a:t>Olympiese</a:t>
            </a:r>
            <a:r>
              <a:rPr lang="en-US" sz="3100" b="1" i="0" kern="1200" dirty="0">
                <a:solidFill>
                  <a:schemeClr val="tx1"/>
                </a:solidFill>
                <a:effectLst/>
                <a:latin typeface="+mj-lt"/>
                <a:ea typeface="+mj-ea"/>
                <a:cs typeface="+mj-cs"/>
              </a:rPr>
              <a:t> sport </a:t>
            </a:r>
            <a:r>
              <a:rPr lang="en-US" sz="3100" b="1" kern="1200" dirty="0">
                <a:solidFill>
                  <a:schemeClr val="tx1"/>
                </a:solidFill>
                <a:latin typeface="+mj-lt"/>
                <a:ea typeface="+mj-ea"/>
                <a:cs typeface="+mj-cs"/>
              </a:rPr>
              <a:t>in die </a:t>
            </a:r>
            <a:r>
              <a:rPr lang="en-US" sz="3100" b="1" kern="1200" dirty="0" err="1">
                <a:solidFill>
                  <a:schemeClr val="tx1"/>
                </a:solidFill>
                <a:latin typeface="+mj-lt"/>
                <a:ea typeface="+mj-ea"/>
                <a:cs typeface="+mj-cs"/>
              </a:rPr>
              <a:t>spel</a:t>
            </a:r>
            <a:r>
              <a:rPr lang="en-US" sz="3100" b="1" i="0" kern="1200" dirty="0">
                <a:solidFill>
                  <a:schemeClr val="tx1"/>
                </a:solidFill>
                <a:effectLst/>
                <a:latin typeface="+mj-lt"/>
                <a:ea typeface="+mj-ea"/>
                <a:cs typeface="+mj-cs"/>
              </a:rPr>
              <a:t/>
            </a:r>
            <a:br>
              <a:rPr lang="en-US" sz="3100" b="1" i="0" kern="1200" dirty="0">
                <a:solidFill>
                  <a:schemeClr val="tx1"/>
                </a:solidFill>
                <a:effectLst/>
                <a:latin typeface="+mj-lt"/>
                <a:ea typeface="+mj-ea"/>
                <a:cs typeface="+mj-cs"/>
              </a:rPr>
            </a:br>
            <a:endParaRPr lang="en-US" sz="31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AAD6DB23-1F19-4B3C-87FC-3E8CDC3D7A6E}"/>
              </a:ext>
            </a:extLst>
          </p:cNvPr>
          <p:cNvSpPr txBox="1"/>
          <p:nvPr/>
        </p:nvSpPr>
        <p:spPr>
          <a:xfrm>
            <a:off x="996287" y="4121253"/>
            <a:ext cx="3125337" cy="1136843"/>
          </a:xfrm>
          <a:prstGeom prst="rect">
            <a:avLst/>
          </a:prstGeom>
        </p:spPr>
        <p:txBody>
          <a:bodyPr vert="horz" lIns="91440" tIns="45720" rIns="91440" bIns="45720" rtlCol="0">
            <a:normAutofit/>
          </a:bodyPr>
          <a:lstStyle/>
          <a:p>
            <a:pPr algn="ctr">
              <a:lnSpc>
                <a:spcPct val="90000"/>
              </a:lnSpc>
              <a:spcBef>
                <a:spcPts val="1000"/>
              </a:spcBef>
            </a:pPr>
            <a:r>
              <a:rPr lang="en-US" b="0" i="0" kern="1200">
                <a:solidFill>
                  <a:schemeClr val="tx1"/>
                </a:solidFill>
                <a:effectLst/>
                <a:latin typeface="+mn-lt"/>
                <a:ea typeface="+mn-ea"/>
                <a:cs typeface="+mn-cs"/>
              </a:rPr>
              <a:t>By</a:t>
            </a:r>
            <a:r>
              <a:rPr lang="en-US" b="0" i="0" u="none" strike="noStrike" kern="1200">
                <a:solidFill>
                  <a:schemeClr val="tx1"/>
                </a:solidFill>
                <a:effectLst/>
                <a:latin typeface="+mn-lt"/>
                <a:ea typeface="+mn-ea"/>
                <a:cs typeface="+mn-cs"/>
                <a:hlinkClick r:id="rId3"/>
              </a:rPr>
              <a:t> Kara Fox</a:t>
            </a:r>
            <a:r>
              <a:rPr lang="en-US" b="0" i="0" kern="1200">
                <a:solidFill>
                  <a:schemeClr val="tx1"/>
                </a:solidFill>
                <a:effectLst/>
                <a:latin typeface="+mn-lt"/>
                <a:ea typeface="+mn-ea"/>
                <a:cs typeface="+mn-cs"/>
              </a:rPr>
              <a:t>, CNN</a:t>
            </a:r>
            <a:endParaRPr lang="en-US" b="1" i="0" kern="1200">
              <a:solidFill>
                <a:schemeClr val="tx1"/>
              </a:solidFill>
              <a:effectLst/>
              <a:latin typeface="+mn-lt"/>
              <a:ea typeface="+mn-ea"/>
              <a:cs typeface="+mn-cs"/>
            </a:endParaRPr>
          </a:p>
          <a:p>
            <a:pPr algn="ctr">
              <a:lnSpc>
                <a:spcPct val="90000"/>
              </a:lnSpc>
              <a:spcBef>
                <a:spcPts val="1000"/>
              </a:spcBef>
            </a:pPr>
            <a:r>
              <a:rPr lang="en-US" b="0" i="0" kern="1200">
                <a:solidFill>
                  <a:schemeClr val="tx1"/>
                </a:solidFill>
                <a:effectLst/>
                <a:latin typeface="+mn-lt"/>
                <a:ea typeface="+mn-ea"/>
                <a:cs typeface="+mn-cs"/>
              </a:rPr>
              <a:t>Accessed June 23, 2022</a:t>
            </a:r>
          </a:p>
        </p:txBody>
      </p:sp>
      <p:pic>
        <p:nvPicPr>
          <p:cNvPr id="6" name="Picture 5">
            <a:extLst>
              <a:ext uri="{FF2B5EF4-FFF2-40B4-BE49-F238E27FC236}">
                <a16:creationId xmlns:a16="http://schemas.microsoft.com/office/drawing/2014/main" id="{78C124C1-BE7C-D452-6FE9-3DD6D78A067C}"/>
              </a:ext>
            </a:extLst>
          </p:cNvPr>
          <p:cNvPicPr>
            <a:picLocks noChangeAspect="1"/>
          </p:cNvPicPr>
          <p:nvPr/>
        </p:nvPicPr>
        <p:blipFill>
          <a:blip r:embed="rId4"/>
          <a:stretch>
            <a:fillRect/>
          </a:stretch>
        </p:blipFill>
        <p:spPr>
          <a:xfrm>
            <a:off x="6956764" y="578738"/>
            <a:ext cx="3586622" cy="5670549"/>
          </a:xfrm>
          <a:prstGeom prst="rect">
            <a:avLst/>
          </a:prstGeom>
        </p:spPr>
      </p:pic>
      <p:pic>
        <p:nvPicPr>
          <p:cNvPr id="3" name="Picture 2">
            <a:extLst>
              <a:ext uri="{FF2B5EF4-FFF2-40B4-BE49-F238E27FC236}">
                <a16:creationId xmlns:a16="http://schemas.microsoft.com/office/drawing/2014/main" id="{8913AE59-56EE-E9EB-E583-5237C52F321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99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0C614-F717-4263-A968-9E980C30F816}"/>
              </a:ext>
            </a:extLst>
          </p:cNvPr>
          <p:cNvPicPr>
            <a:picLocks noChangeAspect="1"/>
          </p:cNvPicPr>
          <p:nvPr/>
        </p:nvPicPr>
        <p:blipFill>
          <a:blip r:embed="rId4"/>
          <a:stretch>
            <a:fillRect/>
          </a:stretch>
        </p:blipFill>
        <p:spPr>
          <a:xfrm>
            <a:off x="0" y="-1621691"/>
            <a:ext cx="12446000" cy="8544779"/>
          </a:xfrm>
          <a:prstGeom prst="rect">
            <a:avLst/>
          </a:prstGeom>
        </p:spPr>
      </p:pic>
      <p:pic>
        <p:nvPicPr>
          <p:cNvPr id="18" name="Content Placeholder 17" descr="Shape&#10;&#10;Description automatically generated">
            <a:extLst>
              <a:ext uri="{FF2B5EF4-FFF2-40B4-BE49-F238E27FC236}">
                <a16:creationId xmlns:a16="http://schemas.microsoft.com/office/drawing/2014/main" id="{1560271C-8E63-419B-922E-E1227EF33F5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4874761"/>
            <a:ext cx="12446001" cy="2436399"/>
          </a:xfrm>
        </p:spPr>
      </p:pic>
      <p:pic>
        <p:nvPicPr>
          <p:cNvPr id="3" name="Picture 2">
            <a:extLst>
              <a:ext uri="{FF2B5EF4-FFF2-40B4-BE49-F238E27FC236}">
                <a16:creationId xmlns:a16="http://schemas.microsoft.com/office/drawing/2014/main" id="{8E734EC6-D3DA-97D0-82CF-B1ED913239A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22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90A1FB-A651-5103-B231-BE6B0B5BDFB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3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866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3336</TotalTime>
  <Words>1700</Words>
  <Application>Microsoft Office PowerPoint</Application>
  <PresentationFormat>Widescreen</PresentationFormat>
  <Paragraphs>103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Nocturno</vt:lpstr>
      <vt:lpstr>Symbol</vt:lpstr>
      <vt:lpstr>Times New Roman</vt:lpstr>
      <vt:lpstr>Wingdings</vt:lpstr>
      <vt:lpstr>Office Theme</vt:lpstr>
      <vt:lpstr>PowerPoint Presentation</vt:lpstr>
      <vt:lpstr>An old African adage says: “The sky is large enough for birds to fly around without one having to bump into the other.”</vt:lpstr>
      <vt:lpstr>Oorsprong en gebruik van inheemse geloofstelsels in Suid-Afrika</vt:lpstr>
      <vt:lpstr>PowerPoint Presentation</vt:lpstr>
      <vt:lpstr>Volgelinge</vt:lpstr>
      <vt:lpstr>Regstelling van vooroordeel in sportdekking</vt:lpstr>
      <vt:lpstr>Poniesterte en glimlagte: Taalgebruik hou seksisme in Olympiese sport in die spel </vt:lpstr>
      <vt:lpstr>PowerPoint Presentation</vt:lpstr>
      <vt:lpstr>PowerPoint Presentation</vt:lpstr>
      <vt:lpstr>So om op te som, hoe herstel ons vooroordeel in sport?  </vt:lpstr>
      <vt:lpstr>Besinning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13</cp:revision>
  <dcterms:created xsi:type="dcterms:W3CDTF">2021-09-27T19:21:00Z</dcterms:created>
  <dcterms:modified xsi:type="dcterms:W3CDTF">2023-08-14T15:09:29Z</dcterms:modified>
</cp:coreProperties>
</file>