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31" r:id="rId2"/>
  </p:sldMasterIdLst>
  <p:notesMasterIdLst>
    <p:notesMasterId r:id="rId14"/>
  </p:notesMasterIdLst>
  <p:sldIdLst>
    <p:sldId id="256" r:id="rId3"/>
    <p:sldId id="259" r:id="rId4"/>
    <p:sldId id="258" r:id="rId5"/>
    <p:sldId id="265" r:id="rId6"/>
    <p:sldId id="260" r:id="rId7"/>
    <p:sldId id="261" r:id="rId8"/>
    <p:sldId id="264" r:id="rId9"/>
    <p:sldId id="262" r:id="rId10"/>
    <p:sldId id="263" r:id="rId11"/>
    <p:sldId id="266" r:id="rId12"/>
    <p:sldId id="508" r:id="rId13"/>
  </p:sldIdLst>
  <p:sldSz cx="18288000" cy="10287000"/>
  <p:notesSz cx="6858000" cy="9144000"/>
  <p:embeddedFontLst>
    <p:embeddedFont>
      <p:font typeface="Arial Narrow" panose="020B060602020203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FF5AE0-86E0-4A3E-9A87-56360A8C94D7}" v="5" dt="2024-05-30T09:49:39.351"/>
  </p1510:revLst>
</p1510:revInfo>
</file>

<file path=ppt/tableStyles.xml><?xml version="1.0" encoding="utf-8"?>
<a:tblStyleLst xmlns:a="http://schemas.openxmlformats.org/drawingml/2006/main" def="{5C22544A-7EE6-4342-B048-85BDC9FD1C3A}">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26667" autoAdjust="0"/>
  </p:normalViewPr>
  <p:slideViewPr>
    <p:cSldViewPr>
      <p:cViewPr>
        <p:scale>
          <a:sx n="30" d="100"/>
          <a:sy n="30" d="100"/>
        </p:scale>
        <p:origin x="1829"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font" Target="fonts/font1.fntdata"/><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88CFBC89-92E7-4EB8-AFB9-7C9AAA123ECE}"/>
    <pc:docChg chg="undo custSel modSld">
      <pc:chgData name="Hp Unit" userId="86ec350514542ee1" providerId="LiveId" clId="{88CFBC89-92E7-4EB8-AFB9-7C9AAA123ECE}" dt="2024-05-21T08:08:25.284" v="278" actId="20577"/>
      <pc:docMkLst>
        <pc:docMk/>
      </pc:docMkLst>
      <pc:sldChg chg="modNotesTx">
        <pc:chgData name="Hp Unit" userId="86ec350514542ee1" providerId="LiveId" clId="{88CFBC89-92E7-4EB8-AFB9-7C9AAA123ECE}" dt="2024-05-21T04:53:56.267" v="161" actId="20577"/>
        <pc:sldMkLst>
          <pc:docMk/>
          <pc:sldMk cId="0" sldId="256"/>
        </pc:sldMkLst>
      </pc:sldChg>
      <pc:sldChg chg="modNotesTx">
        <pc:chgData name="Hp Unit" userId="86ec350514542ee1" providerId="LiveId" clId="{88CFBC89-92E7-4EB8-AFB9-7C9AAA123ECE}" dt="2024-05-21T04:56:34.237" v="218" actId="20577"/>
        <pc:sldMkLst>
          <pc:docMk/>
          <pc:sldMk cId="1496003517" sldId="258"/>
        </pc:sldMkLst>
      </pc:sldChg>
      <pc:sldChg chg="modNotesTx">
        <pc:chgData name="Hp Unit" userId="86ec350514542ee1" providerId="LiveId" clId="{88CFBC89-92E7-4EB8-AFB9-7C9AAA123ECE}" dt="2024-05-21T04:54:10.802" v="183" actId="20577"/>
        <pc:sldMkLst>
          <pc:docMk/>
          <pc:sldMk cId="205734443" sldId="259"/>
        </pc:sldMkLst>
      </pc:sldChg>
      <pc:sldChg chg="modNotesTx">
        <pc:chgData name="Hp Unit" userId="86ec350514542ee1" providerId="LiveId" clId="{88CFBC89-92E7-4EB8-AFB9-7C9AAA123ECE}" dt="2024-05-21T08:08:25.284" v="278" actId="20577"/>
        <pc:sldMkLst>
          <pc:docMk/>
          <pc:sldMk cId="2333898326" sldId="260"/>
        </pc:sldMkLst>
      </pc:sldChg>
      <pc:sldChg chg="modNotesTx">
        <pc:chgData name="Hp Unit" userId="86ec350514542ee1" providerId="LiveId" clId="{88CFBC89-92E7-4EB8-AFB9-7C9AAA123ECE}" dt="2024-05-21T04:57:43.414" v="225" actId="20577"/>
        <pc:sldMkLst>
          <pc:docMk/>
          <pc:sldMk cId="2932132275" sldId="261"/>
        </pc:sldMkLst>
      </pc:sldChg>
      <pc:sldChg chg="modNotesTx">
        <pc:chgData name="Hp Unit" userId="86ec350514542ee1" providerId="LiveId" clId="{88CFBC89-92E7-4EB8-AFB9-7C9AAA123ECE}" dt="2024-05-21T05:02:16.723" v="268" actId="20577"/>
        <pc:sldMkLst>
          <pc:docMk/>
          <pc:sldMk cId="2490426395" sldId="262"/>
        </pc:sldMkLst>
      </pc:sldChg>
      <pc:sldChg chg="modSp mod modNotesTx">
        <pc:chgData name="Hp Unit" userId="86ec350514542ee1" providerId="LiveId" clId="{88CFBC89-92E7-4EB8-AFB9-7C9AAA123ECE}" dt="2024-05-21T05:02:44.567" v="273" actId="20577"/>
        <pc:sldMkLst>
          <pc:docMk/>
          <pc:sldMk cId="4241807392" sldId="263"/>
        </pc:sldMkLst>
        <pc:graphicFrameChg chg="mod modGraphic">
          <ac:chgData name="Hp Unit" userId="86ec350514542ee1" providerId="LiveId" clId="{88CFBC89-92E7-4EB8-AFB9-7C9AAA123ECE}" dt="2024-05-20T07:18:05.384" v="124" actId="948"/>
          <ac:graphicFrameMkLst>
            <pc:docMk/>
            <pc:sldMk cId="4241807392" sldId="263"/>
            <ac:graphicFrameMk id="2" creationId="{F8AD4BDF-5779-883A-6FD7-0644F3BB150D}"/>
          </ac:graphicFrameMkLst>
        </pc:graphicFrameChg>
      </pc:sldChg>
      <pc:sldChg chg="modNotesTx">
        <pc:chgData name="Hp Unit" userId="86ec350514542ee1" providerId="LiveId" clId="{88CFBC89-92E7-4EB8-AFB9-7C9AAA123ECE}" dt="2024-05-21T04:58:50.509" v="263" actId="20577"/>
        <pc:sldMkLst>
          <pc:docMk/>
          <pc:sldMk cId="4137802408" sldId="264"/>
        </pc:sldMkLst>
      </pc:sldChg>
      <pc:sldChg chg="modNotesTx">
        <pc:chgData name="Hp Unit" userId="86ec350514542ee1" providerId="LiveId" clId="{88CFBC89-92E7-4EB8-AFB9-7C9AAA123ECE}" dt="2024-05-21T08:08:10.256" v="276" actId="20577"/>
        <pc:sldMkLst>
          <pc:docMk/>
          <pc:sldMk cId="1177864763" sldId="265"/>
        </pc:sldMkLst>
      </pc:sldChg>
      <pc:sldChg chg="modSp modNotesTx">
        <pc:chgData name="Hp Unit" userId="86ec350514542ee1" providerId="LiveId" clId="{88CFBC89-92E7-4EB8-AFB9-7C9AAA123ECE}" dt="2024-05-21T05:02:51.743" v="274"/>
        <pc:sldMkLst>
          <pc:docMk/>
          <pc:sldMk cId="316797320" sldId="266"/>
        </pc:sldMkLst>
        <pc:spChg chg="mod">
          <ac:chgData name="Hp Unit" userId="86ec350514542ee1" providerId="LiveId" clId="{88CFBC89-92E7-4EB8-AFB9-7C9AAA123ECE}" dt="2024-05-20T07:19:19.942" v="125" actId="20577"/>
          <ac:spMkLst>
            <pc:docMk/>
            <pc:sldMk cId="316797320" sldId="266"/>
            <ac:spMk id="2" creationId="{67D76516-622F-6E09-09B3-4506412DA59F}"/>
          </ac:spMkLst>
        </pc:spChg>
      </pc:sldChg>
    </pc:docChg>
  </pc:docChgLst>
  <pc:docChgLst>
    <pc:chgData name="Hp Unit" userId="86ec350514542ee1" providerId="LiveId" clId="{23FF5AE0-86E0-4A3E-9A87-56360A8C94D7}"/>
    <pc:docChg chg="undo custSel modSld">
      <pc:chgData name="Hp Unit" userId="86ec350514542ee1" providerId="LiveId" clId="{23FF5AE0-86E0-4A3E-9A87-56360A8C94D7}" dt="2024-05-30T09:52:44.099" v="319" actId="14"/>
      <pc:docMkLst>
        <pc:docMk/>
      </pc:docMkLst>
      <pc:sldChg chg="modNotesTx">
        <pc:chgData name="Hp Unit" userId="86ec350514542ee1" providerId="LiveId" clId="{23FF5AE0-86E0-4A3E-9A87-56360A8C94D7}" dt="2024-05-30T09:47:07.260" v="245" actId="12"/>
        <pc:sldMkLst>
          <pc:docMk/>
          <pc:sldMk cId="0" sldId="256"/>
        </pc:sldMkLst>
      </pc:sldChg>
      <pc:sldChg chg="modNotesTx">
        <pc:chgData name="Hp Unit" userId="86ec350514542ee1" providerId="LiveId" clId="{23FF5AE0-86E0-4A3E-9A87-56360A8C94D7}" dt="2024-05-30T09:47:52.653" v="253"/>
        <pc:sldMkLst>
          <pc:docMk/>
          <pc:sldMk cId="1496003517" sldId="258"/>
        </pc:sldMkLst>
      </pc:sldChg>
      <pc:sldChg chg="modNotesTx">
        <pc:chgData name="Hp Unit" userId="86ec350514542ee1" providerId="LiveId" clId="{23FF5AE0-86E0-4A3E-9A87-56360A8C94D7}" dt="2024-05-30T09:47:36.076" v="250" actId="14"/>
        <pc:sldMkLst>
          <pc:docMk/>
          <pc:sldMk cId="205734443" sldId="259"/>
        </pc:sldMkLst>
      </pc:sldChg>
      <pc:sldChg chg="modNotesTx">
        <pc:chgData name="Hp Unit" userId="86ec350514542ee1" providerId="LiveId" clId="{23FF5AE0-86E0-4A3E-9A87-56360A8C94D7}" dt="2024-05-30T09:49:07.651" v="265" actId="14"/>
        <pc:sldMkLst>
          <pc:docMk/>
          <pc:sldMk cId="2333898326" sldId="260"/>
        </pc:sldMkLst>
      </pc:sldChg>
      <pc:sldChg chg="modNotesTx">
        <pc:chgData name="Hp Unit" userId="86ec350514542ee1" providerId="LiveId" clId="{23FF5AE0-86E0-4A3E-9A87-56360A8C94D7}" dt="2024-05-30T09:49:57.923" v="271" actId="14"/>
        <pc:sldMkLst>
          <pc:docMk/>
          <pc:sldMk cId="2932132275" sldId="261"/>
        </pc:sldMkLst>
      </pc:sldChg>
      <pc:sldChg chg="modNotesTx">
        <pc:chgData name="Hp Unit" userId="86ec350514542ee1" providerId="LiveId" clId="{23FF5AE0-86E0-4A3E-9A87-56360A8C94D7}" dt="2024-05-30T09:51:39.376" v="303" actId="20577"/>
        <pc:sldMkLst>
          <pc:docMk/>
          <pc:sldMk cId="2490426395" sldId="262"/>
        </pc:sldMkLst>
      </pc:sldChg>
      <pc:sldChg chg="addSp modSp mod modNotesTx">
        <pc:chgData name="Hp Unit" userId="86ec350514542ee1" providerId="LiveId" clId="{23FF5AE0-86E0-4A3E-9A87-56360A8C94D7}" dt="2024-05-30T09:51:50.181" v="306"/>
        <pc:sldMkLst>
          <pc:docMk/>
          <pc:sldMk cId="4241807392" sldId="263"/>
        </pc:sldMkLst>
        <pc:spChg chg="add mod">
          <ac:chgData name="Hp Unit" userId="86ec350514542ee1" providerId="LiveId" clId="{23FF5AE0-86E0-4A3E-9A87-56360A8C94D7}" dt="2024-05-27T11:09:42.798" v="21" actId="1076"/>
          <ac:spMkLst>
            <pc:docMk/>
            <pc:sldMk cId="4241807392" sldId="263"/>
            <ac:spMk id="4" creationId="{B1C3E2AC-5058-4698-E215-F22E35E32241}"/>
          </ac:spMkLst>
        </pc:spChg>
        <pc:spChg chg="add mod">
          <ac:chgData name="Hp Unit" userId="86ec350514542ee1" providerId="LiveId" clId="{23FF5AE0-86E0-4A3E-9A87-56360A8C94D7}" dt="2024-05-27T11:09:49.096" v="23" actId="1076"/>
          <ac:spMkLst>
            <pc:docMk/>
            <pc:sldMk cId="4241807392" sldId="263"/>
            <ac:spMk id="5" creationId="{9CA58F0C-5E05-00DA-3544-D38E80AC856D}"/>
          </ac:spMkLst>
        </pc:spChg>
        <pc:graphicFrameChg chg="modGraphic">
          <ac:chgData name="Hp Unit" userId="86ec350514542ee1" providerId="LiveId" clId="{23FF5AE0-86E0-4A3E-9A87-56360A8C94D7}" dt="2024-05-27T11:09:15.335" v="13" actId="20577"/>
          <ac:graphicFrameMkLst>
            <pc:docMk/>
            <pc:sldMk cId="4241807392" sldId="263"/>
            <ac:graphicFrameMk id="2" creationId="{F8AD4BDF-5779-883A-6FD7-0644F3BB150D}"/>
          </ac:graphicFrameMkLst>
        </pc:graphicFrameChg>
      </pc:sldChg>
      <pc:sldChg chg="modNotesTx">
        <pc:chgData name="Hp Unit" userId="86ec350514542ee1" providerId="LiveId" clId="{23FF5AE0-86E0-4A3E-9A87-56360A8C94D7}" dt="2024-05-30T09:50:15.846" v="276" actId="14"/>
        <pc:sldMkLst>
          <pc:docMk/>
          <pc:sldMk cId="4137802408" sldId="264"/>
        </pc:sldMkLst>
      </pc:sldChg>
      <pc:sldChg chg="modNotesTx">
        <pc:chgData name="Hp Unit" userId="86ec350514542ee1" providerId="LiveId" clId="{23FF5AE0-86E0-4A3E-9A87-56360A8C94D7}" dt="2024-05-30T09:48:22.276" v="258" actId="14"/>
        <pc:sldMkLst>
          <pc:docMk/>
          <pc:sldMk cId="1177864763" sldId="265"/>
        </pc:sldMkLst>
      </pc:sldChg>
      <pc:sldChg chg="modNotesTx">
        <pc:chgData name="Hp Unit" userId="86ec350514542ee1" providerId="LiveId" clId="{23FF5AE0-86E0-4A3E-9A87-56360A8C94D7}" dt="2024-05-30T09:52:25.651" v="314" actId="14"/>
        <pc:sldMkLst>
          <pc:docMk/>
          <pc:sldMk cId="316797320" sldId="266"/>
        </pc:sldMkLst>
      </pc:sldChg>
      <pc:sldChg chg="modNotesTx">
        <pc:chgData name="Hp Unit" userId="86ec350514542ee1" providerId="LiveId" clId="{23FF5AE0-86E0-4A3E-9A87-56360A8C94D7}" dt="2024-05-30T09:52:44.099" v="319" actId="14"/>
        <pc:sldMkLst>
          <pc:docMk/>
          <pc:sldMk cId="4133068511" sldId="50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F63512-C5BF-43BB-B8E7-D34928D05687}" type="doc">
      <dgm:prSet loTypeId="urn:microsoft.com/office/officeart/2005/8/layout/hierarchy4" loCatId="hierarchy" qsTypeId="urn:microsoft.com/office/officeart/2005/8/quickstyle/simple1" qsCatId="simple" csTypeId="urn:microsoft.com/office/officeart/2005/8/colors/accent1_5" csCatId="accent1" phldr="1"/>
      <dgm:spPr/>
      <dgm:t>
        <a:bodyPr/>
        <a:lstStyle/>
        <a:p>
          <a:endParaRPr lang="en-US"/>
        </a:p>
      </dgm:t>
    </dgm:pt>
    <dgm:pt modelId="{450218E4-26AB-4BF3-BF78-BC8A6AA6096E}">
      <dgm:prSet phldrT="[Text]"/>
      <dgm:spPr/>
      <dgm:t>
        <a:bodyPr/>
        <a:lstStyle/>
        <a:p>
          <a:r>
            <a:rPr lang="en-GB" dirty="0" err="1"/>
            <a:t>Werkskontrak</a:t>
          </a:r>
          <a:endParaRPr lang="en-US" dirty="0"/>
        </a:p>
      </dgm:t>
    </dgm:pt>
    <dgm:pt modelId="{78944172-452D-4CFC-80C5-DA47D5DDE052}" type="parTrans" cxnId="{BB78B9D2-505B-4A05-BD08-BB776AA88CE7}">
      <dgm:prSet/>
      <dgm:spPr/>
      <dgm:t>
        <a:bodyPr/>
        <a:lstStyle/>
        <a:p>
          <a:endParaRPr lang="en-US"/>
        </a:p>
      </dgm:t>
    </dgm:pt>
    <dgm:pt modelId="{D5287FCD-60A7-4018-BD2C-5463C7500FB5}" type="sibTrans" cxnId="{BB78B9D2-505B-4A05-BD08-BB776AA88CE7}">
      <dgm:prSet/>
      <dgm:spPr/>
      <dgm:t>
        <a:bodyPr/>
        <a:lstStyle/>
        <a:p>
          <a:endParaRPr lang="en-US"/>
        </a:p>
      </dgm:t>
    </dgm:pt>
    <dgm:pt modelId="{7358AF5F-3DCD-4430-83EC-0756AA5B5E3D}">
      <dgm:prSet phldrT="[Text]"/>
      <dgm:spPr/>
      <dgm:t>
        <a:bodyPr/>
        <a:lstStyle/>
        <a:p>
          <a:pPr>
            <a:buFont typeface="Times New Roman" panose="02020603050405020304" pitchFamily="18" charset="0"/>
            <a:buChar char="•"/>
          </a:pPr>
          <a:r>
            <a:rPr lang="nl-NL" dirty="0"/>
            <a:t>'n Omvattende kontrak wat besonderhede soos salaris, werksure, dissiplinêre kodes en ander diensbesonderhede uiteensit. Dit het die voordeel dat dit deur beide partye onderteken word en is dus wetlik bindend.</a:t>
          </a:r>
          <a:endParaRPr lang="en-US" dirty="0"/>
        </a:p>
      </dgm:t>
    </dgm:pt>
    <dgm:pt modelId="{DF9B824C-B1AF-476C-BDEC-763A2F5124D0}" type="parTrans" cxnId="{98DF096F-6B19-4BA4-BF94-59C6B0257CBF}">
      <dgm:prSet/>
      <dgm:spPr/>
      <dgm:t>
        <a:bodyPr/>
        <a:lstStyle/>
        <a:p>
          <a:endParaRPr lang="en-US"/>
        </a:p>
      </dgm:t>
    </dgm:pt>
    <dgm:pt modelId="{800D133A-55BA-4766-8376-436ECAE98419}" type="sibTrans" cxnId="{98DF096F-6B19-4BA4-BF94-59C6B0257CBF}">
      <dgm:prSet/>
      <dgm:spPr/>
      <dgm:t>
        <a:bodyPr/>
        <a:lstStyle/>
        <a:p>
          <a:endParaRPr lang="en-US"/>
        </a:p>
      </dgm:t>
    </dgm:pt>
    <dgm:pt modelId="{63AE32B2-F4AD-48F9-B9BD-C04107FFAF12}">
      <dgm:prSet/>
      <dgm:spPr/>
      <dgm:t>
        <a:bodyPr/>
        <a:lstStyle/>
        <a:p>
          <a:pPr>
            <a:buFont typeface="Times New Roman" panose="02020603050405020304" pitchFamily="18" charset="0"/>
            <a:buChar char="•"/>
          </a:pPr>
          <a:r>
            <a:rPr lang="nl-NL" dirty="0"/>
            <a:t>Elke werknemer is geregtig op 'n dienskontrak, maak nie saak in watter bedryf jy werk nie.</a:t>
          </a:r>
          <a:endParaRPr lang="en-US" dirty="0"/>
        </a:p>
      </dgm:t>
    </dgm:pt>
    <dgm:pt modelId="{18340389-A416-49D6-8392-7DC13E4147B3}" type="parTrans" cxnId="{C7FF3BE5-6BB9-419E-A97A-BF78F9A19C24}">
      <dgm:prSet/>
      <dgm:spPr/>
      <dgm:t>
        <a:bodyPr/>
        <a:lstStyle/>
        <a:p>
          <a:endParaRPr lang="en-US"/>
        </a:p>
      </dgm:t>
    </dgm:pt>
    <dgm:pt modelId="{395C8B28-531A-4743-8EE7-CDE3DA986C13}" type="sibTrans" cxnId="{C7FF3BE5-6BB9-419E-A97A-BF78F9A19C24}">
      <dgm:prSet/>
      <dgm:spPr/>
      <dgm:t>
        <a:bodyPr/>
        <a:lstStyle/>
        <a:p>
          <a:endParaRPr lang="en-US"/>
        </a:p>
      </dgm:t>
    </dgm:pt>
    <dgm:pt modelId="{5402CFB7-DA40-4719-A4A7-061032AE51F2}">
      <dgm:prSet/>
      <dgm:spPr/>
      <dgm:t>
        <a:bodyPr/>
        <a:lstStyle/>
        <a:p>
          <a:pPr>
            <a:buFont typeface="Times New Roman" panose="02020603050405020304" pitchFamily="18" charset="0"/>
            <a:buChar char="•"/>
          </a:pPr>
          <a:r>
            <a:rPr lang="nl-NL" dirty="0"/>
            <a:t>Die kernelemente van 'n werkskontrak is werkers se regte, verpligtinge en diensvoorwaardes wat deur wetgewing bepaal en beskerm word.</a:t>
          </a:r>
          <a:endParaRPr lang="en-US" dirty="0"/>
        </a:p>
      </dgm:t>
    </dgm:pt>
    <dgm:pt modelId="{6A54E628-2DDD-4A88-8F13-9C8D9EE2D461}" type="parTrans" cxnId="{3312CEA1-E0CC-41CF-9F6F-F1AA5294DC94}">
      <dgm:prSet/>
      <dgm:spPr/>
      <dgm:t>
        <a:bodyPr/>
        <a:lstStyle/>
        <a:p>
          <a:endParaRPr lang="en-US"/>
        </a:p>
      </dgm:t>
    </dgm:pt>
    <dgm:pt modelId="{C9067114-A550-4255-8DB5-B22C98D98BE6}" type="sibTrans" cxnId="{3312CEA1-E0CC-41CF-9F6F-F1AA5294DC94}">
      <dgm:prSet/>
      <dgm:spPr/>
      <dgm:t>
        <a:bodyPr/>
        <a:lstStyle/>
        <a:p>
          <a:endParaRPr lang="en-US"/>
        </a:p>
      </dgm:t>
    </dgm:pt>
    <dgm:pt modelId="{4F888444-8A29-4E08-AB77-46FFF71277C5}" type="pres">
      <dgm:prSet presAssocID="{FCF63512-C5BF-43BB-B8E7-D34928D05687}" presName="Name0" presStyleCnt="0">
        <dgm:presLayoutVars>
          <dgm:chPref val="1"/>
          <dgm:dir/>
          <dgm:animOne val="branch"/>
          <dgm:animLvl val="lvl"/>
          <dgm:resizeHandles/>
        </dgm:presLayoutVars>
      </dgm:prSet>
      <dgm:spPr/>
    </dgm:pt>
    <dgm:pt modelId="{21902D98-B733-4580-B9A7-3644944D8D04}" type="pres">
      <dgm:prSet presAssocID="{450218E4-26AB-4BF3-BF78-BC8A6AA6096E}" presName="vertOne" presStyleCnt="0"/>
      <dgm:spPr/>
    </dgm:pt>
    <dgm:pt modelId="{9C7C71F3-B6E0-44AF-A8A7-B905FA827885}" type="pres">
      <dgm:prSet presAssocID="{450218E4-26AB-4BF3-BF78-BC8A6AA6096E}" presName="txOne" presStyleLbl="node0" presStyleIdx="0" presStyleCnt="1" custScaleY="32794">
        <dgm:presLayoutVars>
          <dgm:chPref val="3"/>
        </dgm:presLayoutVars>
      </dgm:prSet>
      <dgm:spPr/>
    </dgm:pt>
    <dgm:pt modelId="{15C11472-A741-4EB5-B85E-AF496C025C86}" type="pres">
      <dgm:prSet presAssocID="{450218E4-26AB-4BF3-BF78-BC8A6AA6096E}" presName="parTransOne" presStyleCnt="0"/>
      <dgm:spPr/>
    </dgm:pt>
    <dgm:pt modelId="{EB6E9FD6-D9F6-4357-9D6B-B7BD820237DB}" type="pres">
      <dgm:prSet presAssocID="{450218E4-26AB-4BF3-BF78-BC8A6AA6096E}" presName="horzOne" presStyleCnt="0"/>
      <dgm:spPr/>
    </dgm:pt>
    <dgm:pt modelId="{31A1B693-BFDC-4036-A285-8857DBBD0B4E}" type="pres">
      <dgm:prSet presAssocID="{7358AF5F-3DCD-4430-83EC-0756AA5B5E3D}" presName="vertTwo" presStyleCnt="0"/>
      <dgm:spPr/>
    </dgm:pt>
    <dgm:pt modelId="{5685EB35-01FF-4D22-91E2-9DE2F52B4A81}" type="pres">
      <dgm:prSet presAssocID="{7358AF5F-3DCD-4430-83EC-0756AA5B5E3D}" presName="txTwo" presStyleLbl="node2" presStyleIdx="0" presStyleCnt="3">
        <dgm:presLayoutVars>
          <dgm:chPref val="3"/>
        </dgm:presLayoutVars>
      </dgm:prSet>
      <dgm:spPr/>
    </dgm:pt>
    <dgm:pt modelId="{97F19BE4-BBA9-49E6-955D-03022110FFA8}" type="pres">
      <dgm:prSet presAssocID="{7358AF5F-3DCD-4430-83EC-0756AA5B5E3D}" presName="horzTwo" presStyleCnt="0"/>
      <dgm:spPr/>
    </dgm:pt>
    <dgm:pt modelId="{79065015-3BB0-41CF-96CD-B0235A50C5D9}" type="pres">
      <dgm:prSet presAssocID="{800D133A-55BA-4766-8376-436ECAE98419}" presName="sibSpaceTwo" presStyleCnt="0"/>
      <dgm:spPr/>
    </dgm:pt>
    <dgm:pt modelId="{8F0B8D3C-ED17-47CA-873E-EC86705989B1}" type="pres">
      <dgm:prSet presAssocID="{63AE32B2-F4AD-48F9-B9BD-C04107FFAF12}" presName="vertTwo" presStyleCnt="0"/>
      <dgm:spPr/>
    </dgm:pt>
    <dgm:pt modelId="{6628B17F-9F20-424F-9C35-9CCA5362A1F9}" type="pres">
      <dgm:prSet presAssocID="{63AE32B2-F4AD-48F9-B9BD-C04107FFAF12}" presName="txTwo" presStyleLbl="node2" presStyleIdx="1" presStyleCnt="3">
        <dgm:presLayoutVars>
          <dgm:chPref val="3"/>
        </dgm:presLayoutVars>
      </dgm:prSet>
      <dgm:spPr/>
    </dgm:pt>
    <dgm:pt modelId="{A5331019-DAE7-438A-8227-51D48ABD0776}" type="pres">
      <dgm:prSet presAssocID="{63AE32B2-F4AD-48F9-B9BD-C04107FFAF12}" presName="horzTwo" presStyleCnt="0"/>
      <dgm:spPr/>
    </dgm:pt>
    <dgm:pt modelId="{929C4F59-3BCA-4019-90F3-8F256F7D9560}" type="pres">
      <dgm:prSet presAssocID="{395C8B28-531A-4743-8EE7-CDE3DA986C13}" presName="sibSpaceTwo" presStyleCnt="0"/>
      <dgm:spPr/>
    </dgm:pt>
    <dgm:pt modelId="{B4479C57-7B6F-4E4B-A808-DD8DE557E38A}" type="pres">
      <dgm:prSet presAssocID="{5402CFB7-DA40-4719-A4A7-061032AE51F2}" presName="vertTwo" presStyleCnt="0"/>
      <dgm:spPr/>
    </dgm:pt>
    <dgm:pt modelId="{F0C4C016-D9ED-4B97-9945-FBE879307DB4}" type="pres">
      <dgm:prSet presAssocID="{5402CFB7-DA40-4719-A4A7-061032AE51F2}" presName="txTwo" presStyleLbl="node2" presStyleIdx="2" presStyleCnt="3">
        <dgm:presLayoutVars>
          <dgm:chPref val="3"/>
        </dgm:presLayoutVars>
      </dgm:prSet>
      <dgm:spPr/>
    </dgm:pt>
    <dgm:pt modelId="{594E01CD-720B-405B-BBF4-098A2EC279F5}" type="pres">
      <dgm:prSet presAssocID="{5402CFB7-DA40-4719-A4A7-061032AE51F2}" presName="horzTwo" presStyleCnt="0"/>
      <dgm:spPr/>
    </dgm:pt>
  </dgm:ptLst>
  <dgm:cxnLst>
    <dgm:cxn modelId="{207AE111-0500-44B3-920E-22AAAAD23214}" type="presOf" srcId="{FCF63512-C5BF-43BB-B8E7-D34928D05687}" destId="{4F888444-8A29-4E08-AB77-46FFF71277C5}" srcOrd="0" destOrd="0" presId="urn:microsoft.com/office/officeart/2005/8/layout/hierarchy4"/>
    <dgm:cxn modelId="{A4143322-394F-45B7-AC08-AE77A70FD1D8}" type="presOf" srcId="{63AE32B2-F4AD-48F9-B9BD-C04107FFAF12}" destId="{6628B17F-9F20-424F-9C35-9CCA5362A1F9}" srcOrd="0" destOrd="0" presId="urn:microsoft.com/office/officeart/2005/8/layout/hierarchy4"/>
    <dgm:cxn modelId="{74D25864-CB19-4CA2-8784-6EA1CF8942E2}" type="presOf" srcId="{450218E4-26AB-4BF3-BF78-BC8A6AA6096E}" destId="{9C7C71F3-B6E0-44AF-A8A7-B905FA827885}" srcOrd="0" destOrd="0" presId="urn:microsoft.com/office/officeart/2005/8/layout/hierarchy4"/>
    <dgm:cxn modelId="{98DF096F-6B19-4BA4-BF94-59C6B0257CBF}" srcId="{450218E4-26AB-4BF3-BF78-BC8A6AA6096E}" destId="{7358AF5F-3DCD-4430-83EC-0756AA5B5E3D}" srcOrd="0" destOrd="0" parTransId="{DF9B824C-B1AF-476C-BDEC-763A2F5124D0}" sibTransId="{800D133A-55BA-4766-8376-436ECAE98419}"/>
    <dgm:cxn modelId="{3312CEA1-E0CC-41CF-9F6F-F1AA5294DC94}" srcId="{450218E4-26AB-4BF3-BF78-BC8A6AA6096E}" destId="{5402CFB7-DA40-4719-A4A7-061032AE51F2}" srcOrd="2" destOrd="0" parTransId="{6A54E628-2DDD-4A88-8F13-9C8D9EE2D461}" sibTransId="{C9067114-A550-4255-8DB5-B22C98D98BE6}"/>
    <dgm:cxn modelId="{7A3C14B9-925C-4B73-B921-E8B8209D4566}" type="presOf" srcId="{5402CFB7-DA40-4719-A4A7-061032AE51F2}" destId="{F0C4C016-D9ED-4B97-9945-FBE879307DB4}" srcOrd="0" destOrd="0" presId="urn:microsoft.com/office/officeart/2005/8/layout/hierarchy4"/>
    <dgm:cxn modelId="{BB78B9D2-505B-4A05-BD08-BB776AA88CE7}" srcId="{FCF63512-C5BF-43BB-B8E7-D34928D05687}" destId="{450218E4-26AB-4BF3-BF78-BC8A6AA6096E}" srcOrd="0" destOrd="0" parTransId="{78944172-452D-4CFC-80C5-DA47D5DDE052}" sibTransId="{D5287FCD-60A7-4018-BD2C-5463C7500FB5}"/>
    <dgm:cxn modelId="{C98891E2-E78F-4FC0-A0AA-C6A847194994}" type="presOf" srcId="{7358AF5F-3DCD-4430-83EC-0756AA5B5E3D}" destId="{5685EB35-01FF-4D22-91E2-9DE2F52B4A81}" srcOrd="0" destOrd="0" presId="urn:microsoft.com/office/officeart/2005/8/layout/hierarchy4"/>
    <dgm:cxn modelId="{C7FF3BE5-6BB9-419E-A97A-BF78F9A19C24}" srcId="{450218E4-26AB-4BF3-BF78-BC8A6AA6096E}" destId="{63AE32B2-F4AD-48F9-B9BD-C04107FFAF12}" srcOrd="1" destOrd="0" parTransId="{18340389-A416-49D6-8392-7DC13E4147B3}" sibTransId="{395C8B28-531A-4743-8EE7-CDE3DA986C13}"/>
    <dgm:cxn modelId="{D940A554-370A-404C-8383-05C4A0135715}" type="presParOf" srcId="{4F888444-8A29-4E08-AB77-46FFF71277C5}" destId="{21902D98-B733-4580-B9A7-3644944D8D04}" srcOrd="0" destOrd="0" presId="urn:microsoft.com/office/officeart/2005/8/layout/hierarchy4"/>
    <dgm:cxn modelId="{FA4ED725-4C65-455F-B593-EFCD6C324925}" type="presParOf" srcId="{21902D98-B733-4580-B9A7-3644944D8D04}" destId="{9C7C71F3-B6E0-44AF-A8A7-B905FA827885}" srcOrd="0" destOrd="0" presId="urn:microsoft.com/office/officeart/2005/8/layout/hierarchy4"/>
    <dgm:cxn modelId="{C2DE72C9-1009-4F6D-9199-695F42D6D6F8}" type="presParOf" srcId="{21902D98-B733-4580-B9A7-3644944D8D04}" destId="{15C11472-A741-4EB5-B85E-AF496C025C86}" srcOrd="1" destOrd="0" presId="urn:microsoft.com/office/officeart/2005/8/layout/hierarchy4"/>
    <dgm:cxn modelId="{CC664CA6-2FF6-46CB-AF62-4E53AB4CA7D7}" type="presParOf" srcId="{21902D98-B733-4580-B9A7-3644944D8D04}" destId="{EB6E9FD6-D9F6-4357-9D6B-B7BD820237DB}" srcOrd="2" destOrd="0" presId="urn:microsoft.com/office/officeart/2005/8/layout/hierarchy4"/>
    <dgm:cxn modelId="{17067279-C2A4-470B-8738-8AD1513CE152}" type="presParOf" srcId="{EB6E9FD6-D9F6-4357-9D6B-B7BD820237DB}" destId="{31A1B693-BFDC-4036-A285-8857DBBD0B4E}" srcOrd="0" destOrd="0" presId="urn:microsoft.com/office/officeart/2005/8/layout/hierarchy4"/>
    <dgm:cxn modelId="{1BB7FFF7-0D7B-4A3A-9A8A-C611F51CCFAC}" type="presParOf" srcId="{31A1B693-BFDC-4036-A285-8857DBBD0B4E}" destId="{5685EB35-01FF-4D22-91E2-9DE2F52B4A81}" srcOrd="0" destOrd="0" presId="urn:microsoft.com/office/officeart/2005/8/layout/hierarchy4"/>
    <dgm:cxn modelId="{95239B40-1469-4E7A-98C4-86810D89A889}" type="presParOf" srcId="{31A1B693-BFDC-4036-A285-8857DBBD0B4E}" destId="{97F19BE4-BBA9-49E6-955D-03022110FFA8}" srcOrd="1" destOrd="0" presId="urn:microsoft.com/office/officeart/2005/8/layout/hierarchy4"/>
    <dgm:cxn modelId="{0127BEB8-63EF-4B88-B3EB-019A20FD42F3}" type="presParOf" srcId="{EB6E9FD6-D9F6-4357-9D6B-B7BD820237DB}" destId="{79065015-3BB0-41CF-96CD-B0235A50C5D9}" srcOrd="1" destOrd="0" presId="urn:microsoft.com/office/officeart/2005/8/layout/hierarchy4"/>
    <dgm:cxn modelId="{8671612E-8987-4E5A-8CE7-333301E6B251}" type="presParOf" srcId="{EB6E9FD6-D9F6-4357-9D6B-B7BD820237DB}" destId="{8F0B8D3C-ED17-47CA-873E-EC86705989B1}" srcOrd="2" destOrd="0" presId="urn:microsoft.com/office/officeart/2005/8/layout/hierarchy4"/>
    <dgm:cxn modelId="{88D07EAD-9690-466F-B5A9-C961D1F00F11}" type="presParOf" srcId="{8F0B8D3C-ED17-47CA-873E-EC86705989B1}" destId="{6628B17F-9F20-424F-9C35-9CCA5362A1F9}" srcOrd="0" destOrd="0" presId="urn:microsoft.com/office/officeart/2005/8/layout/hierarchy4"/>
    <dgm:cxn modelId="{8C4FE268-44CB-4892-96BD-D7FCD1F8BAAC}" type="presParOf" srcId="{8F0B8D3C-ED17-47CA-873E-EC86705989B1}" destId="{A5331019-DAE7-438A-8227-51D48ABD0776}" srcOrd="1" destOrd="0" presId="urn:microsoft.com/office/officeart/2005/8/layout/hierarchy4"/>
    <dgm:cxn modelId="{D50419F9-51CF-4A82-B600-95DA3E45CBE9}" type="presParOf" srcId="{EB6E9FD6-D9F6-4357-9D6B-B7BD820237DB}" destId="{929C4F59-3BCA-4019-90F3-8F256F7D9560}" srcOrd="3" destOrd="0" presId="urn:microsoft.com/office/officeart/2005/8/layout/hierarchy4"/>
    <dgm:cxn modelId="{16FE3E7F-3742-4254-8EEF-CE292B08CF8B}" type="presParOf" srcId="{EB6E9FD6-D9F6-4357-9D6B-B7BD820237DB}" destId="{B4479C57-7B6F-4E4B-A808-DD8DE557E38A}" srcOrd="4" destOrd="0" presId="urn:microsoft.com/office/officeart/2005/8/layout/hierarchy4"/>
    <dgm:cxn modelId="{A01617C1-2254-40FB-9D1C-0A7447083249}" type="presParOf" srcId="{B4479C57-7B6F-4E4B-A808-DD8DE557E38A}" destId="{F0C4C016-D9ED-4B97-9945-FBE879307DB4}" srcOrd="0" destOrd="0" presId="urn:microsoft.com/office/officeart/2005/8/layout/hierarchy4"/>
    <dgm:cxn modelId="{AB4BF387-210C-4E9A-93BD-230D9F884274}" type="presParOf" srcId="{B4479C57-7B6F-4E4B-A808-DD8DE557E38A}" destId="{594E01CD-720B-405B-BBF4-098A2EC279F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C71F3-B6E0-44AF-A8A7-B905FA827885}">
      <dsp:nvSpPr>
        <dsp:cNvPr id="0" name=""/>
        <dsp:cNvSpPr/>
      </dsp:nvSpPr>
      <dsp:spPr>
        <a:xfrm>
          <a:off x="4819" y="1668"/>
          <a:ext cx="13401560" cy="1934296"/>
        </a:xfrm>
        <a:prstGeom prst="roundRect">
          <a:avLst>
            <a:gd name="adj" fmla="val 10000"/>
          </a:avLst>
        </a:prstGeom>
        <a:solidFill>
          <a:schemeClr val="accent1">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dirty="0" err="1"/>
            <a:t>Werkskontrak</a:t>
          </a:r>
          <a:endParaRPr lang="en-US" sz="6500" kern="1200" dirty="0"/>
        </a:p>
      </dsp:txBody>
      <dsp:txXfrm>
        <a:off x="61473" y="58322"/>
        <a:ext cx="13288252" cy="1820988"/>
      </dsp:txXfrm>
    </dsp:sp>
    <dsp:sp modelId="{5685EB35-01FF-4D22-91E2-9DE2F52B4A81}">
      <dsp:nvSpPr>
        <dsp:cNvPr id="0" name=""/>
        <dsp:cNvSpPr/>
      </dsp:nvSpPr>
      <dsp:spPr>
        <a:xfrm>
          <a:off x="4819" y="2465497"/>
          <a:ext cx="4230290" cy="5898324"/>
        </a:xfrm>
        <a:prstGeom prst="roundRect">
          <a:avLst>
            <a:gd name="adj" fmla="val 10000"/>
          </a:avLst>
        </a:prstGeom>
        <a:solidFill>
          <a:schemeClr val="accent1">
            <a:alpha val="7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Times New Roman" panose="02020603050405020304" pitchFamily="18" charset="0"/>
            <a:buNone/>
          </a:pPr>
          <a:r>
            <a:rPr lang="nl-NL" sz="3100" kern="1200" dirty="0"/>
            <a:t>'n Omvattende kontrak wat besonderhede soos salaris, werksure, dissiplinêre kodes en ander diensbesonderhede uiteensit. Dit het die voordeel dat dit deur beide partye onderteken word en is dus wetlik bindend.</a:t>
          </a:r>
          <a:endParaRPr lang="en-US" sz="3100" kern="1200" dirty="0"/>
        </a:p>
      </dsp:txBody>
      <dsp:txXfrm>
        <a:off x="128720" y="2589398"/>
        <a:ext cx="3982488" cy="5650522"/>
      </dsp:txXfrm>
    </dsp:sp>
    <dsp:sp modelId="{6628B17F-9F20-424F-9C35-9CCA5362A1F9}">
      <dsp:nvSpPr>
        <dsp:cNvPr id="0" name=""/>
        <dsp:cNvSpPr/>
      </dsp:nvSpPr>
      <dsp:spPr>
        <a:xfrm>
          <a:off x="4590454" y="2465497"/>
          <a:ext cx="4230290" cy="5898324"/>
        </a:xfrm>
        <a:prstGeom prst="roundRect">
          <a:avLst>
            <a:gd name="adj" fmla="val 10000"/>
          </a:avLst>
        </a:prstGeom>
        <a:solidFill>
          <a:schemeClr val="accent1">
            <a:alpha val="7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Times New Roman" panose="02020603050405020304" pitchFamily="18" charset="0"/>
            <a:buNone/>
          </a:pPr>
          <a:r>
            <a:rPr lang="nl-NL" sz="3100" kern="1200" dirty="0"/>
            <a:t>Elke werknemer is geregtig op 'n dienskontrak, maak nie saak in watter bedryf jy werk nie.</a:t>
          </a:r>
          <a:endParaRPr lang="en-US" sz="3100" kern="1200" dirty="0"/>
        </a:p>
      </dsp:txBody>
      <dsp:txXfrm>
        <a:off x="4714355" y="2589398"/>
        <a:ext cx="3982488" cy="5650522"/>
      </dsp:txXfrm>
    </dsp:sp>
    <dsp:sp modelId="{F0C4C016-D9ED-4B97-9945-FBE879307DB4}">
      <dsp:nvSpPr>
        <dsp:cNvPr id="0" name=""/>
        <dsp:cNvSpPr/>
      </dsp:nvSpPr>
      <dsp:spPr>
        <a:xfrm>
          <a:off x="9176089" y="2465497"/>
          <a:ext cx="4230290" cy="5898324"/>
        </a:xfrm>
        <a:prstGeom prst="roundRect">
          <a:avLst>
            <a:gd name="adj" fmla="val 10000"/>
          </a:avLst>
        </a:prstGeom>
        <a:solidFill>
          <a:schemeClr val="accent1">
            <a:alpha val="7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Times New Roman" panose="02020603050405020304" pitchFamily="18" charset="0"/>
            <a:buNone/>
          </a:pPr>
          <a:r>
            <a:rPr lang="nl-NL" sz="3100" kern="1200" dirty="0"/>
            <a:t>Die kernelemente van 'n werkskontrak is werkers se regte, verpligtinge en diensvoorwaardes wat deur wetgewing bepaal en beskerm word.</a:t>
          </a:r>
          <a:endParaRPr lang="en-US" sz="3100" kern="1200" dirty="0"/>
        </a:p>
      </dsp:txBody>
      <dsp:txXfrm>
        <a:off x="9299990" y="2589398"/>
        <a:ext cx="3982488" cy="56505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180D93-1D2E-4F44-91B9-794264ED6048}"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0E466D-D1A2-4DA4-9D2D-F9504789EFC3}" type="slidenum">
              <a:rPr lang="en-US" smtClean="0"/>
              <a:t>‹#›</a:t>
            </a:fld>
            <a:endParaRPr lang="en-US"/>
          </a:p>
        </p:txBody>
      </p:sp>
    </p:spTree>
    <p:extLst>
      <p:ext uri="{BB962C8B-B14F-4D97-AF65-F5344CB8AC3E}">
        <p14:creationId xmlns:p14="http://schemas.microsoft.com/office/powerpoint/2010/main" val="3670055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X46YRg-sCvQ"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endParaRPr lang="en-GB" sz="1200" dirty="0">
              <a:effectLst/>
              <a:latin typeface="+mn-lt"/>
              <a:ea typeface="+mn-ea"/>
              <a:cs typeface="+mn-cs"/>
            </a:endParaRPr>
          </a:p>
          <a:p>
            <a:endParaRPr lang="en-GB" sz="1200" dirty="0">
              <a:effectLst/>
              <a:latin typeface="+mn-lt"/>
              <a:ea typeface="+mn-ea"/>
              <a:cs typeface="+mn-cs"/>
            </a:endParaRPr>
          </a:p>
          <a:p>
            <a:pPr marL="285750" indent="-28575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Welkom Graad 12's</a:t>
            </a:r>
            <a:r>
              <a:rPr lang="af-ZA" sz="1800" b="1" dirty="0">
                <a:effectLst/>
                <a:latin typeface="Calibri" panose="020F0502020204030204" pitchFamily="34" charset="0"/>
                <a:ea typeface="Calibri" panose="020F0502020204030204" pitchFamily="34" charset="0"/>
                <a:cs typeface="Calibri" panose="020F0502020204030204" pitchFamily="34" charset="0"/>
              </a:rPr>
              <a:t>. </a:t>
            </a:r>
            <a:r>
              <a:rPr lang="af-ZA" sz="1800" dirty="0">
                <a:effectLst/>
                <a:latin typeface="Calibri" panose="020F0502020204030204" pitchFamily="34" charset="0"/>
                <a:ea typeface="Calibri" panose="020F0502020204030204" pitchFamily="34" charset="0"/>
                <a:cs typeface="Calibri" panose="020F0502020204030204" pitchFamily="34" charset="0"/>
              </a:rPr>
              <a:t>Ons </a:t>
            </a:r>
            <a:r>
              <a:rPr lang="af-ZA" sz="1800" dirty="0">
                <a:effectLst/>
                <a:latin typeface="Calibri" panose="020F0502020204030204" pitchFamily="34" charset="0"/>
                <a:ea typeface="Aptos" panose="020B0004020202020204" pitchFamily="34" charset="0"/>
                <a:cs typeface="Calibri" panose="020F0502020204030204" pitchFamily="34" charset="0"/>
              </a:rPr>
              <a:t>lesreeks vir die volgende vier weke fokus op Loopbane en Loopbaankeuses. In hierdie eerste les gaan ons kyk na: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Calibri" panose="020F0502020204030204" pitchFamily="34" charset="0"/>
              </a:rPr>
              <a:t>Die kernelemente van 'n werkskontrak</a:t>
            </a:r>
            <a:r>
              <a:rPr lang="af-ZA" sz="1800" b="1" dirty="0">
                <a:effectLst/>
                <a:latin typeface="Calibri" panose="020F0502020204030204" pitchFamily="34" charset="0"/>
                <a:ea typeface="Aptos" panose="020B0004020202020204" pitchFamily="34" charset="0"/>
                <a:cs typeface="Calibri" panose="020F0502020204030204" pitchFamily="34" charset="0"/>
              </a:rPr>
              <a:t>. </a:t>
            </a:r>
            <a:endParaRPr lang="en-US" sz="1800" b="1" dirty="0">
              <a:effectLst/>
              <a:latin typeface="Calibri" panose="020F050202020403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af-ZA" sz="1800" dirty="0" err="1">
                <a:effectLst/>
                <a:latin typeface="Calibri" panose="020F0502020204030204" pitchFamily="34" charset="0"/>
                <a:ea typeface="Arial" panose="020B0604020202020204" pitchFamily="34" charset="0"/>
                <a:cs typeface="Calibri" panose="020F0502020204030204" pitchFamily="34" charset="0"/>
              </a:rPr>
              <a:t>Werkersregte</a:t>
            </a:r>
            <a:r>
              <a:rPr lang="af-ZA" sz="1800" dirty="0">
                <a:effectLst/>
                <a:latin typeface="Calibri" panose="020F0502020204030204" pitchFamily="34" charset="0"/>
                <a:ea typeface="Arial" panose="020B0604020202020204" pitchFamily="34" charset="0"/>
                <a:cs typeface="Calibri" panose="020F0502020204030204" pitchFamily="34" charset="0"/>
              </a:rPr>
              <a:t> en verpligtinge</a:t>
            </a:r>
            <a:r>
              <a:rPr lang="af-ZA" sz="1800" b="1" dirty="0">
                <a:effectLst/>
                <a:latin typeface="Calibri" panose="020F0502020204030204" pitchFamily="34" charset="0"/>
                <a:ea typeface="Aptos" panose="020B0004020202020204" pitchFamily="34" charset="0"/>
                <a:cs typeface="Calibri" panose="020F0502020204030204" pitchFamily="34" charset="0"/>
              </a:rPr>
              <a:t>. </a:t>
            </a:r>
            <a:endParaRPr lang="en-US" sz="1800" b="1" dirty="0">
              <a:effectLst/>
              <a:latin typeface="Calibri" panose="020F050202020403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Calibri" panose="020F0502020204030204" pitchFamily="34" charset="0"/>
              </a:rPr>
              <a:t>Diensvoorwaardes</a:t>
            </a:r>
            <a:r>
              <a:rPr lang="af-ZA" sz="1800" b="1" dirty="0">
                <a:effectLst/>
                <a:latin typeface="Calibri" panose="020F0502020204030204" pitchFamily="34" charset="0"/>
                <a:ea typeface="Aptos" panose="020B0004020202020204" pitchFamily="34" charset="0"/>
                <a:cs typeface="Calibri" panose="020F0502020204030204" pitchFamily="34" charset="0"/>
              </a:rPr>
              <a:t>. </a:t>
            </a: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af-ZA" sz="1800" dirty="0">
                <a:effectLst/>
                <a:latin typeface="Calibri" panose="020F0502020204030204" pitchFamily="34" charset="0"/>
                <a:ea typeface="Aptos" panose="020B0004020202020204" pitchFamily="34" charset="0"/>
                <a:cs typeface="Calibri" panose="020F0502020204030204" pitchFamily="34" charset="0"/>
              </a:rPr>
              <a:t>Hoe 'n werkskontrak die werkgewer/werknemers beskerm.</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af-ZA" sz="1800" dirty="0">
                <a:effectLst/>
                <a:latin typeface="Calibri" panose="020F0502020204030204" pitchFamily="34" charset="0"/>
                <a:ea typeface="Aptos" panose="020B0004020202020204" pitchFamily="34" charset="0"/>
                <a:cs typeface="Calibri" panose="020F0502020204030204" pitchFamily="34" charset="0"/>
              </a:rPr>
              <a:t>Soos ons deur die les gaan, voltooi asseblief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1</a:t>
            </a:r>
            <a:r>
              <a:rPr lang="af-ZA" sz="1800" dirty="0">
                <a:effectLst/>
                <a:latin typeface="Calibri" panose="020F0502020204030204" pitchFamily="34" charset="0"/>
                <a:ea typeface="Aptos" panose="020B0004020202020204" pitchFamily="34" charset="0"/>
                <a:cs typeface="Calibri" panose="020F0502020204030204" pitchFamily="34" charset="0"/>
              </a:rPr>
              <a:t>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1 – Werkkaart</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1</a:t>
            </a:fld>
            <a:endParaRPr lang="en-US"/>
          </a:p>
        </p:txBody>
      </p:sp>
    </p:spTree>
    <p:extLst>
      <p:ext uri="{BB962C8B-B14F-4D97-AF65-F5344CB8AC3E}">
        <p14:creationId xmlns:p14="http://schemas.microsoft.com/office/powerpoint/2010/main" val="3688388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Klasbespreking</a:t>
            </a:r>
            <a:r>
              <a:rPr lang="en-GB" dirty="0"/>
              <a:t> </a:t>
            </a:r>
            <a:r>
              <a:rPr lang="en-ZA" sz="1200" b="0" kern="0" dirty="0">
                <a:effectLst/>
                <a:latin typeface="Calibri" panose="020F0502020204030204" pitchFamily="34" charset="0"/>
                <a:ea typeface="Calibri" panose="020F0502020204030204" pitchFamily="34" charset="0"/>
              </a:rPr>
              <a:t>(5 min)</a:t>
            </a:r>
            <a:endParaRPr lang="en-US" b="0" dirty="0"/>
          </a:p>
          <a:p>
            <a:endParaRPr lang="en-US" dirty="0"/>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Met inagneming van ons bespreking gedurende hierdie les, hoe bied die werkskontrak beskerming aan die werkgewer / werknemers? Vra leerders om te reageer.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Afhangende van jou werk en verantwoordelikheid binne 'n maatskappy, sal jou diensvoorwaardes ook items soos dissiplinêre prosedures aandui, byvoorbeeld konstante laat kom vir werk, afwesigheid sonder 'n geldige rede of enige ander vorm van nie-nakoming van </a:t>
            </a:r>
            <a:r>
              <a:rPr lang="af-ZA" sz="1800" dirty="0" err="1">
                <a:effectLst/>
                <a:latin typeface="Calibri" panose="020F0502020204030204" pitchFamily="34" charset="0"/>
                <a:ea typeface="Aptos" panose="020B0004020202020204" pitchFamily="34" charset="0"/>
                <a:cs typeface="Calibri" panose="020F0502020204030204" pitchFamily="34" charset="0"/>
              </a:rPr>
              <a:t>maatskappybeleid</a:t>
            </a:r>
            <a:r>
              <a:rPr lang="af-ZA" sz="1800" dirty="0">
                <a:effectLst/>
                <a:latin typeface="Calibri" panose="020F0502020204030204" pitchFamily="34" charset="0"/>
                <a:ea typeface="Aptos" panose="020B0004020202020204" pitchFamily="34" charset="0"/>
                <a:cs typeface="Calibri" panose="020F0502020204030204" pitchFamily="34" charset="0"/>
              </a:rPr>
              <a:t>. Dit sal die werkgewer beskerm, maar die werknemer sal ook 'n beter begrip hê van wat van hom/haar verwag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Al die diensvoorwaardes word in die Wet op Basiese Diensvoorwaardes gedek en elke maatskappy moet hul diensvoorwaardes in ooreenstemming met hierdie wet stel.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Hierdie wet sal jou en jou werkgewer teen uitbuiting of onbillikheid in die werkplek beskerm.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'n Werkgewer het 'n dienskontrak nodig wat hulle en hul besigheid beskerm terwyl 'n geskikte werksomgewing vir hul werknemers verseker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Wanneer beide se belange op 'n billike wyse hanteer word, sal beide die maatskappy en die werknemer voordele daaruit trek.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10</a:t>
            </a:fld>
            <a:endParaRPr lang="en-US"/>
          </a:p>
        </p:txBody>
      </p:sp>
    </p:spTree>
    <p:extLst>
      <p:ext uri="{BB962C8B-B14F-4D97-AF65-F5344CB8AC3E}">
        <p14:creationId xmlns:p14="http://schemas.microsoft.com/office/powerpoint/2010/main" val="792602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a:t>
            </a:r>
            <a:r>
              <a:rPr lang="en-GB" dirty="0" err="1"/>
              <a:t>Voltoiing</a:t>
            </a:r>
            <a:r>
              <a:rPr lang="en-GB" dirty="0"/>
              <a:t> &amp; </a:t>
            </a:r>
            <a:r>
              <a:rPr lang="en-GB" dirty="0" err="1"/>
              <a:t>Refleksie</a:t>
            </a:r>
            <a:r>
              <a:rPr lang="en-GB" dirty="0"/>
              <a:t> (5 min)</a:t>
            </a:r>
          </a:p>
          <a:p>
            <a:endParaRPr lang="en-GB" dirty="0"/>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Laat leerders toe om hul antwoorde vir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1 </a:t>
            </a:r>
            <a:r>
              <a:rPr lang="af-ZA" sz="1800" dirty="0">
                <a:effectLst/>
                <a:latin typeface="Calibri" panose="020F0502020204030204" pitchFamily="34" charset="0"/>
                <a:ea typeface="Aptos" panose="020B0004020202020204" pitchFamily="34" charset="0"/>
                <a:cs typeface="Calibri" panose="020F0502020204030204" pitchFamily="34" charset="0"/>
              </a:rPr>
              <a:t>(</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1 – Werkkaart</a:t>
            </a:r>
            <a:r>
              <a:rPr lang="af-ZA" sz="1800" i="1" u="sng" dirty="0">
                <a:effectLst/>
                <a:latin typeface="Calibri" panose="020F0502020204030204" pitchFamily="34" charset="0"/>
                <a:ea typeface="Aptos" panose="020B0004020202020204" pitchFamily="34" charset="0"/>
                <a:cs typeface="Calibri" panose="020F0502020204030204" pitchFamily="34" charset="0"/>
              </a:rPr>
              <a:t>)</a:t>
            </a:r>
            <a:r>
              <a:rPr lang="af-ZA" sz="1800" dirty="0">
                <a:effectLst/>
                <a:latin typeface="Calibri" panose="020F0502020204030204" pitchFamily="34" charset="0"/>
                <a:ea typeface="Aptos" panose="020B0004020202020204" pitchFamily="34" charset="0"/>
                <a:cs typeface="Calibri" panose="020F0502020204030204" pitchFamily="34" charset="0"/>
              </a:rPr>
              <a:t> na te gaan deur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1 – Werkkaart MEMO</a:t>
            </a:r>
            <a:r>
              <a:rPr lang="af-ZA" sz="1800" dirty="0">
                <a:effectLst/>
                <a:latin typeface="Calibri" panose="020F0502020204030204" pitchFamily="34" charset="0"/>
                <a:ea typeface="Aptos" panose="020B0004020202020204" pitchFamily="34" charset="0"/>
                <a:cs typeface="Calibri" panose="020F0502020204030204" pitchFamily="34" charset="0"/>
              </a:rPr>
              <a:t> te projekteer.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Leerders voltooi die </a:t>
            </a:r>
            <a:r>
              <a:rPr lang="af-ZA" sz="1800" dirty="0" err="1">
                <a:effectLst/>
                <a:latin typeface="Calibri" panose="020F0502020204030204" pitchFamily="34" charset="0"/>
                <a:ea typeface="Aptos" panose="020B0004020202020204" pitchFamily="34" charset="0"/>
                <a:cs typeface="Calibri" panose="020F0502020204030204" pitchFamily="34" charset="0"/>
              </a:rPr>
              <a:t>refleksievraag</a:t>
            </a:r>
            <a:r>
              <a:rPr lang="af-ZA" sz="1800"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2,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1 – Werkkaart</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11</a:t>
            </a:fld>
            <a:endParaRPr lang="en-US"/>
          </a:p>
        </p:txBody>
      </p:sp>
    </p:spTree>
    <p:extLst>
      <p:ext uri="{BB962C8B-B14F-4D97-AF65-F5344CB8AC3E}">
        <p14:creationId xmlns:p14="http://schemas.microsoft.com/office/powerpoint/2010/main" val="77887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Binne die volgende paar maande gaan sommige van julle dalk universiteit of kollege toe, van julle gaan moontlik leerlingskappe of internskappe aanpak, of party gaan dalk direk gaan werk.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Uiteindelik sal julle almal eendag die arbeidsmag betree, en een van die belangrikste dinge wat daarmee gepaard gaan, is die </a:t>
            </a:r>
            <a:r>
              <a:rPr lang="af-ZA" sz="1800" b="1" dirty="0">
                <a:effectLst/>
                <a:latin typeface="Calibri" panose="020F0502020204030204" pitchFamily="34" charset="0"/>
                <a:ea typeface="Aptos" panose="020B0004020202020204" pitchFamily="34" charset="0"/>
                <a:cs typeface="Calibri" panose="020F0502020204030204" pitchFamily="34" charset="0"/>
              </a:rPr>
              <a:t>werkskontrak</a:t>
            </a:r>
            <a:r>
              <a:rPr lang="af-ZA" sz="1800" dirty="0">
                <a:effectLst/>
                <a:latin typeface="Calibri" panose="020F0502020204030204" pitchFamily="34" charset="0"/>
                <a:ea typeface="Aptos" panose="020B0004020202020204" pitchFamily="34" charset="0"/>
                <a:cs typeface="Calibri" panose="020F0502020204030204" pitchFamily="34" charset="0"/>
              </a:rPr>
              <a:t> - ook bekend as 'n </a:t>
            </a:r>
            <a:r>
              <a:rPr lang="af-ZA" sz="1800" b="1" dirty="0">
                <a:effectLst/>
                <a:latin typeface="Calibri" panose="020F0502020204030204" pitchFamily="34" charset="0"/>
                <a:ea typeface="Aptos" panose="020B0004020202020204" pitchFamily="34" charset="0"/>
                <a:cs typeface="Calibri" panose="020F0502020204030204" pitchFamily="34" charset="0"/>
              </a:rPr>
              <a:t>dienskontrak</a:t>
            </a:r>
            <a:r>
              <a:rPr lang="af-ZA" sz="1800" dirty="0">
                <a:effectLst/>
                <a:latin typeface="Calibri" panose="020F0502020204030204" pitchFamily="34" charset="0"/>
                <a:ea typeface="Aptos" panose="020B0004020202020204" pitchFamily="34" charset="0"/>
                <a:cs typeface="Calibri" panose="020F0502020204030204" pitchFamily="34" charset="0"/>
              </a:rPr>
              <a:t>. Kom ons kyk wat dit behels.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2</a:t>
            </a:fld>
            <a:endParaRPr lang="en-US"/>
          </a:p>
        </p:txBody>
      </p:sp>
    </p:spTree>
    <p:extLst>
      <p:ext uri="{BB962C8B-B14F-4D97-AF65-F5344CB8AC3E}">
        <p14:creationId xmlns:p14="http://schemas.microsoft.com/office/powerpoint/2010/main" val="1374598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(2 min)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Vra die leerders wat hulle van 'n werkskontrak weet. (Laat 2 minute toe vir bespreking.)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3</a:t>
            </a:fld>
            <a:endParaRPr lang="en-US"/>
          </a:p>
        </p:txBody>
      </p:sp>
    </p:spTree>
    <p:extLst>
      <p:ext uri="{BB962C8B-B14F-4D97-AF65-F5344CB8AC3E}">
        <p14:creationId xmlns:p14="http://schemas.microsoft.com/office/powerpoint/2010/main" val="2827975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Klasbespreking</a:t>
            </a:r>
            <a:r>
              <a:rPr lang="en-GB" dirty="0"/>
              <a:t> (4 min)</a:t>
            </a:r>
            <a:endParaRPr lang="en-US" dirty="0"/>
          </a:p>
          <a:p>
            <a:endParaRPr lang="en-US" dirty="0"/>
          </a:p>
          <a:p>
            <a:pPr marL="228600" lvl="0" indent="-228600">
              <a:lnSpc>
                <a:spcPct val="107000"/>
              </a:lnSpc>
              <a:spcAft>
                <a:spcPts val="105"/>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Bespreek die volgende met leerders: Werkskontrakte is 'n sleutelaspek van arbeidswette in Suid-Afrika.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05"/>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Hierdie kontrakte definieer die bepalings en voorwaardes van indiensneming en bepaal die regte en </a:t>
            </a:r>
            <a:r>
              <a:rPr lang="af-ZA" sz="1800" b="1" dirty="0">
                <a:effectLst/>
                <a:latin typeface="Calibri" panose="020F0502020204030204" pitchFamily="34" charset="0"/>
                <a:ea typeface="Aptos" panose="020B0004020202020204" pitchFamily="34" charset="0"/>
                <a:cs typeface="Calibri" panose="020F0502020204030204" pitchFamily="34" charset="0"/>
              </a:rPr>
              <a:t>verpligtinge</a:t>
            </a:r>
            <a:r>
              <a:rPr lang="af-ZA" sz="1800" dirty="0">
                <a:effectLst/>
                <a:latin typeface="Calibri" panose="020F0502020204030204" pitchFamily="34" charset="0"/>
                <a:ea typeface="Aptos" panose="020B0004020202020204" pitchFamily="34" charset="0"/>
                <a:cs typeface="Calibri" panose="020F0502020204030204" pitchFamily="34" charset="0"/>
              </a:rPr>
              <a:t> van beide die werkgewer en die werknemer. (Sê vir leerders dat ons later in die les in meer besonderhede na verpligtinge sal kyk.)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05"/>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Hierdie ooreenkoms dek die werksverhouding tussen beide partye. Albei partye moet 'n duidelike begrip van die bepalings van die kontrak hê om geskille te vermy en te verseker dat arbeidswette nagekom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4</a:t>
            </a:fld>
            <a:endParaRPr lang="en-US"/>
          </a:p>
        </p:txBody>
      </p:sp>
    </p:spTree>
    <p:extLst>
      <p:ext uri="{BB962C8B-B14F-4D97-AF65-F5344CB8AC3E}">
        <p14:creationId xmlns:p14="http://schemas.microsoft.com/office/powerpoint/2010/main" val="489784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Klasbespreking</a:t>
            </a:r>
            <a:r>
              <a:rPr lang="en-GB" dirty="0"/>
              <a:t> (6 min)</a:t>
            </a:r>
            <a:endParaRPr lang="en-US" dirty="0"/>
          </a:p>
          <a:p>
            <a:endParaRPr lang="en-US" dirty="0"/>
          </a:p>
          <a:p>
            <a:pPr marL="228600" lvl="0" indent="-228600">
              <a:lnSpc>
                <a:spcPct val="107000"/>
              </a:lnSpc>
              <a:spcAft>
                <a:spcPts val="18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Verduidelik die volgende </a:t>
            </a:r>
            <a:r>
              <a:rPr lang="af-ZA" sz="1800" b="1" dirty="0">
                <a:effectLst/>
                <a:latin typeface="Calibri" panose="020F0502020204030204" pitchFamily="34" charset="0"/>
                <a:ea typeface="Aptos" panose="020B0004020202020204" pitchFamily="34" charset="0"/>
                <a:cs typeface="Calibri" panose="020F0502020204030204" pitchFamily="34" charset="0"/>
              </a:rPr>
              <a:t>kenmerke</a:t>
            </a:r>
            <a:r>
              <a:rPr lang="af-ZA" sz="1800" dirty="0">
                <a:effectLst/>
                <a:latin typeface="Calibri" panose="020F0502020204030204" pitchFamily="34" charset="0"/>
                <a:ea typeface="Aptos" panose="020B0004020202020204" pitchFamily="34" charset="0"/>
                <a:cs typeface="Calibri" panose="020F0502020204030204" pitchFamily="34" charset="0"/>
              </a:rPr>
              <a:t> van 'n werkskontrak: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8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Dit is 'n omvattende kontrak wat besonderhede ten opsigte van salaris, werksure, dissiplinêre kodes en ander </a:t>
            </a:r>
            <a:r>
              <a:rPr lang="af-ZA" sz="1800" dirty="0" err="1">
                <a:effectLst/>
                <a:latin typeface="Calibri" panose="020F0502020204030204" pitchFamily="34" charset="0"/>
                <a:ea typeface="Aptos" panose="020B0004020202020204" pitchFamily="34" charset="0"/>
                <a:cs typeface="Calibri" panose="020F0502020204030204" pitchFamily="34" charset="0"/>
              </a:rPr>
              <a:t>diensbesonderhede</a:t>
            </a:r>
            <a:r>
              <a:rPr lang="af-ZA" sz="1800" dirty="0">
                <a:effectLst/>
                <a:latin typeface="Calibri" panose="020F0502020204030204" pitchFamily="34" charset="0"/>
                <a:ea typeface="Aptos" panose="020B0004020202020204" pitchFamily="34" charset="0"/>
                <a:cs typeface="Calibri" panose="020F0502020204030204" pitchFamily="34" charset="0"/>
              </a:rPr>
              <a:t> bevat. Hierdie kontrak word </a:t>
            </a:r>
            <a:r>
              <a:rPr lang="af-ZA" sz="1800" b="1" u="sng" dirty="0">
                <a:effectLst/>
                <a:latin typeface="Calibri" panose="020F0502020204030204" pitchFamily="34" charset="0"/>
                <a:ea typeface="Aptos" panose="020B0004020202020204" pitchFamily="34" charset="0"/>
                <a:cs typeface="Calibri" panose="020F0502020204030204" pitchFamily="34" charset="0"/>
              </a:rPr>
              <a:t>'n wettige, bindende dokument nadat dit onderteken is</a:t>
            </a:r>
            <a:r>
              <a:rPr lang="af-ZA" sz="1800" dirty="0">
                <a:effectLst/>
                <a:latin typeface="Calibri" panose="020F0502020204030204" pitchFamily="34" charset="0"/>
                <a:ea typeface="Aptos" panose="020B0004020202020204" pitchFamily="34" charset="0"/>
                <a:cs typeface="Calibri" panose="020F0502020204030204" pitchFamily="34" charset="0"/>
              </a:rPr>
              <a:t>, dit beteken dat dit wetlike verantwoordelikhede vir beide partye skep.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8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Elke werknemer is geregtig op 'n werkskontrak, maak nie saak in watter bedryf hulle werk nie.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Die kernelemente van 'n werkskontrak is werkers se regte, verpligtinge en diensvoorwaardes wat alles deur wetgewing bepaal en beskerm word. (Ons sal wetgewing in die volgende les dek.)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8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Vra leerders om met die res van die klas te deel</a:t>
            </a:r>
            <a:r>
              <a:rPr lang="af-ZA" sz="1800" i="1" dirty="0">
                <a:effectLst/>
                <a:latin typeface="Calibri" panose="020F0502020204030204" pitchFamily="34" charset="0"/>
                <a:ea typeface="Aptos" panose="020B0004020202020204" pitchFamily="34" charset="0"/>
                <a:cs typeface="Calibri" panose="020F0502020204030204" pitchFamily="34" charset="0"/>
              </a:rPr>
              <a:t>: Leerders wat deeltyds werk – het hulle kontrakte? Hoe lyk daardie kontrakte? Wat sê hulle?  </a:t>
            </a:r>
            <a:r>
              <a:rPr lang="af-ZA" sz="1800" dirty="0">
                <a:effectLst/>
                <a:latin typeface="Calibri" panose="020F0502020204030204" pitchFamily="34" charset="0"/>
                <a:ea typeface="Aptos" panose="020B0004020202020204" pitchFamily="34" charset="0"/>
                <a:cs typeface="Calibri" panose="020F0502020204030204" pitchFamily="34" charset="0"/>
              </a:rPr>
              <a:t>(Laat 2 minute toe vir bespreking.)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5</a:t>
            </a:fld>
            <a:endParaRPr lang="en-US"/>
          </a:p>
        </p:txBody>
      </p:sp>
    </p:spTree>
    <p:extLst>
      <p:ext uri="{BB962C8B-B14F-4D97-AF65-F5344CB8AC3E}">
        <p14:creationId xmlns:p14="http://schemas.microsoft.com/office/powerpoint/2010/main" val="2789627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Klasbespreking</a:t>
            </a:r>
            <a:r>
              <a:rPr lang="en-GB" dirty="0"/>
              <a:t> (3 min)</a:t>
            </a:r>
            <a:endParaRPr lang="en-US" dirty="0"/>
          </a:p>
          <a:p>
            <a:endParaRPr lang="en-US" dirty="0"/>
          </a:p>
          <a:p>
            <a:pPr marL="228600" lvl="0" indent="-228600">
              <a:lnSpc>
                <a:spcPct val="107000"/>
              </a:lnSpc>
              <a:spcAft>
                <a:spcPts val="19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Werkskontrakte sal </a:t>
            </a:r>
            <a:r>
              <a:rPr lang="af-ZA" sz="1800" b="1" dirty="0">
                <a:effectLst/>
                <a:latin typeface="Calibri" panose="020F0502020204030204" pitchFamily="34" charset="0"/>
                <a:ea typeface="Aptos" panose="020B0004020202020204" pitchFamily="34" charset="0"/>
                <a:cs typeface="Calibri" panose="020F0502020204030204" pitchFamily="34" charset="0"/>
              </a:rPr>
              <a:t>DIENSVOORWAARDES UITEENSIT</a:t>
            </a:r>
            <a:r>
              <a:rPr lang="af-ZA" sz="1800" dirty="0">
                <a:effectLst/>
                <a:latin typeface="Calibri" panose="020F0502020204030204" pitchFamily="34" charset="0"/>
                <a:ea typeface="Aptos" panose="020B0004020202020204" pitchFamily="34" charset="0"/>
                <a:cs typeface="Calibri" panose="020F0502020204030204" pitchFamily="34" charset="0"/>
              </a:rPr>
              <a:t>. Die Wet op Basiese Diensvoorwaardes (</a:t>
            </a:r>
            <a:r>
              <a:rPr lang="af-ZA" sz="1800" dirty="0" err="1">
                <a:effectLst/>
                <a:latin typeface="Calibri" panose="020F0502020204030204" pitchFamily="34" charset="0"/>
                <a:ea typeface="Aptos" panose="020B0004020202020204" pitchFamily="34" charset="0"/>
                <a:cs typeface="Calibri" panose="020F0502020204030204" pitchFamily="34" charset="0"/>
              </a:rPr>
              <a:t>WBDV</a:t>
            </a:r>
            <a:r>
              <a:rPr lang="af-ZA" sz="1800" dirty="0">
                <a:effectLst/>
                <a:latin typeface="Calibri" panose="020F0502020204030204" pitchFamily="34" charset="0"/>
                <a:ea typeface="Aptos" panose="020B0004020202020204" pitchFamily="34" charset="0"/>
                <a:cs typeface="Calibri" panose="020F0502020204030204" pitchFamily="34" charset="0"/>
              </a:rPr>
              <a:t>), wat een van die arbeidswette is wat ons in die volgende les gaan bespreek, sit diensvoorwaardes uiteen – dit is die </a:t>
            </a:r>
            <a:r>
              <a:rPr lang="af-ZA" sz="1800" b="1" dirty="0">
                <a:effectLst/>
                <a:latin typeface="Calibri" panose="020F0502020204030204" pitchFamily="34" charset="0"/>
                <a:ea typeface="Aptos" panose="020B0004020202020204" pitchFamily="34" charset="0"/>
                <a:cs typeface="Calibri" panose="020F0502020204030204" pitchFamily="34" charset="0"/>
              </a:rPr>
              <a:t>basiese beginsels of minimum standaarde vir indiensneming</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9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Ander wette wat hierdie voorwaardes kan beïnvloed, sluit die Wet op Arbeidsverhoudinge en die Wet op Gelyke Indiensneming in.</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19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Nie alle maatskappye funksioneer dieselfde nie en werksgeleenthede verskil en sal derhalwe  verskillende diensvoorwaardes hê. Diensvoorwaardes sluit onder andere die aantal werksure wat van jou verwag word (gewoonlik 40 uur per week) asook die hoeveelheid verlof wat jy elke jaar sal kan neem in.  Al die diensvoorwaardes moet in die werkskontrak gedek word.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6</a:t>
            </a:fld>
            <a:endParaRPr lang="en-US"/>
          </a:p>
        </p:txBody>
      </p:sp>
    </p:spTree>
    <p:extLst>
      <p:ext uri="{BB962C8B-B14F-4D97-AF65-F5344CB8AC3E}">
        <p14:creationId xmlns:p14="http://schemas.microsoft.com/office/powerpoint/2010/main" val="3491766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Kyk</a:t>
            </a:r>
            <a:r>
              <a:rPr lang="en-GB" dirty="0"/>
              <a:t> Video &amp; </a:t>
            </a:r>
            <a:r>
              <a:rPr lang="en-GB" dirty="0" err="1"/>
              <a:t>Klasbespreking</a:t>
            </a:r>
            <a:r>
              <a:rPr lang="en-GB" dirty="0"/>
              <a:t> (5 min)</a:t>
            </a:r>
          </a:p>
          <a:p>
            <a:endParaRPr lang="en-GB" dirty="0"/>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Kom ons kyk na 'n video waarin 'n prokureur oor werkskontrakte praat: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Kyk: </a:t>
            </a:r>
            <a:r>
              <a:rPr lang="af-ZA" sz="1800" b="1" i="1" dirty="0" err="1">
                <a:effectLst/>
                <a:latin typeface="Calibri" panose="020F0502020204030204" pitchFamily="34" charset="0"/>
                <a:ea typeface="Aptos" panose="020B0004020202020204" pitchFamily="34" charset="0"/>
                <a:cs typeface="Calibri" panose="020F0502020204030204" pitchFamily="34" charset="0"/>
              </a:rPr>
              <a:t>What</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should</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be</a:t>
            </a:r>
            <a:r>
              <a:rPr lang="af-ZA" sz="1800" b="1" i="1" dirty="0">
                <a:effectLst/>
                <a:latin typeface="Calibri" panose="020F0502020204030204" pitchFamily="34" charset="0"/>
                <a:ea typeface="Aptos" panose="020B0004020202020204" pitchFamily="34" charset="0"/>
                <a:cs typeface="Calibri" panose="020F0502020204030204" pitchFamily="34" charset="0"/>
              </a:rPr>
              <a:t> in a </a:t>
            </a:r>
            <a:r>
              <a:rPr lang="af-ZA" sz="1800" b="1" i="1" dirty="0" err="1">
                <a:effectLst/>
                <a:latin typeface="Calibri" panose="020F0502020204030204" pitchFamily="34" charset="0"/>
                <a:ea typeface="Aptos" panose="020B0004020202020204" pitchFamily="34" charset="0"/>
                <a:cs typeface="Calibri" panose="020F0502020204030204" pitchFamily="34" charset="0"/>
              </a:rPr>
              <a:t>job</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contract</a:t>
            </a:r>
            <a:r>
              <a:rPr lang="af-ZA" sz="1800" b="1" i="1" dirty="0">
                <a:effectLst/>
                <a:latin typeface="Calibri" panose="020F0502020204030204" pitchFamily="34" charset="0"/>
                <a:ea typeface="Aptos" panose="020B0004020202020204" pitchFamily="34" charset="0"/>
                <a:cs typeface="Calibri" panose="020F0502020204030204" pitchFamily="34" charset="0"/>
              </a:rPr>
              <a:t> &amp; </a:t>
            </a:r>
            <a:r>
              <a:rPr lang="af-ZA" sz="1800" b="1" i="1" dirty="0" err="1">
                <a:effectLst/>
                <a:latin typeface="Calibri" panose="020F0502020204030204" pitchFamily="34" charset="0"/>
                <a:ea typeface="Aptos" panose="020B0004020202020204" pitchFamily="34" charset="0"/>
                <a:cs typeface="Calibri" panose="020F0502020204030204" pitchFamily="34" charset="0"/>
              </a:rPr>
              <a:t>why</a:t>
            </a:r>
            <a:r>
              <a:rPr lang="af-ZA" sz="1800" b="1" i="1" dirty="0">
                <a:effectLst/>
                <a:latin typeface="Calibri" panose="020F0502020204030204" pitchFamily="34" charset="0"/>
                <a:ea typeface="Aptos" panose="020B0004020202020204" pitchFamily="34" charset="0"/>
                <a:cs typeface="Calibri" panose="020F0502020204030204" pitchFamily="34" charset="0"/>
              </a:rPr>
              <a:t> do </a:t>
            </a:r>
            <a:r>
              <a:rPr lang="af-ZA" sz="1800" b="1" i="1" dirty="0" err="1">
                <a:effectLst/>
                <a:latin typeface="Calibri" panose="020F0502020204030204" pitchFamily="34" charset="0"/>
                <a:ea typeface="Aptos" panose="020B0004020202020204" pitchFamily="34" charset="0"/>
                <a:cs typeface="Calibri" panose="020F0502020204030204" pitchFamily="34" charset="0"/>
              </a:rPr>
              <a:t>you</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need</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one</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b="1" i="1" dirty="0" err="1">
                <a:effectLst/>
                <a:latin typeface="Calibri" panose="020F0502020204030204" pitchFamily="34" charset="0"/>
                <a:ea typeface="Aptos" panose="020B0004020202020204" pitchFamily="34" charset="0"/>
                <a:cs typeface="Calibri" panose="020F0502020204030204" pitchFamily="34" charset="0"/>
              </a:rPr>
              <a:t>Explained</a:t>
            </a:r>
            <a:r>
              <a:rPr lang="af-ZA" sz="1800" b="1" i="1" dirty="0">
                <a:effectLst/>
                <a:latin typeface="Calibri" panose="020F0502020204030204" pitchFamily="34" charset="0"/>
                <a:ea typeface="Aptos" panose="020B0004020202020204" pitchFamily="34" charset="0"/>
                <a:cs typeface="Calibri" panose="020F0502020204030204" pitchFamily="34" charset="0"/>
              </a:rPr>
              <a:t> by </a:t>
            </a:r>
            <a:r>
              <a:rPr lang="af-ZA" sz="1800" b="1" i="1" dirty="0" err="1">
                <a:effectLst/>
                <a:latin typeface="Calibri" panose="020F0502020204030204" pitchFamily="34" charset="0"/>
                <a:ea typeface="Aptos" panose="020B0004020202020204" pitchFamily="34" charset="0"/>
                <a:cs typeface="Calibri" panose="020F0502020204030204" pitchFamily="34" charset="0"/>
              </a:rPr>
              <a:t>attorney</a:t>
            </a:r>
            <a:r>
              <a:rPr lang="af-ZA" sz="1800" b="1" i="1" dirty="0">
                <a:effectLst/>
                <a:latin typeface="Calibri" panose="020F0502020204030204" pitchFamily="34" charset="0"/>
                <a:ea typeface="Aptos" panose="020B0004020202020204" pitchFamily="34" charset="0"/>
                <a:cs typeface="Calibri" panose="020F0502020204030204" pitchFamily="34" charset="0"/>
              </a:rPr>
              <a:t>: </a:t>
            </a:r>
            <a:r>
              <a:rPr lang="af-ZA" sz="18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https://www.youtube.com/watch?v=X46YRg-sCvQ</a:t>
            </a:r>
            <a:r>
              <a:rPr lang="af-ZA" sz="18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rPr>
              <a:t>  (</a:t>
            </a:r>
            <a:r>
              <a:rPr lang="af-ZA" sz="1800" dirty="0">
                <a:effectLst/>
                <a:latin typeface="Calibri" panose="020F0502020204030204" pitchFamily="34" charset="0"/>
                <a:ea typeface="Aptos" panose="020B0004020202020204" pitchFamily="34" charset="0"/>
                <a:cs typeface="Calibri" panose="020F0502020204030204" pitchFamily="34" charset="0"/>
              </a:rPr>
              <a:t>3 min 41 sek)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7</a:t>
            </a:fld>
            <a:endParaRPr lang="en-US"/>
          </a:p>
        </p:txBody>
      </p:sp>
    </p:spTree>
    <p:extLst>
      <p:ext uri="{BB962C8B-B14F-4D97-AF65-F5344CB8AC3E}">
        <p14:creationId xmlns:p14="http://schemas.microsoft.com/office/powerpoint/2010/main" val="1655744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err="1"/>
              <a:t>Onderrig</a:t>
            </a:r>
            <a:r>
              <a:rPr lang="en-GB" sz="1800" dirty="0"/>
              <a:t> &amp; </a:t>
            </a:r>
            <a:r>
              <a:rPr lang="en-GB" sz="1800" dirty="0" err="1"/>
              <a:t>Klasbespreking</a:t>
            </a:r>
            <a:r>
              <a:rPr lang="en-GB" sz="1800" dirty="0"/>
              <a:t> </a:t>
            </a:r>
            <a:r>
              <a:rPr lang="en-ZA" sz="1800" b="0" kern="0" dirty="0">
                <a:effectLst/>
                <a:latin typeface="Calibri" panose="020F0502020204030204" pitchFamily="34" charset="0"/>
                <a:ea typeface="Calibri" panose="020F0502020204030204" pitchFamily="34" charset="0"/>
              </a:rPr>
              <a:t>(5 min)</a:t>
            </a:r>
          </a:p>
          <a:p>
            <a:endParaRPr lang="en-ZA" sz="1800" b="0" kern="0" dirty="0">
              <a:effectLst/>
              <a:latin typeface="Calibri" panose="020F0502020204030204" pitchFamily="34" charset="0"/>
              <a:ea typeface="Calibri" panose="020F0502020204030204" pitchFamily="34" charset="0"/>
            </a:endParaRPr>
          </a:p>
          <a:p>
            <a:pPr marL="228600" lvl="0" indent="-228600">
              <a:lnSpc>
                <a:spcPct val="107000"/>
              </a:lnSpc>
              <a:spcAft>
                <a:spcPts val="19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a:t>
            </a:r>
            <a:r>
              <a:rPr lang="af-ZA" sz="1200" b="1" dirty="0">
                <a:effectLst/>
                <a:latin typeface="Calibri" panose="020F0502020204030204" pitchFamily="34" charset="0"/>
                <a:ea typeface="Aptos" panose="020B0004020202020204" pitchFamily="34" charset="0"/>
                <a:cs typeface="Calibri" panose="020F0502020204030204" pitchFamily="34" charset="0"/>
              </a:rPr>
              <a:t> werkers se regte en verpligtinge</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dirty="0" err="1">
                <a:effectLst/>
                <a:latin typeface="Calibri" panose="020F0502020204030204" pitchFamily="34" charset="0"/>
                <a:ea typeface="Aptos" panose="020B0004020202020204" pitchFamily="34" charset="0"/>
                <a:cs typeface="Calibri" panose="020F0502020204030204" pitchFamily="34" charset="0"/>
              </a:rPr>
              <a:t>Diensverhoudinge</a:t>
            </a:r>
            <a:r>
              <a:rPr lang="af-ZA" sz="1200" dirty="0">
                <a:effectLst/>
                <a:latin typeface="Calibri" panose="020F0502020204030204" pitchFamily="34" charset="0"/>
                <a:ea typeface="Aptos" panose="020B0004020202020204" pitchFamily="34" charset="0"/>
                <a:cs typeface="Calibri" panose="020F0502020204030204" pitchFamily="34" charset="0"/>
              </a:rPr>
              <a:t> is gebou op vertroue en die regte van alle betrokke partye. Werknemers en werkgewers het baie spesifieke regte in terme van die gemenereg en arbeidswetgewing. Die balansering van hierdie regte is belangrik om 'n regverdige en suksesvolle diensverhouding te skep.</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Dit is belangrik dat ons onderskei tussen </a:t>
            </a:r>
            <a:r>
              <a:rPr lang="af-ZA" sz="1200" b="1" dirty="0">
                <a:effectLst/>
                <a:latin typeface="Calibri" panose="020F0502020204030204" pitchFamily="34" charset="0"/>
                <a:ea typeface="Aptos" panose="020B0004020202020204" pitchFamily="34" charset="0"/>
                <a:cs typeface="Calibri" panose="020F0502020204030204" pitchFamily="34" charset="0"/>
              </a:rPr>
              <a:t>verpligtinge en verantwoordelikhede</a:t>
            </a:r>
            <a:r>
              <a:rPr lang="af-ZA" sz="1200" dirty="0">
                <a:effectLst/>
                <a:latin typeface="Calibri" panose="020F0502020204030204" pitchFamily="34" charset="0"/>
                <a:ea typeface="Aptos" panose="020B0004020202020204" pitchFamily="34" charset="0"/>
                <a:cs typeface="Calibri" panose="020F0502020204030204" pitchFamily="34" charset="0"/>
              </a:rPr>
              <a:t>. Vra leerders om tussen die terme te probeer onderskei. (Laat 2 minute toe vir bespreking.)</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Verpligting  is 'n handeling waaraan 'n individu moreel of wetlik gebonde is. 'n </a:t>
            </a:r>
            <a:r>
              <a:rPr lang="af-ZA" sz="1200" b="1" dirty="0">
                <a:effectLst/>
                <a:latin typeface="Calibri" panose="020F0502020204030204" pitchFamily="34" charset="0"/>
                <a:ea typeface="Aptos" panose="020B0004020202020204" pitchFamily="34" charset="0"/>
                <a:cs typeface="Calibri" panose="020F0502020204030204" pitchFamily="34" charset="0"/>
              </a:rPr>
              <a:t>Verantwoordelikheid</a:t>
            </a:r>
            <a:r>
              <a:rPr lang="af-ZA" sz="1200" dirty="0">
                <a:effectLst/>
                <a:latin typeface="Calibri" panose="020F0502020204030204" pitchFamily="34" charset="0"/>
                <a:ea typeface="Aptos" panose="020B0004020202020204" pitchFamily="34" charset="0"/>
                <a:cs typeface="Calibri" panose="020F0502020204030204" pitchFamily="34" charset="0"/>
              </a:rPr>
              <a:t> is 'n plig of taak wat van jou verwag word om te doen.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belangrikste verskil tussen 'n verpligting en 'n verantwoordelikheid is dat 'n </a:t>
            </a:r>
            <a:r>
              <a:rPr lang="af-ZA" sz="1200" i="1" dirty="0">
                <a:effectLst/>
                <a:latin typeface="Calibri" panose="020F0502020204030204" pitchFamily="34" charset="0"/>
                <a:ea typeface="Aptos" panose="020B0004020202020204" pitchFamily="34" charset="0"/>
                <a:cs typeface="Calibri" panose="020F0502020204030204" pitchFamily="34" charset="0"/>
              </a:rPr>
              <a:t>verpligting</a:t>
            </a:r>
            <a:r>
              <a:rPr lang="af-ZA" sz="1200" dirty="0">
                <a:effectLst/>
                <a:latin typeface="Calibri" panose="020F0502020204030204" pitchFamily="34" charset="0"/>
                <a:ea typeface="Aptos" panose="020B0004020202020204" pitchFamily="34" charset="0"/>
                <a:cs typeface="Calibri" panose="020F0502020204030204" pitchFamily="34" charset="0"/>
              </a:rPr>
              <a:t> 'n aksie is wat nagekom of uitgevoer moet word, terwyl 'n </a:t>
            </a:r>
            <a:r>
              <a:rPr lang="af-ZA" sz="1200" i="1" dirty="0">
                <a:effectLst/>
                <a:latin typeface="Calibri" panose="020F0502020204030204" pitchFamily="34" charset="0"/>
                <a:ea typeface="Aptos" panose="020B0004020202020204" pitchFamily="34" charset="0"/>
                <a:cs typeface="Calibri" panose="020F0502020204030204" pitchFamily="34" charset="0"/>
              </a:rPr>
              <a:t>verantwoordelikheid</a:t>
            </a:r>
            <a:r>
              <a:rPr lang="af-ZA" sz="1200" dirty="0">
                <a:effectLst/>
                <a:latin typeface="Calibri" panose="020F0502020204030204" pitchFamily="34" charset="0"/>
                <a:ea typeface="Aptos" panose="020B0004020202020204" pitchFamily="34" charset="0"/>
                <a:cs typeface="Calibri" panose="020F0502020204030204" pitchFamily="34" charset="0"/>
              </a:rPr>
              <a:t> 'n aksie is waarvoor jy aanspreeklik is.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Werkers se verpligtinge kan die volgende insluit: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685800" lvl="1"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Nakoming van </a:t>
            </a:r>
            <a:r>
              <a:rPr lang="af-ZA" sz="1200" dirty="0" err="1">
                <a:effectLst/>
                <a:latin typeface="Calibri" panose="020F0502020204030204" pitchFamily="34" charset="0"/>
                <a:ea typeface="Times New Roman" panose="02020603050405020304" pitchFamily="18" charset="0"/>
                <a:cs typeface="Calibri" panose="020F0502020204030204" pitchFamily="34" charset="0"/>
              </a:rPr>
              <a:t>maatskappybeleide</a:t>
            </a:r>
            <a:r>
              <a:rPr lang="af-ZA" sz="1200" dirty="0">
                <a:effectLst/>
                <a:latin typeface="Calibri" panose="020F0502020204030204" pitchFamily="34" charset="0"/>
                <a:ea typeface="Times New Roman" panose="02020603050405020304" pitchFamily="18" charset="0"/>
                <a:cs typeface="Calibri" panose="020F0502020204030204" pitchFamily="34" charset="0"/>
              </a:rPr>
              <a:t> en -prosedures.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lvl="1"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Vertroulikheid.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lvl="1" indent="-228600">
              <a:lnSpc>
                <a:spcPct val="107000"/>
              </a:lnSpc>
              <a:spcAft>
                <a:spcPts val="800"/>
              </a:spcAft>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Stiptelikheid en bywoning.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800"/>
              </a:spcAft>
            </a:pPr>
            <a:br>
              <a:rPr lang="af-ZA" sz="1200" kern="0" dirty="0">
                <a:effectLst/>
                <a:latin typeface="Calibri" panose="020F0502020204030204" pitchFamily="34" charset="0"/>
                <a:ea typeface="Aptos" panose="020B0004020202020204" pitchFamily="34" charset="0"/>
              </a:rPr>
            </a:b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 die belangrikheid van </a:t>
            </a:r>
            <a:r>
              <a:rPr lang="af-ZA" sz="1200" b="1" dirty="0" err="1">
                <a:effectLst/>
                <a:latin typeface="Calibri" panose="020F0502020204030204" pitchFamily="34" charset="0"/>
                <a:ea typeface="Aptos" panose="020B0004020202020204" pitchFamily="34" charset="0"/>
                <a:cs typeface="Calibri" panose="020F0502020204030204" pitchFamily="34" charset="0"/>
              </a:rPr>
              <a:t>werkersregte</a:t>
            </a:r>
            <a:r>
              <a:rPr lang="af-ZA" sz="1200" dirty="0">
                <a:effectLst/>
                <a:latin typeface="Calibri" panose="020F0502020204030204" pitchFamily="34" charset="0"/>
                <a:ea typeface="Aptos" panose="020B0004020202020204" pitchFamily="34" charset="0"/>
                <a:cs typeface="Calibri" panose="020F0502020204030204" pitchFamily="34" charset="0"/>
              </a:rPr>
              <a:t>. Werkers in Suid-Afrika is vir baie jare gedurende apartheid uitgebuit. Apartheid het staatgemaak op goedkoop arbeid: Werkers moes sukkel met die </a:t>
            </a:r>
            <a:r>
              <a:rPr lang="af-ZA" sz="1200" dirty="0" err="1">
                <a:effectLst/>
                <a:latin typeface="Calibri" panose="020F0502020204030204" pitchFamily="34" charset="0"/>
                <a:ea typeface="Aptos" panose="020B0004020202020204" pitchFamily="34" charset="0"/>
                <a:cs typeface="Calibri" panose="020F0502020204030204" pitchFamily="34" charset="0"/>
              </a:rPr>
              <a:t>trekarbeidstelsel</a:t>
            </a:r>
            <a:r>
              <a:rPr lang="af-ZA" sz="1200" dirty="0">
                <a:effectLst/>
                <a:latin typeface="Calibri" panose="020F0502020204030204" pitchFamily="34" charset="0"/>
                <a:ea typeface="Aptos" panose="020B0004020202020204" pitchFamily="34" charset="0"/>
                <a:cs typeface="Calibri" panose="020F0502020204030204" pitchFamily="34" charset="0"/>
              </a:rPr>
              <a:t>, passe en streng beheer oor wie waar mag werk, </a:t>
            </a:r>
            <a:r>
              <a:rPr lang="af-ZA" sz="1200" dirty="0" err="1">
                <a:effectLst/>
                <a:latin typeface="Calibri" panose="020F0502020204030204" pitchFamily="34" charset="0"/>
                <a:ea typeface="Aptos" panose="020B0004020202020204" pitchFamily="34" charset="0"/>
                <a:cs typeface="Calibri" panose="020F0502020204030204" pitchFamily="34" charset="0"/>
              </a:rPr>
              <a:t>werksreservering</a:t>
            </a:r>
            <a:r>
              <a:rPr lang="af-ZA" sz="1200" dirty="0">
                <a:effectLst/>
                <a:latin typeface="Calibri" panose="020F0502020204030204" pitchFamily="34" charset="0"/>
                <a:ea typeface="Aptos" panose="020B0004020202020204" pitchFamily="34" charset="0"/>
                <a:cs typeface="Calibri" panose="020F0502020204030204" pitchFamily="34" charset="0"/>
              </a:rPr>
              <a:t>, baie lae lone, en onderdrukkende wette.</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Baie van die beginsels van menseregte is ontwerp om jou as werker binne die werkplek te beskerm. </a:t>
            </a:r>
            <a:r>
              <a:rPr lang="af-ZA" sz="1200" b="1" dirty="0" err="1">
                <a:effectLst/>
                <a:latin typeface="Calibri" panose="020F0502020204030204" pitchFamily="34" charset="0"/>
                <a:ea typeface="Aptos" panose="020B0004020202020204" pitchFamily="34" charset="0"/>
                <a:cs typeface="Calibri" panose="020F0502020204030204" pitchFamily="34" charset="0"/>
              </a:rPr>
              <a:t>Werkersregte</a:t>
            </a:r>
            <a:r>
              <a:rPr lang="af-ZA" sz="1200" b="1" dirty="0">
                <a:effectLst/>
                <a:latin typeface="Calibri" panose="020F0502020204030204" pitchFamily="34" charset="0"/>
                <a:ea typeface="Aptos" panose="020B0004020202020204" pitchFamily="34" charset="0"/>
                <a:cs typeface="Calibri" panose="020F0502020204030204" pitchFamily="34" charset="0"/>
              </a:rPr>
              <a:t> is menseregte</a:t>
            </a:r>
            <a:r>
              <a:rPr lang="af-ZA" sz="1200" dirty="0">
                <a:effectLst/>
                <a:latin typeface="Calibri" panose="020F0502020204030204" pitchFamily="34" charset="0"/>
                <a:ea typeface="Aptos" panose="020B0004020202020204" pitchFamily="34" charset="0"/>
                <a:cs typeface="Calibri" panose="020F0502020204030204" pitchFamily="34" charset="0"/>
              </a:rPr>
              <a:t>, en ons het 'n morele en wetlike verpligting om dit te beskerm. Niemand moet toegelaat word om werkers uit te buit bloot om 'n meer winsgewende of doeltreffende besigheid te bedryf nie.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Menseregte is basiese morele beginsels wat deur alle samelewings gehandhaaf moet word. Hierdie regte is gebaseer op menswaardigheid, gelykheid en die idee dat almal regverdig behandel moet word – in die alledaagse lewe en by die werk. Regerings en werkgewers moet hierdie menseregte vir hul mense en werkers respekteer en nakom.</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Daar moet altyd onthou word dat elke reg ook 'n verpligting inhou. In wese is die regte van die werknemer die verpligtinge van die werkgewer; en die regte van die werkgewer is die verpligtinge van die werknemer.</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5B0E466D-D1A2-4DA4-9D2D-F9504789EFC3}" type="slidenum">
              <a:rPr lang="en-US" smtClean="0"/>
              <a:t>8</a:t>
            </a:fld>
            <a:endParaRPr lang="en-US"/>
          </a:p>
        </p:txBody>
      </p:sp>
    </p:spTree>
    <p:extLst>
      <p:ext uri="{BB962C8B-B14F-4D97-AF65-F5344CB8AC3E}">
        <p14:creationId xmlns:p14="http://schemas.microsoft.com/office/powerpoint/2010/main" val="4044580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&amp; </a:t>
            </a:r>
            <a:r>
              <a:rPr lang="en-GB" dirty="0" err="1"/>
              <a:t>Klasbespreking</a:t>
            </a:r>
            <a:r>
              <a:rPr lang="en-GB" dirty="0"/>
              <a:t> </a:t>
            </a:r>
            <a:r>
              <a:rPr lang="en-ZA" sz="1200" b="0" kern="0" dirty="0">
                <a:effectLst/>
                <a:latin typeface="Calibri" panose="020F0502020204030204" pitchFamily="34" charset="0"/>
                <a:ea typeface="Calibri" panose="020F0502020204030204" pitchFamily="34" charset="0"/>
              </a:rPr>
              <a:t>(3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kern="0" dirty="0">
                <a:effectLst/>
                <a:latin typeface="Calibri" panose="020F0502020204030204" pitchFamily="34" charset="0"/>
                <a:ea typeface="Aptos" panose="020B0004020202020204" pitchFamily="34" charset="0"/>
              </a:rPr>
              <a:t>Vra een van die leerders om vinnig die regte van werkgewers en werknemers wat op die skyfie is, hardop te lees. Ons sal meer regte in die volgende les bespreek. </a:t>
            </a:r>
            <a:endParaRPr lang="en-US" b="0" dirty="0"/>
          </a:p>
          <a:p>
            <a:endParaRPr lang="en-US" dirty="0"/>
          </a:p>
        </p:txBody>
      </p:sp>
      <p:sp>
        <p:nvSpPr>
          <p:cNvPr id="4" name="Slide Number Placeholder 3"/>
          <p:cNvSpPr>
            <a:spLocks noGrp="1"/>
          </p:cNvSpPr>
          <p:nvPr>
            <p:ph type="sldNum" sz="quarter" idx="5"/>
          </p:nvPr>
        </p:nvSpPr>
        <p:spPr/>
        <p:txBody>
          <a:bodyPr/>
          <a:lstStyle/>
          <a:p>
            <a:fld id="{5B0E466D-D1A2-4DA4-9D2D-F9504789EFC3}" type="slidenum">
              <a:rPr lang="en-US" smtClean="0"/>
              <a:t>9</a:t>
            </a:fld>
            <a:endParaRPr lang="en-US"/>
          </a:p>
        </p:txBody>
      </p:sp>
    </p:spTree>
    <p:extLst>
      <p:ext uri="{BB962C8B-B14F-4D97-AF65-F5344CB8AC3E}">
        <p14:creationId xmlns:p14="http://schemas.microsoft.com/office/powerpoint/2010/main" val="3510769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72E5-331C-8D01-166E-0798172803EB}"/>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0A42AF1A-CBDC-AE58-5CE7-C59D54AE6D7A}"/>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5EF0D2C2-75AF-0AF7-C75A-EA6E60071EF1}"/>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a:extLst>
              <a:ext uri="{FF2B5EF4-FFF2-40B4-BE49-F238E27FC236}">
                <a16:creationId xmlns:a16="http://schemas.microsoft.com/office/drawing/2014/main" id="{1BE07DD5-375A-9E00-D793-BD485F71DF6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6B54D11-81DF-FC19-0D72-11E87A2A38CD}"/>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4103755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06240-5788-0564-0D0F-A2B7E5890F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225A85-094B-7438-371A-F9B8A01F70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0529E-9A7C-55A7-9D57-8FB4406209F1}"/>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a:extLst>
              <a:ext uri="{FF2B5EF4-FFF2-40B4-BE49-F238E27FC236}">
                <a16:creationId xmlns:a16="http://schemas.microsoft.com/office/drawing/2014/main" id="{F6A92E95-B3A3-5844-4D69-C298F50F072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12597CA-76F8-687B-D37F-E65DFEF322B5}"/>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3654977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7926-0E0D-B37C-FA09-022C0E0686FA}"/>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E1D40074-BC28-202D-E124-DBCE3CDC1075}"/>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BDE39F-3189-289B-6ADA-8628CFA76854}"/>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a:extLst>
              <a:ext uri="{FF2B5EF4-FFF2-40B4-BE49-F238E27FC236}">
                <a16:creationId xmlns:a16="http://schemas.microsoft.com/office/drawing/2014/main" id="{FDD029F4-878F-2946-1D19-F145459BC50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63AC980-35FC-B8CE-9BEB-3C9F871E345B}"/>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3668105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3D0D8-D570-5599-7FE7-52DBE365A1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184ED3-195B-2C5D-D64C-19339E6A84F2}"/>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9D637D-7EA7-47FB-B170-DABBF4232950}"/>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88F396-00AD-A00F-E8B3-EAA8A5B1E2E5}"/>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6" name="Footer Placeholder 5">
            <a:extLst>
              <a:ext uri="{FF2B5EF4-FFF2-40B4-BE49-F238E27FC236}">
                <a16:creationId xmlns:a16="http://schemas.microsoft.com/office/drawing/2014/main" id="{3AA2AFA0-7D8A-25A2-1CDE-5D22347507F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FA38D43-D2E6-89E0-0F89-DEE73397A315}"/>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1678795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A20EF-3B25-4BA8-A38C-43BA3717E172}"/>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236473-A9AB-3A8E-AF53-AA26824BC1E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AB2BA385-B765-9CEB-D9E6-A8E45D8931E8}"/>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140391-E543-5488-83C4-777C29A420E2}"/>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597D650-AD46-1F10-08CE-AB448212103A}"/>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3C1F46-0FBA-D52A-A10F-B9565B7A2C3E}"/>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8" name="Footer Placeholder 7">
            <a:extLst>
              <a:ext uri="{FF2B5EF4-FFF2-40B4-BE49-F238E27FC236}">
                <a16:creationId xmlns:a16="http://schemas.microsoft.com/office/drawing/2014/main" id="{0FFBAF10-C9BA-F8A8-962D-ACB653F0DB6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FDD2672F-92FA-6F78-26A7-556B1B539E11}"/>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3960747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F17FE-0933-2FF3-04A1-207F03C6C9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A052E5-8D57-E0E7-C0B0-11966D528501}"/>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4" name="Footer Placeholder 3">
            <a:extLst>
              <a:ext uri="{FF2B5EF4-FFF2-40B4-BE49-F238E27FC236}">
                <a16:creationId xmlns:a16="http://schemas.microsoft.com/office/drawing/2014/main" id="{C699472C-B84B-CBC7-CEE4-AC732D51587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6219C81-FBB0-37C5-BDF6-3F4BD4B59BE2}"/>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189428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E8C270-359D-59BF-586B-64BB6ABA39F6}"/>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3" name="Footer Placeholder 2">
            <a:extLst>
              <a:ext uri="{FF2B5EF4-FFF2-40B4-BE49-F238E27FC236}">
                <a16:creationId xmlns:a16="http://schemas.microsoft.com/office/drawing/2014/main" id="{09145C0B-B122-8E0D-3105-73D0276451B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82FDDC7D-BAAB-B2BA-1C6D-96AA8E9EA11D}"/>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336058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4973B-F321-42E4-CD01-C9D7F89C6DD1}"/>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021CB65D-BF69-A64B-37B8-B6BC6BF9CB3A}"/>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0F433D-91D8-36D3-20AA-319D3AAE709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347B1F54-A5C1-D9E0-409F-C24454F99322}"/>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6" name="Footer Placeholder 5">
            <a:extLst>
              <a:ext uri="{FF2B5EF4-FFF2-40B4-BE49-F238E27FC236}">
                <a16:creationId xmlns:a16="http://schemas.microsoft.com/office/drawing/2014/main" id="{FB2AFDA5-2134-D3C3-84B8-060652BC4ED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DDECFF9-AA99-72B3-282A-37FDCD00DF28}"/>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307539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8475E-6759-784C-E52F-7D691F24D69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2EF60968-B14E-B39A-611D-8F2843A517E5}"/>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EDFB58E2-6F38-3B21-590F-65A690F75C5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BA437B9-A96B-91EC-F318-42DDFCF1BCE4}"/>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6" name="Footer Placeholder 5">
            <a:extLst>
              <a:ext uri="{FF2B5EF4-FFF2-40B4-BE49-F238E27FC236}">
                <a16:creationId xmlns:a16="http://schemas.microsoft.com/office/drawing/2014/main" id="{3D5D8A2A-F912-9686-8471-2F1A3EED6EE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0B24C45-3B06-106F-C626-8C029972A9AD}"/>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2246085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A8224-20BE-5812-F455-7EEE83E4C1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3C2B91-CF26-ED82-09A9-F8D549D939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AF7A8E-37AC-BDDD-F8B2-98467CCF3A23}"/>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a:extLst>
              <a:ext uri="{FF2B5EF4-FFF2-40B4-BE49-F238E27FC236}">
                <a16:creationId xmlns:a16="http://schemas.microsoft.com/office/drawing/2014/main" id="{B9C98A44-B3CB-74EC-4207-FFAB00199C2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28C45AA-101D-480E-5F6F-78CEEF85F7EE}"/>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4018417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BDB494-9476-21CE-5DE0-2638190B92CE}"/>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4B60C2-68D5-CD27-D0D7-DDB125C55CC3}"/>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25BC2-E4E6-9D14-CD45-7D66E8819296}"/>
              </a:ext>
            </a:extLst>
          </p:cNvPr>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a:extLst>
              <a:ext uri="{FF2B5EF4-FFF2-40B4-BE49-F238E27FC236}">
                <a16:creationId xmlns:a16="http://schemas.microsoft.com/office/drawing/2014/main" id="{17D61E71-299F-A9B5-65A8-A6EF4406309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403354F-35B5-37DA-5805-B1DB5F88CBA1}"/>
              </a:ext>
            </a:extLst>
          </p:cNvPr>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946891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732432" y="2171700"/>
            <a:ext cx="13238489" cy="2971800"/>
          </a:xfrm>
        </p:spPr>
        <p:txBody>
          <a:bodyPr/>
          <a:lstStyle>
            <a:lvl1pPr>
              <a:defRPr sz="7200"/>
            </a:lvl1pPr>
          </a:lstStyle>
          <a:p>
            <a:r>
              <a:rPr lang="en-US"/>
              <a:t>Click to edit Master title style</a:t>
            </a:r>
            <a:endParaRPr lang="en-US" dirty="0"/>
          </a:p>
        </p:txBody>
      </p:sp>
      <p:sp>
        <p:nvSpPr>
          <p:cNvPr id="8" name="Text Placeholder 3"/>
          <p:cNvSpPr>
            <a:spLocks noGrp="1"/>
          </p:cNvSpPr>
          <p:nvPr>
            <p:ph type="body" sz="half" idx="2"/>
          </p:nvPr>
        </p:nvSpPr>
        <p:spPr>
          <a:xfrm>
            <a:off x="1732432" y="5486400"/>
            <a:ext cx="13238489" cy="3543300"/>
          </a:xfrm>
        </p:spPr>
        <p:txBody>
          <a:bodyPr anchor="ctr">
            <a:normAutofit/>
          </a:bodyPr>
          <a:lstStyle>
            <a:lvl1pPr marL="0" indent="0">
              <a:buNone/>
              <a:defRPr sz="27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4" name="Date Placeholder 3"/>
          <p:cNvSpPr>
            <a:spLocks noGrp="1"/>
          </p:cNvSpPr>
          <p:nvPr>
            <p:ph type="dt" sz="half" idx="10"/>
          </p:nvPr>
        </p:nvSpPr>
        <p:spPr/>
        <p:txBody>
          <a:bodyPr/>
          <a:lstStyle/>
          <a:p>
            <a:fld id="{4F6B6F0C-8485-4A33-A111-C5E3AD96ADAE}"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D641B5-1060-447B-911F-23ED43281ABD}" type="slidenum">
              <a:rPr lang="en-ZA" smtClean="0"/>
              <a:t>‹#›</a:t>
            </a:fld>
            <a:endParaRPr lang="en-ZA"/>
          </a:p>
        </p:txBody>
      </p:sp>
    </p:spTree>
    <p:extLst>
      <p:ext uri="{BB962C8B-B14F-4D97-AF65-F5344CB8AC3E}">
        <p14:creationId xmlns:p14="http://schemas.microsoft.com/office/powerpoint/2010/main" val="1994127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12395852" y="-2"/>
            <a:ext cx="5892137" cy="6215259"/>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36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12421544" y="6492510"/>
            <a:ext cx="5866443" cy="379449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36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7532989" y="5688646"/>
            <a:ext cx="4561994" cy="4598354"/>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36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7541397" y="1"/>
            <a:ext cx="4553691" cy="539555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36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946404" y="644652"/>
            <a:ext cx="5884164" cy="2468880"/>
          </a:xfrm>
        </p:spPr>
        <p:txBody>
          <a:bodyPr anchor="b"/>
          <a:lstStyle>
            <a:lvl1pPr>
              <a:defRPr sz="81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946404" y="4059936"/>
            <a:ext cx="5897880" cy="5074920"/>
          </a:xfrm>
        </p:spPr>
        <p:txBody>
          <a:bodyPr>
            <a:normAutofit/>
          </a:bodyPr>
          <a:lstStyle>
            <a:lvl1pPr marL="0" indent="0">
              <a:buNone/>
              <a:defRPr sz="3600"/>
            </a:lvl1pPr>
            <a:lvl2pPr>
              <a:defRPr sz="3000"/>
            </a:lvl2pPr>
            <a:lvl3pPr>
              <a:defRPr sz="27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943992" y="3634740"/>
            <a:ext cx="5815584" cy="41148"/>
          </a:xfrm>
          <a:custGeom>
            <a:avLst/>
            <a:gdLst>
              <a:gd name="connsiteX0" fmla="*/ 0 w 5815584"/>
              <a:gd name="connsiteY0" fmla="*/ 0 h 41148"/>
              <a:gd name="connsiteX1" fmla="*/ 529864 w 5815584"/>
              <a:gd name="connsiteY1" fmla="*/ 0 h 41148"/>
              <a:gd name="connsiteX2" fmla="*/ 1117884 w 5815584"/>
              <a:gd name="connsiteY2" fmla="*/ 0 h 41148"/>
              <a:gd name="connsiteX3" fmla="*/ 1647749 w 5815584"/>
              <a:gd name="connsiteY3" fmla="*/ 0 h 41148"/>
              <a:gd name="connsiteX4" fmla="*/ 2352081 w 5815584"/>
              <a:gd name="connsiteY4" fmla="*/ 0 h 41148"/>
              <a:gd name="connsiteX5" fmla="*/ 2998257 w 5815584"/>
              <a:gd name="connsiteY5" fmla="*/ 0 h 41148"/>
              <a:gd name="connsiteX6" fmla="*/ 3644433 w 5815584"/>
              <a:gd name="connsiteY6" fmla="*/ 0 h 41148"/>
              <a:gd name="connsiteX7" fmla="*/ 4406920 w 5815584"/>
              <a:gd name="connsiteY7" fmla="*/ 0 h 41148"/>
              <a:gd name="connsiteX8" fmla="*/ 5111252 w 5815584"/>
              <a:gd name="connsiteY8" fmla="*/ 0 h 41148"/>
              <a:gd name="connsiteX9" fmla="*/ 5815584 w 5815584"/>
              <a:gd name="connsiteY9" fmla="*/ 0 h 41148"/>
              <a:gd name="connsiteX10" fmla="*/ 5815584 w 5815584"/>
              <a:gd name="connsiteY10" fmla="*/ 41148 h 41148"/>
              <a:gd name="connsiteX11" fmla="*/ 5343876 w 5815584"/>
              <a:gd name="connsiteY11" fmla="*/ 41148 h 41148"/>
              <a:gd name="connsiteX12" fmla="*/ 4814011 w 5815584"/>
              <a:gd name="connsiteY12" fmla="*/ 41148 h 41148"/>
              <a:gd name="connsiteX13" fmla="*/ 4109679 w 5815584"/>
              <a:gd name="connsiteY13" fmla="*/ 41148 h 41148"/>
              <a:gd name="connsiteX14" fmla="*/ 3347192 w 5815584"/>
              <a:gd name="connsiteY14" fmla="*/ 41148 h 41148"/>
              <a:gd name="connsiteX15" fmla="*/ 2759172 w 5815584"/>
              <a:gd name="connsiteY15" fmla="*/ 41148 h 41148"/>
              <a:gd name="connsiteX16" fmla="*/ 1996684 w 5815584"/>
              <a:gd name="connsiteY16" fmla="*/ 41148 h 41148"/>
              <a:gd name="connsiteX17" fmla="*/ 1466820 w 5815584"/>
              <a:gd name="connsiteY17" fmla="*/ 41148 h 41148"/>
              <a:gd name="connsiteX18" fmla="*/ 995111 w 5815584"/>
              <a:gd name="connsiteY18" fmla="*/ 41148 h 41148"/>
              <a:gd name="connsiteX19" fmla="*/ 0 w 5815584"/>
              <a:gd name="connsiteY19" fmla="*/ 41148 h 41148"/>
              <a:gd name="connsiteX20" fmla="*/ 0 w 5815584"/>
              <a:gd name="connsiteY20" fmla="*/ 0 h 4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15584" h="41148" fill="none" extrusionOk="0">
                <a:moveTo>
                  <a:pt x="0" y="0"/>
                </a:moveTo>
                <a:cubicBezTo>
                  <a:pt x="130510" y="2514"/>
                  <a:pt x="403969" y="635"/>
                  <a:pt x="529864" y="0"/>
                </a:cubicBezTo>
                <a:cubicBezTo>
                  <a:pt x="655759" y="-635"/>
                  <a:pt x="845691" y="-9398"/>
                  <a:pt x="1117884" y="0"/>
                </a:cubicBezTo>
                <a:cubicBezTo>
                  <a:pt x="1390077" y="9398"/>
                  <a:pt x="1423860" y="-3991"/>
                  <a:pt x="1647749" y="0"/>
                </a:cubicBezTo>
                <a:cubicBezTo>
                  <a:pt x="1871639" y="3991"/>
                  <a:pt x="2147902" y="26657"/>
                  <a:pt x="2352081" y="0"/>
                </a:cubicBezTo>
                <a:cubicBezTo>
                  <a:pt x="2556260" y="-26657"/>
                  <a:pt x="2809857" y="-9238"/>
                  <a:pt x="2998257" y="0"/>
                </a:cubicBezTo>
                <a:cubicBezTo>
                  <a:pt x="3186657" y="9238"/>
                  <a:pt x="3449481" y="17170"/>
                  <a:pt x="3644433" y="0"/>
                </a:cubicBezTo>
                <a:cubicBezTo>
                  <a:pt x="3839385" y="-17170"/>
                  <a:pt x="4090820" y="-25936"/>
                  <a:pt x="4406920" y="0"/>
                </a:cubicBezTo>
                <a:cubicBezTo>
                  <a:pt x="4723020" y="25936"/>
                  <a:pt x="4817616" y="-29125"/>
                  <a:pt x="5111252" y="0"/>
                </a:cubicBezTo>
                <a:cubicBezTo>
                  <a:pt x="5404888" y="29125"/>
                  <a:pt x="5646694" y="-30495"/>
                  <a:pt x="5815584" y="0"/>
                </a:cubicBezTo>
                <a:cubicBezTo>
                  <a:pt x="5814363" y="20218"/>
                  <a:pt x="5816097" y="22559"/>
                  <a:pt x="5815584" y="41148"/>
                </a:cubicBezTo>
                <a:cubicBezTo>
                  <a:pt x="5603545" y="45684"/>
                  <a:pt x="5532224" y="40546"/>
                  <a:pt x="5343876" y="41148"/>
                </a:cubicBezTo>
                <a:cubicBezTo>
                  <a:pt x="5155528" y="41750"/>
                  <a:pt x="4922969" y="65735"/>
                  <a:pt x="4814011" y="41148"/>
                </a:cubicBezTo>
                <a:cubicBezTo>
                  <a:pt x="4705054" y="16561"/>
                  <a:pt x="4332315" y="46150"/>
                  <a:pt x="4109679" y="41148"/>
                </a:cubicBezTo>
                <a:cubicBezTo>
                  <a:pt x="3887043" y="36146"/>
                  <a:pt x="3516107" y="65073"/>
                  <a:pt x="3347192" y="41148"/>
                </a:cubicBezTo>
                <a:cubicBezTo>
                  <a:pt x="3178277" y="17223"/>
                  <a:pt x="2877068" y="25518"/>
                  <a:pt x="2759172" y="41148"/>
                </a:cubicBezTo>
                <a:cubicBezTo>
                  <a:pt x="2641276" y="56778"/>
                  <a:pt x="2172836" y="64217"/>
                  <a:pt x="1996684" y="41148"/>
                </a:cubicBezTo>
                <a:cubicBezTo>
                  <a:pt x="1820532" y="18079"/>
                  <a:pt x="1680898" y="25047"/>
                  <a:pt x="1466820" y="41148"/>
                </a:cubicBezTo>
                <a:cubicBezTo>
                  <a:pt x="1252742" y="57249"/>
                  <a:pt x="1189879" y="39386"/>
                  <a:pt x="995111" y="41148"/>
                </a:cubicBezTo>
                <a:cubicBezTo>
                  <a:pt x="800343" y="42910"/>
                  <a:pt x="477966" y="52317"/>
                  <a:pt x="0" y="41148"/>
                </a:cubicBezTo>
                <a:cubicBezTo>
                  <a:pt x="1673" y="32269"/>
                  <a:pt x="1088" y="17847"/>
                  <a:pt x="0" y="0"/>
                </a:cubicBezTo>
                <a:close/>
              </a:path>
              <a:path w="5815584" h="41148" stroke="0" extrusionOk="0">
                <a:moveTo>
                  <a:pt x="0" y="0"/>
                </a:moveTo>
                <a:cubicBezTo>
                  <a:pt x="139538" y="28288"/>
                  <a:pt x="458611" y="-3000"/>
                  <a:pt x="588020" y="0"/>
                </a:cubicBezTo>
                <a:cubicBezTo>
                  <a:pt x="717429" y="3000"/>
                  <a:pt x="930551" y="-16173"/>
                  <a:pt x="1059729" y="0"/>
                </a:cubicBezTo>
                <a:cubicBezTo>
                  <a:pt x="1188907" y="16173"/>
                  <a:pt x="1609526" y="25178"/>
                  <a:pt x="1822216" y="0"/>
                </a:cubicBezTo>
                <a:cubicBezTo>
                  <a:pt x="2034906" y="-25178"/>
                  <a:pt x="2199061" y="17250"/>
                  <a:pt x="2410236" y="0"/>
                </a:cubicBezTo>
                <a:cubicBezTo>
                  <a:pt x="2621411" y="-17250"/>
                  <a:pt x="2859907" y="-23055"/>
                  <a:pt x="2998257" y="0"/>
                </a:cubicBezTo>
                <a:cubicBezTo>
                  <a:pt x="3136607" y="23055"/>
                  <a:pt x="3562810" y="24479"/>
                  <a:pt x="3760744" y="0"/>
                </a:cubicBezTo>
                <a:cubicBezTo>
                  <a:pt x="3958678" y="-24479"/>
                  <a:pt x="4139919" y="2395"/>
                  <a:pt x="4290609" y="0"/>
                </a:cubicBezTo>
                <a:cubicBezTo>
                  <a:pt x="4441299" y="-2395"/>
                  <a:pt x="4870852" y="30741"/>
                  <a:pt x="5053096" y="0"/>
                </a:cubicBezTo>
                <a:cubicBezTo>
                  <a:pt x="5235340" y="-30741"/>
                  <a:pt x="5453588" y="21795"/>
                  <a:pt x="5815584" y="0"/>
                </a:cubicBezTo>
                <a:cubicBezTo>
                  <a:pt x="5817067" y="17132"/>
                  <a:pt x="5817473" y="30691"/>
                  <a:pt x="5815584" y="41148"/>
                </a:cubicBezTo>
                <a:cubicBezTo>
                  <a:pt x="5552914" y="17625"/>
                  <a:pt x="5344539" y="16968"/>
                  <a:pt x="5169408" y="41148"/>
                </a:cubicBezTo>
                <a:cubicBezTo>
                  <a:pt x="4994277" y="65328"/>
                  <a:pt x="4870743" y="19489"/>
                  <a:pt x="4581388" y="41148"/>
                </a:cubicBezTo>
                <a:cubicBezTo>
                  <a:pt x="4292033" y="62807"/>
                  <a:pt x="4055722" y="11084"/>
                  <a:pt x="3818900" y="41148"/>
                </a:cubicBezTo>
                <a:cubicBezTo>
                  <a:pt x="3582078" y="71212"/>
                  <a:pt x="3416288" y="14778"/>
                  <a:pt x="3056412" y="41148"/>
                </a:cubicBezTo>
                <a:cubicBezTo>
                  <a:pt x="2696536" y="67518"/>
                  <a:pt x="2657681" y="26458"/>
                  <a:pt x="2526548" y="41148"/>
                </a:cubicBezTo>
                <a:cubicBezTo>
                  <a:pt x="2395415" y="55838"/>
                  <a:pt x="2137126" y="38347"/>
                  <a:pt x="1880372" y="41148"/>
                </a:cubicBezTo>
                <a:cubicBezTo>
                  <a:pt x="1623618" y="43949"/>
                  <a:pt x="1323763" y="53638"/>
                  <a:pt x="1117884" y="41148"/>
                </a:cubicBezTo>
                <a:cubicBezTo>
                  <a:pt x="912005" y="28658"/>
                  <a:pt x="270014" y="-4802"/>
                  <a:pt x="0" y="41148"/>
                </a:cubicBezTo>
                <a:cubicBezTo>
                  <a:pt x="1580" y="32431"/>
                  <a:pt x="-1390" y="16125"/>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Tree>
    <p:extLst>
      <p:ext uri="{BB962C8B-B14F-4D97-AF65-F5344CB8AC3E}">
        <p14:creationId xmlns:p14="http://schemas.microsoft.com/office/powerpoint/2010/main" val="2954918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B1219A-C0F8-1F57-CAE0-D9B125BD79D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8B2DE6-C2FE-B4C4-8A22-D38B450BD476}"/>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3795D7-09C9-A840-542F-0E1BE22D1F6D}"/>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pPr/>
              <a:t>5/30/2024</a:t>
            </a:fld>
            <a:endParaRPr lang="en-US"/>
          </a:p>
        </p:txBody>
      </p:sp>
      <p:sp>
        <p:nvSpPr>
          <p:cNvPr id="5" name="Footer Placeholder 4">
            <a:extLst>
              <a:ext uri="{FF2B5EF4-FFF2-40B4-BE49-F238E27FC236}">
                <a16:creationId xmlns:a16="http://schemas.microsoft.com/office/drawing/2014/main" id="{359D7F1E-8541-4903-5585-C10B1D6200C9}"/>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44BF0F-470C-E78F-1197-D9AD70C1D6E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2575974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2.jpeg"/><Relationship Id="rId4" Type="http://schemas.openxmlformats.org/officeDocument/2006/relationships/hyperlink" Target="https://www.youtube.com/watch?v=X46YRg-sCvQ"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E61568-037D-21E3-66FF-65F6209F1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BFBEC5F9-4A08-2584-68CE-72629CF9BE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30652" y="0"/>
            <a:ext cx="12426696" cy="10287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7540" y="0"/>
            <a:ext cx="11932920" cy="10287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7D76516-622F-6E09-09B3-4506412DA59F}"/>
              </a:ext>
            </a:extLst>
          </p:cNvPr>
          <p:cNvSpPr>
            <a:spLocks noGrp="1"/>
          </p:cNvSpPr>
          <p:nvPr>
            <p:ph type="title"/>
          </p:nvPr>
        </p:nvSpPr>
        <p:spPr>
          <a:xfrm>
            <a:off x="3833446" y="2162907"/>
            <a:ext cx="10621107" cy="5961186"/>
          </a:xfrm>
        </p:spPr>
        <p:txBody>
          <a:bodyPr>
            <a:normAutofit/>
          </a:bodyPr>
          <a:lstStyle/>
          <a:p>
            <a:pPr algn="ctr"/>
            <a:r>
              <a:rPr lang="nl-NL" sz="7500" dirty="0">
                <a:solidFill>
                  <a:schemeClr val="bg1">
                    <a:lumMod val="95000"/>
                    <a:lumOff val="5000"/>
                  </a:schemeClr>
                </a:solidFill>
              </a:rPr>
              <a:t>HOE BIED DIE WERKSKONTRAK BESKERMING AAN DIE WERKGEWER/</a:t>
            </a:r>
            <a:br>
              <a:rPr lang="nl-NL" sz="7500" dirty="0">
                <a:solidFill>
                  <a:schemeClr val="bg1">
                    <a:lumMod val="95000"/>
                    <a:lumOff val="5000"/>
                  </a:schemeClr>
                </a:solidFill>
              </a:rPr>
            </a:br>
            <a:r>
              <a:rPr lang="nl-NL" sz="7500" dirty="0">
                <a:solidFill>
                  <a:schemeClr val="bg1">
                    <a:lumMod val="95000"/>
                    <a:lumOff val="5000"/>
                  </a:schemeClr>
                </a:solidFill>
              </a:rPr>
              <a:t>WERKNEMER?</a:t>
            </a:r>
            <a:endParaRPr lang="en-ZA" sz="7500" dirty="0">
              <a:solidFill>
                <a:schemeClr val="bg1">
                  <a:lumMod val="95000"/>
                  <a:lumOff val="5000"/>
                </a:schemeClr>
              </a:solidFill>
            </a:endParaRPr>
          </a:p>
        </p:txBody>
      </p:sp>
      <p:pic>
        <p:nvPicPr>
          <p:cNvPr id="4" name="Picture 3" descr="A logo with a person in the middle&#10;&#10;Description automatically generated">
            <a:extLst>
              <a:ext uri="{FF2B5EF4-FFF2-40B4-BE49-F238E27FC236}">
                <a16:creationId xmlns:a16="http://schemas.microsoft.com/office/drawing/2014/main" id="{2A139961-868C-9334-0326-3211CA73A5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973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8" name="Rectangle 615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9" r="1" b="1"/>
          <a:stretch/>
        </p:blipFill>
        <p:spPr bwMode="auto">
          <a:xfrm>
            <a:off x="932512" y="1280981"/>
            <a:ext cx="9884306" cy="7719684"/>
          </a:xfrm>
          <a:prstGeom prst="rect">
            <a:avLst/>
          </a:prstGeom>
          <a:noFill/>
          <a:extLst>
            <a:ext uri="{909E8E84-426E-40DD-AFC4-6F175D3DCCD1}">
              <a14:hiddenFill xmlns:a14="http://schemas.microsoft.com/office/drawing/2010/main">
                <a:solidFill>
                  <a:srgbClr val="FFFFFF"/>
                </a:solidFill>
              </a14:hiddenFill>
            </a:ext>
          </a:extLst>
        </p:spPr>
      </p:pic>
      <p:sp>
        <p:nvSpPr>
          <p:cNvPr id="6160" name="Right Triangle 615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865080" y="5003800"/>
            <a:ext cx="4937760" cy="4800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62" name="Rectangle 616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1979" y="934912"/>
            <a:ext cx="6018260" cy="841182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12078745" y="1584960"/>
            <a:ext cx="4796490" cy="7139940"/>
          </a:xfrm>
        </p:spPr>
        <p:txBody>
          <a:bodyPr vert="horz" lIns="91440" tIns="45720" rIns="91440" bIns="45720" rtlCol="0" anchor="b">
            <a:normAutofit/>
          </a:bodyPr>
          <a:lstStyle/>
          <a:p>
            <a:pPr defTabSz="914400"/>
            <a:r>
              <a:rPr lang="en-US" sz="5900" b="1" dirty="0" err="1"/>
              <a:t>Vrae</a:t>
            </a:r>
            <a:r>
              <a:rPr lang="en-US" sz="5900" b="1" dirty="0"/>
              <a:t>?</a:t>
            </a:r>
            <a:br>
              <a:rPr lang="en-US" sz="5900" b="1" dirty="0"/>
            </a:br>
            <a:br>
              <a:rPr lang="en-US" sz="5900" b="1" dirty="0"/>
            </a:br>
            <a:br>
              <a:rPr lang="en-US" sz="5900" b="1" dirty="0"/>
            </a:br>
            <a:br>
              <a:rPr lang="en-US" sz="5900" b="1" dirty="0"/>
            </a:br>
            <a:br>
              <a:rPr lang="en-US" sz="5900" b="1" dirty="0"/>
            </a:br>
            <a:r>
              <a:rPr lang="en-US" sz="5900" b="1" dirty="0" err="1"/>
              <a:t>Voltooi</a:t>
            </a:r>
            <a:r>
              <a:rPr lang="en-US" sz="5900" b="1" dirty="0"/>
              <a:t> </a:t>
            </a:r>
            <a:r>
              <a:rPr lang="en-US" sz="5900" b="1" dirty="0" err="1"/>
              <a:t>Konsepkaart</a:t>
            </a:r>
            <a:r>
              <a:rPr lang="en-US" sz="5900" b="1" dirty="0"/>
              <a:t> &amp; </a:t>
            </a:r>
            <a:r>
              <a:rPr lang="en-US" sz="5900" b="1"/>
              <a:t>Refleksie</a:t>
            </a:r>
            <a:endParaRPr lang="en-US" sz="5900" b="1" kern="1200" dirty="0">
              <a:solidFill>
                <a:schemeClr val="tx1"/>
              </a:solidFill>
              <a:latin typeface="+mj-lt"/>
              <a:ea typeface="+mj-ea"/>
              <a:cs typeface="+mj-cs"/>
            </a:endParaRPr>
          </a:p>
        </p:txBody>
      </p:sp>
      <p:sp>
        <p:nvSpPr>
          <p:cNvPr id="3" name="Arrow: Down 2">
            <a:extLst>
              <a:ext uri="{FF2B5EF4-FFF2-40B4-BE49-F238E27FC236}">
                <a16:creationId xmlns:a16="http://schemas.microsoft.com/office/drawing/2014/main" id="{181E20F4-BFF7-E3B5-590A-3634D57EFD7F}"/>
              </a:ext>
            </a:extLst>
          </p:cNvPr>
          <p:cNvSpPr/>
          <p:nvPr/>
        </p:nvSpPr>
        <p:spPr>
          <a:xfrm>
            <a:off x="13182600" y="3327516"/>
            <a:ext cx="1827519" cy="2387367"/>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13E4579A-9C2F-4F5E-3D68-67E600D466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068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4" descr="A collage of two people&#10;&#10;Description automatically generated">
            <a:extLst>
              <a:ext uri="{FF2B5EF4-FFF2-40B4-BE49-F238E27FC236}">
                <a16:creationId xmlns:a16="http://schemas.microsoft.com/office/drawing/2014/main" id="{276303BB-7C1C-497F-D0D5-E7A4D66B5D44}"/>
              </a:ext>
            </a:extLst>
          </p:cNvPr>
          <p:cNvPicPr>
            <a:picLocks noChangeAspect="1"/>
          </p:cNvPicPr>
          <p:nvPr/>
        </p:nvPicPr>
        <p:blipFill rotWithShape="1">
          <a:blip r:embed="rId4">
            <a:extLst>
              <a:ext uri="{28A0092B-C50C-407E-A947-70E740481C1C}">
                <a14:useLocalDpi xmlns:a14="http://schemas.microsoft.com/office/drawing/2010/main" val="0"/>
              </a:ext>
            </a:extLst>
          </a:blip>
          <a:srcRect t="9179"/>
          <a:stretch/>
        </p:blipFill>
        <p:spPr>
          <a:xfrm>
            <a:off x="965200" y="965200"/>
            <a:ext cx="16357599" cy="8356599"/>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5A91156E-D34F-5D32-5AAD-2D9A32ACFE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344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11" descr="A group of women looking at a piece of paper&#10;&#10;Description automatically generated">
            <a:extLst>
              <a:ext uri="{FF2B5EF4-FFF2-40B4-BE49-F238E27FC236}">
                <a16:creationId xmlns:a16="http://schemas.microsoft.com/office/drawing/2014/main" id="{75C42C7F-67D9-CC6D-5DC7-54D91ECAED9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8287980" cy="10286990"/>
          </a:xfrm>
          <a:prstGeom prst="rect">
            <a:avLst/>
          </a:prstGeom>
        </p:spPr>
      </p:pic>
      <p:sp>
        <p:nvSpPr>
          <p:cNvPr id="23"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2433975" y="7772400"/>
            <a:ext cx="13747515" cy="1762125"/>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8A31996-F7F5-6D27-4E58-FEF9B98D32FA}"/>
              </a:ext>
            </a:extLst>
          </p:cNvPr>
          <p:cNvSpPr>
            <a:spLocks noGrp="1"/>
          </p:cNvSpPr>
          <p:nvPr>
            <p:ph type="title"/>
          </p:nvPr>
        </p:nvSpPr>
        <p:spPr>
          <a:xfrm>
            <a:off x="2657475" y="7881586"/>
            <a:ext cx="13300518" cy="1162401"/>
          </a:xfrm>
          <a:noFill/>
        </p:spPr>
        <p:txBody>
          <a:bodyPr vert="horz" lIns="91440" tIns="45720" rIns="91440" bIns="45720" rtlCol="0" anchor="ctr">
            <a:normAutofit/>
          </a:bodyPr>
          <a:lstStyle/>
          <a:p>
            <a:pPr algn="ctr" defTabSz="914400"/>
            <a:r>
              <a:rPr lang="en-US" sz="6000" dirty="0">
                <a:solidFill>
                  <a:srgbClr val="FFFFFF"/>
                </a:solidFill>
              </a:rPr>
              <a:t>Die </a:t>
            </a:r>
            <a:r>
              <a:rPr lang="en-US" sz="6000" dirty="0" err="1">
                <a:solidFill>
                  <a:srgbClr val="FFFFFF"/>
                </a:solidFill>
              </a:rPr>
              <a:t>Werkskontrak</a:t>
            </a:r>
            <a:endParaRPr lang="en-US" sz="6000" dirty="0">
              <a:solidFill>
                <a:srgbClr val="FFFFFF"/>
              </a:solidFill>
            </a:endParaRPr>
          </a:p>
        </p:txBody>
      </p:sp>
      <p:pic>
        <p:nvPicPr>
          <p:cNvPr id="13" name="Picture 12" descr="A logo with a person in the middle&#10;&#10;Description automatically generated">
            <a:extLst>
              <a:ext uri="{FF2B5EF4-FFF2-40B4-BE49-F238E27FC236}">
                <a16:creationId xmlns:a16="http://schemas.microsoft.com/office/drawing/2014/main" id="{29A8979A-5E96-9750-4A93-0F220A1FC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003517"/>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3428" cy="10286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8283428" cy="10293570"/>
          </a:xfrm>
          <a:prstGeom prst="rect">
            <a:avLst/>
          </a:prstGeom>
        </p:spPr>
      </p:pic>
      <p:sp>
        <p:nvSpPr>
          <p:cNvPr id="23" name="Rectangle 22">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3766" y="1665000"/>
            <a:ext cx="15293610" cy="6943852"/>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2" name="Content Placeholder 11">
            <a:extLst>
              <a:ext uri="{FF2B5EF4-FFF2-40B4-BE49-F238E27FC236}">
                <a16:creationId xmlns:a16="http://schemas.microsoft.com/office/drawing/2014/main" id="{9D274C4E-A75B-016F-09CC-AC67C1E3506C}"/>
              </a:ext>
            </a:extLst>
          </p:cNvPr>
          <p:cNvSpPr txBox="1">
            <a:spLocks/>
          </p:cNvSpPr>
          <p:nvPr/>
        </p:nvSpPr>
        <p:spPr>
          <a:xfrm>
            <a:off x="2995938" y="1637263"/>
            <a:ext cx="12289265" cy="604032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spcBef>
                <a:spcPts val="1500"/>
              </a:spcBef>
              <a:buNone/>
            </a:pPr>
            <a:endParaRPr lang="en-US" sz="6600" dirty="0"/>
          </a:p>
          <a:p>
            <a:pPr marL="0" indent="0" algn="ctr">
              <a:spcBef>
                <a:spcPts val="1500"/>
              </a:spcBef>
              <a:buNone/>
            </a:pPr>
            <a:r>
              <a:rPr lang="nl-NL" sz="6600" dirty="0"/>
              <a:t>Hierdie kontrakte definieer die </a:t>
            </a:r>
            <a:r>
              <a:rPr lang="nl-NL" sz="6600" b="1" dirty="0"/>
              <a:t>bepalings</a:t>
            </a:r>
            <a:r>
              <a:rPr lang="nl-NL" sz="6600" dirty="0"/>
              <a:t> en </a:t>
            </a:r>
            <a:r>
              <a:rPr lang="nl-NL" sz="6600" b="1" dirty="0"/>
              <a:t>voorwaardes</a:t>
            </a:r>
            <a:r>
              <a:rPr lang="nl-NL" sz="6600" dirty="0"/>
              <a:t> van indiensneming en bepaal die </a:t>
            </a:r>
            <a:r>
              <a:rPr lang="nl-NL" sz="6600" b="1" dirty="0"/>
              <a:t>regte</a:t>
            </a:r>
            <a:r>
              <a:rPr lang="nl-NL" sz="6600" dirty="0"/>
              <a:t> en </a:t>
            </a:r>
            <a:r>
              <a:rPr lang="nl-NL" sz="6600" b="1" dirty="0"/>
              <a:t>verpligtinge</a:t>
            </a:r>
            <a:r>
              <a:rPr lang="nl-NL" sz="6600" dirty="0"/>
              <a:t> van beide die </a:t>
            </a:r>
            <a:r>
              <a:rPr lang="nl-NL" sz="6600" b="1" dirty="0"/>
              <a:t>werkgewer</a:t>
            </a:r>
            <a:r>
              <a:rPr lang="nl-NL" sz="6600" dirty="0"/>
              <a:t> en die </a:t>
            </a:r>
            <a:r>
              <a:rPr lang="nl-NL" sz="6600" b="1" dirty="0"/>
              <a:t>werknemer</a:t>
            </a:r>
            <a:r>
              <a:rPr lang="nl-NL" sz="6600" dirty="0"/>
              <a:t>.</a:t>
            </a:r>
            <a:endParaRPr lang="en-US" sz="6600" dirty="0"/>
          </a:p>
        </p:txBody>
      </p:sp>
      <p:pic>
        <p:nvPicPr>
          <p:cNvPr id="3" name="Picture 2" descr="A logo with a person in the middle&#10;&#10;Description automatically generated">
            <a:extLst>
              <a:ext uri="{FF2B5EF4-FFF2-40B4-BE49-F238E27FC236}">
                <a16:creationId xmlns:a16="http://schemas.microsoft.com/office/drawing/2014/main" id="{16042035-ACC2-66E1-9035-DF4F2227FA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864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Diagram 13">
            <a:extLst>
              <a:ext uri="{FF2B5EF4-FFF2-40B4-BE49-F238E27FC236}">
                <a16:creationId xmlns:a16="http://schemas.microsoft.com/office/drawing/2014/main" id="{7415B781-2F2D-8B74-83E9-3E996B818B74}"/>
              </a:ext>
            </a:extLst>
          </p:cNvPr>
          <p:cNvGraphicFramePr/>
          <p:nvPr>
            <p:extLst>
              <p:ext uri="{D42A27DB-BD31-4B8C-83A1-F6EECF244321}">
                <p14:modId xmlns:p14="http://schemas.microsoft.com/office/powerpoint/2010/main" val="3760869350"/>
              </p:ext>
            </p:extLst>
          </p:nvPr>
        </p:nvGraphicFramePr>
        <p:xfrm>
          <a:off x="2438400" y="960755"/>
          <a:ext cx="13411200" cy="8365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4" descr="A logo with a person in the middle&#10;&#10;Description automatically generated">
            <a:extLst>
              <a:ext uri="{FF2B5EF4-FFF2-40B4-BE49-F238E27FC236}">
                <a16:creationId xmlns:a16="http://schemas.microsoft.com/office/drawing/2014/main" id="{7BA26E77-2F89-5AE5-D804-F578E8E30D2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38983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8288000" cy="10286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F9FFEC6D-219E-3891-3BD4-82D6F4F7D20A}"/>
              </a:ext>
            </a:extLst>
          </p:cNvPr>
          <p:cNvSpPr>
            <a:spLocks noGrp="1"/>
          </p:cNvSpPr>
          <p:nvPr>
            <p:ph type="title"/>
          </p:nvPr>
        </p:nvSpPr>
        <p:spPr>
          <a:xfrm>
            <a:off x="1375912" y="6875929"/>
            <a:ext cx="7028786" cy="2198960"/>
          </a:xfrm>
        </p:spPr>
        <p:txBody>
          <a:bodyPr vert="horz" lIns="91440" tIns="45720" rIns="91440" bIns="45720" rtlCol="0" anchor="t">
            <a:normAutofit/>
          </a:bodyPr>
          <a:lstStyle/>
          <a:p>
            <a:pPr defTabSz="914400"/>
            <a:r>
              <a:rPr lang="en-US" sz="6000" dirty="0" err="1"/>
              <a:t>Diensvoorwaardes</a:t>
            </a:r>
            <a:endParaRPr lang="en-US" sz="6000" dirty="0"/>
          </a:p>
        </p:txBody>
      </p:sp>
      <p:pic>
        <p:nvPicPr>
          <p:cNvPr id="9" name="Picture 8" descr="A row of dice with green ticks&#10;&#10;Description automatically generated">
            <a:extLst>
              <a:ext uri="{FF2B5EF4-FFF2-40B4-BE49-F238E27FC236}">
                <a16:creationId xmlns:a16="http://schemas.microsoft.com/office/drawing/2014/main" id="{A9E9E1F6-DFB8-C48D-CD42-431DBDE4DE3A}"/>
              </a:ext>
            </a:extLst>
          </p:cNvPr>
          <p:cNvPicPr>
            <a:picLocks noChangeAspect="1"/>
          </p:cNvPicPr>
          <p:nvPr/>
        </p:nvPicPr>
        <p:blipFill rotWithShape="1">
          <a:blip r:embed="rId3">
            <a:extLst>
              <a:ext uri="{28A0092B-C50C-407E-A947-70E740481C1C}">
                <a14:useLocalDpi xmlns:a14="http://schemas.microsoft.com/office/drawing/2010/main" val="0"/>
              </a:ext>
            </a:extLst>
          </a:blip>
          <a:srcRect t="21728" b="16377"/>
          <a:stretch/>
        </p:blipFill>
        <p:spPr>
          <a:xfrm>
            <a:off x="20" y="648"/>
            <a:ext cx="18287980" cy="6367138"/>
          </a:xfrm>
          <a:prstGeom prst="rect">
            <a:avLst/>
          </a:prstGeom>
        </p:spPr>
      </p:pic>
      <p:sp>
        <p:nvSpPr>
          <p:cNvPr id="5" name="TextBox 4">
            <a:extLst>
              <a:ext uri="{FF2B5EF4-FFF2-40B4-BE49-F238E27FC236}">
                <a16:creationId xmlns:a16="http://schemas.microsoft.com/office/drawing/2014/main" id="{69F19D51-6791-E486-0885-8BD750BA4C61}"/>
              </a:ext>
            </a:extLst>
          </p:cNvPr>
          <p:cNvSpPr txBox="1"/>
          <p:nvPr/>
        </p:nvSpPr>
        <p:spPr>
          <a:xfrm>
            <a:off x="9144000" y="6875929"/>
            <a:ext cx="8458200" cy="2198960"/>
          </a:xfrm>
          <a:prstGeom prst="rect">
            <a:avLst/>
          </a:prstGeom>
        </p:spPr>
        <p:txBody>
          <a:bodyPr vert="horz" lIns="91440" tIns="45720" rIns="91440" bIns="45720" rtlCol="0">
            <a:normAutofit fontScale="92500"/>
          </a:bodyPr>
          <a:lstStyle/>
          <a:p>
            <a:pPr>
              <a:lnSpc>
                <a:spcPct val="90000"/>
              </a:lnSpc>
              <a:spcAft>
                <a:spcPts val="127"/>
              </a:spcAft>
            </a:pPr>
            <a:r>
              <a:rPr lang="nl-NL" sz="3600" dirty="0"/>
              <a:t>Alle maatskappye en poste is nie dieselfde nie en hulle sal verskillende diensvoorwaardes hê. Alle diensvoorwaardes moet in die dienskontrak gedek word.</a:t>
            </a:r>
            <a:endParaRPr lang="en-US" sz="3600" dirty="0"/>
          </a:p>
        </p:txBody>
      </p:sp>
      <p:sp>
        <p:nvSpPr>
          <p:cNvPr id="27" name="Rectangle 26">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9601198"/>
            <a:ext cx="18288000" cy="685160"/>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57900" y="9601198"/>
            <a:ext cx="12230097" cy="685158"/>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logo with a person in the middle&#10;&#10;Description automatically generated">
            <a:extLst>
              <a:ext uri="{FF2B5EF4-FFF2-40B4-BE49-F238E27FC236}">
                <a16:creationId xmlns:a16="http://schemas.microsoft.com/office/drawing/2014/main" id="{891743BA-6A58-B46F-4922-3350D20B9B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2132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68E4D97-48B4-2FEE-DC1A-09D139D3F59F}"/>
              </a:ext>
            </a:extLst>
          </p:cNvPr>
          <p:cNvPicPr>
            <a:picLocks noChangeAspect="1"/>
          </p:cNvPicPr>
          <p:nvPr/>
        </p:nvPicPr>
        <p:blipFill rotWithShape="1">
          <a:blip r:embed="rId3"/>
          <a:srcRect l="17485" t="9091" r="29369"/>
          <a:stretch/>
        </p:blipFill>
        <p:spPr>
          <a:xfrm>
            <a:off x="5285232" y="10"/>
            <a:ext cx="13002768" cy="10286990"/>
          </a:xfrm>
          <a:prstGeom prst="rect">
            <a:avLst/>
          </a:prstGeom>
        </p:spPr>
      </p:pic>
      <p:sp>
        <p:nvSpPr>
          <p:cNvPr id="14" name="Rectangle 1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14008809" cy="10287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DC5332-116C-A864-2FFE-3A70BB5A6F67}"/>
              </a:ext>
            </a:extLst>
          </p:cNvPr>
          <p:cNvSpPr>
            <a:spLocks noGrp="1"/>
          </p:cNvSpPr>
          <p:nvPr>
            <p:ph type="title"/>
          </p:nvPr>
        </p:nvSpPr>
        <p:spPr>
          <a:xfrm>
            <a:off x="716971" y="1683544"/>
            <a:ext cx="6035040" cy="4806201"/>
          </a:xfrm>
        </p:spPr>
        <p:txBody>
          <a:bodyPr vert="horz" lIns="91440" tIns="45720" rIns="91440" bIns="45720" rtlCol="0" anchor="b">
            <a:normAutofit/>
          </a:bodyPr>
          <a:lstStyle/>
          <a:p>
            <a:pPr defTabSz="914400"/>
            <a:r>
              <a:rPr lang="en-US" sz="5000" b="1" i="1">
                <a:solidFill>
                  <a:schemeClr val="bg1"/>
                </a:solidFill>
              </a:rPr>
              <a:t>What should be in an employment contract &amp; why you need one? Explained by attorney</a:t>
            </a:r>
            <a:br>
              <a:rPr lang="en-US" sz="5000" b="1" i="0">
                <a:solidFill>
                  <a:schemeClr val="bg1"/>
                </a:solidFill>
                <a:effectLst/>
                <a:highlight>
                  <a:srgbClr val="0F0F0F"/>
                </a:highlight>
              </a:rPr>
            </a:br>
            <a:endParaRPr lang="en-US" sz="5000">
              <a:solidFill>
                <a:schemeClr val="bg1"/>
              </a:solidFill>
            </a:endParaRPr>
          </a:p>
        </p:txBody>
      </p:sp>
      <p:sp>
        <p:nvSpPr>
          <p:cNvPr id="3" name="Text Placeholder 2">
            <a:extLst>
              <a:ext uri="{FF2B5EF4-FFF2-40B4-BE49-F238E27FC236}">
                <a16:creationId xmlns:a16="http://schemas.microsoft.com/office/drawing/2014/main" id="{52165981-2707-B11F-D5D3-6414D316FD49}"/>
              </a:ext>
            </a:extLst>
          </p:cNvPr>
          <p:cNvSpPr>
            <a:spLocks noGrp="1"/>
          </p:cNvSpPr>
          <p:nvPr>
            <p:ph type="body" sz="half" idx="2"/>
          </p:nvPr>
        </p:nvSpPr>
        <p:spPr>
          <a:xfrm>
            <a:off x="716970" y="7309383"/>
            <a:ext cx="6035038" cy="1812211"/>
          </a:xfrm>
        </p:spPr>
        <p:txBody>
          <a:bodyPr vert="horz" lIns="91440" tIns="45720" rIns="91440" bIns="45720" rtlCol="0">
            <a:normAutofit fontScale="92500" lnSpcReduction="20000"/>
          </a:bodyPr>
          <a:lstStyle/>
          <a:p>
            <a:pPr defTabSz="914400">
              <a:spcBef>
                <a:spcPts val="1000"/>
              </a:spcBef>
            </a:pPr>
            <a:r>
              <a:rPr lang="en-US" sz="3600" dirty="0">
                <a:solidFill>
                  <a:schemeClr val="bg1"/>
                </a:solidFill>
              </a:rPr>
              <a:t>Watch: </a:t>
            </a:r>
            <a:r>
              <a:rPr lang="en-US" sz="3600" dirty="0">
                <a:solidFill>
                  <a:schemeClr val="bg1"/>
                </a:solidFill>
                <a:hlinkClick r:id="rId4"/>
              </a:rPr>
              <a:t>https://www.youtube.com/watch?v=X46YRg-sCvQ</a:t>
            </a:r>
            <a:r>
              <a:rPr lang="en-US" sz="3600" dirty="0">
                <a:solidFill>
                  <a:schemeClr val="bg1"/>
                </a:solidFill>
              </a:rPr>
              <a:t> </a:t>
            </a:r>
          </a:p>
          <a:p>
            <a:pPr defTabSz="914400">
              <a:spcBef>
                <a:spcPts val="1000"/>
              </a:spcBef>
            </a:pPr>
            <a:r>
              <a:rPr lang="en-US" sz="3600" dirty="0">
                <a:solidFill>
                  <a:schemeClr val="bg1"/>
                </a:solidFill>
              </a:rPr>
              <a:t>(3 min 41 sec)</a:t>
            </a: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9882" y="520187"/>
            <a:ext cx="219456"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3" y="6820380"/>
            <a:ext cx="5966460" cy="27432"/>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logo with a person in the middle&#10;&#10;Description automatically generated">
            <a:extLst>
              <a:ext uri="{FF2B5EF4-FFF2-40B4-BE49-F238E27FC236}">
                <a16:creationId xmlns:a16="http://schemas.microsoft.com/office/drawing/2014/main" id="{B26EDC21-F767-ABE9-70D1-E43E5CE8D1F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8024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ne in a crowd">
            <a:extLst>
              <a:ext uri="{FF2B5EF4-FFF2-40B4-BE49-F238E27FC236}">
                <a16:creationId xmlns:a16="http://schemas.microsoft.com/office/drawing/2014/main" id="{EDE440A2-FB0F-3DB5-E389-FBFFE4CF23B4}"/>
              </a:ext>
            </a:extLst>
          </p:cNvPr>
          <p:cNvPicPr>
            <a:picLocks noChangeAspect="1"/>
          </p:cNvPicPr>
          <p:nvPr/>
        </p:nvPicPr>
        <p:blipFill rotWithShape="1">
          <a:blip r:embed="rId3">
            <a:alphaModFix amt="50000"/>
          </a:blip>
          <a:srcRect t="12490" r="1" b="12492"/>
          <a:stretch/>
        </p:blipFill>
        <p:spPr>
          <a:xfrm>
            <a:off x="20" y="10"/>
            <a:ext cx="18283405" cy="10286990"/>
          </a:xfrm>
          <a:prstGeom prst="rect">
            <a:avLst/>
          </a:prstGeom>
        </p:spPr>
      </p:pic>
      <p:sp>
        <p:nvSpPr>
          <p:cNvPr id="2" name="Title 1">
            <a:extLst>
              <a:ext uri="{FF2B5EF4-FFF2-40B4-BE49-F238E27FC236}">
                <a16:creationId xmlns:a16="http://schemas.microsoft.com/office/drawing/2014/main" id="{00E3F0BC-66E8-3B50-B79F-1FDB3AFAF0EE}"/>
              </a:ext>
            </a:extLst>
          </p:cNvPr>
          <p:cNvSpPr>
            <a:spLocks noGrp="1"/>
          </p:cNvSpPr>
          <p:nvPr>
            <p:ph type="title"/>
          </p:nvPr>
        </p:nvSpPr>
        <p:spPr>
          <a:xfrm>
            <a:off x="2286000" y="1683544"/>
            <a:ext cx="13716000" cy="4594860"/>
          </a:xfrm>
        </p:spPr>
        <p:txBody>
          <a:bodyPr vert="horz" lIns="91440" tIns="45720" rIns="91440" bIns="45720" rtlCol="0" anchor="b">
            <a:normAutofit/>
          </a:bodyPr>
          <a:lstStyle/>
          <a:p>
            <a:pPr algn="ctr" defTabSz="914400"/>
            <a:r>
              <a:rPr lang="en-US" sz="9900" dirty="0" err="1">
                <a:solidFill>
                  <a:schemeClr val="bg1"/>
                </a:solidFill>
              </a:rPr>
              <a:t>WERKERSREGTE</a:t>
            </a:r>
            <a:r>
              <a:rPr lang="en-US" sz="9900" dirty="0">
                <a:solidFill>
                  <a:schemeClr val="bg1"/>
                </a:solidFill>
              </a:rPr>
              <a:t> EN </a:t>
            </a:r>
            <a:br>
              <a:rPr lang="en-US" sz="9900" dirty="0">
                <a:solidFill>
                  <a:schemeClr val="bg1"/>
                </a:solidFill>
              </a:rPr>
            </a:br>
            <a:r>
              <a:rPr lang="en-US" sz="9900" dirty="0">
                <a:solidFill>
                  <a:schemeClr val="bg1"/>
                </a:solidFill>
              </a:rPr>
              <a:t>-</a:t>
            </a:r>
            <a:r>
              <a:rPr lang="en-US" sz="9900" dirty="0" err="1">
                <a:solidFill>
                  <a:schemeClr val="bg1"/>
                </a:solidFill>
              </a:rPr>
              <a:t>VERPLIGTINGE</a:t>
            </a:r>
            <a:endParaRPr lang="en-US" sz="9900" dirty="0">
              <a:solidFill>
                <a:schemeClr val="bg1"/>
              </a:solidFill>
            </a:endParaRPr>
          </a:p>
        </p:txBody>
      </p:sp>
      <p:sp>
        <p:nvSpPr>
          <p:cNvPr id="3" name="Text Placeholder 2">
            <a:extLst>
              <a:ext uri="{FF2B5EF4-FFF2-40B4-BE49-F238E27FC236}">
                <a16:creationId xmlns:a16="http://schemas.microsoft.com/office/drawing/2014/main" id="{DAA55322-8652-5F7A-B6C5-406CDAD3E351}"/>
              </a:ext>
            </a:extLst>
          </p:cNvPr>
          <p:cNvSpPr>
            <a:spLocks noGrp="1"/>
          </p:cNvSpPr>
          <p:nvPr>
            <p:ph idx="1"/>
          </p:nvPr>
        </p:nvSpPr>
        <p:spPr>
          <a:xfrm>
            <a:off x="2290572" y="6899148"/>
            <a:ext cx="13716000" cy="2304288"/>
          </a:xfrm>
        </p:spPr>
        <p:txBody>
          <a:bodyPr vert="horz" lIns="91440" tIns="45720" rIns="91440" bIns="45720" rtlCol="0">
            <a:normAutofit fontScale="92500" lnSpcReduction="10000"/>
          </a:bodyPr>
          <a:lstStyle/>
          <a:p>
            <a:pPr marL="0" indent="0" algn="ctr" defTabSz="914400">
              <a:spcBef>
                <a:spcPts val="1000"/>
              </a:spcBef>
              <a:spcAft>
                <a:spcPts val="127"/>
              </a:spcAft>
              <a:buNone/>
            </a:pPr>
            <a:r>
              <a:rPr lang="nl-NL" sz="6000" dirty="0">
                <a:solidFill>
                  <a:schemeClr val="bg1"/>
                </a:solidFill>
              </a:rPr>
              <a:t>Werknemers en werkgewers het baie spesifieke regte in terme van die gemenereg en arbeidswetgewing.</a:t>
            </a:r>
            <a:endParaRPr lang="en-US" sz="6000" dirty="0">
              <a:solidFill>
                <a:schemeClr val="bg1"/>
              </a:solidFill>
            </a:endParaRPr>
          </a:p>
        </p:txBody>
      </p:sp>
      <p:sp>
        <p:nvSpPr>
          <p:cNvPr id="1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1309" y="6552934"/>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logo with a person in the middle&#10;&#10;Description automatically generated">
            <a:extLst>
              <a:ext uri="{FF2B5EF4-FFF2-40B4-BE49-F238E27FC236}">
                <a16:creationId xmlns:a16="http://schemas.microsoft.com/office/drawing/2014/main" id="{2CA8AD54-1B93-ECF5-70B2-1CA222DE8A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426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Isosceles Triangle 2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F8AD4BDF-5779-883A-6FD7-0644F3BB150D}"/>
              </a:ext>
            </a:extLst>
          </p:cNvPr>
          <p:cNvGraphicFramePr>
            <a:graphicFrameLocks noGrp="1"/>
          </p:cNvGraphicFramePr>
          <p:nvPr>
            <p:extLst>
              <p:ext uri="{D42A27DB-BD31-4B8C-83A1-F6EECF244321}">
                <p14:modId xmlns:p14="http://schemas.microsoft.com/office/powerpoint/2010/main" val="2203396545"/>
              </p:ext>
            </p:extLst>
          </p:nvPr>
        </p:nvGraphicFramePr>
        <p:xfrm>
          <a:off x="965200" y="1076169"/>
          <a:ext cx="16357600" cy="8801755"/>
        </p:xfrm>
        <a:graphic>
          <a:graphicData uri="http://schemas.openxmlformats.org/drawingml/2006/table">
            <a:tbl>
              <a:tblPr firstRow="1" firstCol="1" bandRow="1">
                <a:tableStyleId>{D7AC3CCA-C797-4891-BE02-D94E43425B78}</a:tableStyleId>
              </a:tblPr>
              <a:tblGrid>
                <a:gridCol w="8178800">
                  <a:extLst>
                    <a:ext uri="{9D8B030D-6E8A-4147-A177-3AD203B41FA5}">
                      <a16:colId xmlns:a16="http://schemas.microsoft.com/office/drawing/2014/main" val="3376060269"/>
                    </a:ext>
                  </a:extLst>
                </a:gridCol>
                <a:gridCol w="8178800">
                  <a:extLst>
                    <a:ext uri="{9D8B030D-6E8A-4147-A177-3AD203B41FA5}">
                      <a16:colId xmlns:a16="http://schemas.microsoft.com/office/drawing/2014/main" val="710261233"/>
                    </a:ext>
                  </a:extLst>
                </a:gridCol>
              </a:tblGrid>
              <a:tr h="451513">
                <a:tc>
                  <a:txBody>
                    <a:bodyPr/>
                    <a:lstStyle/>
                    <a:p>
                      <a:pPr marL="6350" indent="-6350" algn="ctr">
                        <a:lnSpc>
                          <a:spcPct val="106000"/>
                        </a:lnSpc>
                        <a:spcAft>
                          <a:spcPts val="85"/>
                        </a:spcAft>
                      </a:pPr>
                      <a:r>
                        <a:rPr lang="nl-NL" sz="3000" dirty="0"/>
                        <a:t>Werknemersregte in Suid-Afrika</a:t>
                      </a:r>
                      <a:endParaRPr lang="en-ZA" sz="3000" dirty="0"/>
                    </a:p>
                  </a:txBody>
                  <a:tcPr marL="95030" marR="68386" marT="6217" marB="0"/>
                </a:tc>
                <a:tc>
                  <a:txBody>
                    <a:bodyPr/>
                    <a:lstStyle/>
                    <a:p>
                      <a:pPr marL="6350" indent="-6350" algn="ctr">
                        <a:lnSpc>
                          <a:spcPct val="106000"/>
                        </a:lnSpc>
                        <a:spcAft>
                          <a:spcPts val="85"/>
                        </a:spcAft>
                      </a:pPr>
                      <a:r>
                        <a:rPr lang="nl-NL" sz="3000" dirty="0"/>
                        <a:t>Werkgewersregte in Suid-Afrika</a:t>
                      </a:r>
                      <a:endParaRPr lang="en-ZA" sz="3000" dirty="0"/>
                    </a:p>
                  </a:txBody>
                  <a:tcPr marL="95030" marR="68386" marT="6217" marB="0"/>
                </a:tc>
                <a:extLst>
                  <a:ext uri="{0D108BD9-81ED-4DB2-BD59-A6C34878D82A}">
                    <a16:rowId xmlns:a16="http://schemas.microsoft.com/office/drawing/2014/main" val="605462784"/>
                  </a:ext>
                </a:extLst>
              </a:tr>
              <a:tr h="8326590">
                <a:tc>
                  <a:txBody>
                    <a:bodyPr/>
                    <a:lstStyle/>
                    <a:p>
                      <a:pPr marL="457200" lvl="0" indent="-457200" algn="l">
                        <a:lnSpc>
                          <a:spcPct val="100000"/>
                        </a:lnSpc>
                        <a:spcBef>
                          <a:spcPts val="1200"/>
                        </a:spcBef>
                        <a:spcAft>
                          <a:spcPts val="600"/>
                        </a:spcAft>
                        <a:buFont typeface="Arial" panose="020B0604020202020204" pitchFamily="34" charset="0"/>
                        <a:buChar char="•"/>
                      </a:pPr>
                      <a:r>
                        <a:rPr lang="nl-NL" sz="2800" b="1" dirty="0"/>
                        <a:t>Die reg om ...
</a:t>
                      </a:r>
                      <a:r>
                        <a:rPr lang="nl-NL" sz="2800" b="0" dirty="0"/>
                        <a:t>nie onbillik ontslaan of teen gediskrimineer te word nie.
van toepaslike hulpbronne en toerusting voorsien te word.
veilige werksomstandighede te hê.
die ooreengekome vergoeding op die ooreengekome datum en tyd te ontvang.
billike arbeidspraktyke te hê.
om met waardigheid en respek behandel te word.
nie geviktimiseer te word in die eis van hul regte en die gebruik van prosedures nie.
voordele en ander basiese diensvoorwaardes te vereis soos in die WBDV bepaal.</a:t>
                      </a:r>
                      <a:r>
                        <a:rPr lang="en-ZA" sz="2800" b="0" dirty="0"/>
                        <a:t> </a:t>
                      </a:r>
                    </a:p>
                  </a:txBody>
                  <a:tcPr marL="95030" marR="68386" marT="6217" marB="0"/>
                </a:tc>
                <a:tc>
                  <a:txBody>
                    <a:bodyPr/>
                    <a:lstStyle/>
                    <a:p>
                      <a:pPr marL="457200" lvl="0" indent="-457200" algn="l">
                        <a:lnSpc>
                          <a:spcPct val="100000"/>
                        </a:lnSpc>
                        <a:spcBef>
                          <a:spcPts val="1200"/>
                        </a:spcBef>
                        <a:spcAft>
                          <a:spcPts val="600"/>
                        </a:spcAft>
                        <a:buFont typeface="Arial" panose="020B0604020202020204" pitchFamily="34" charset="0"/>
                        <a:buChar char="•"/>
                      </a:pPr>
                      <a:r>
                        <a:rPr lang="nl-NL" sz="2800" b="1" dirty="0"/>
                        <a:t>Die reg om van werknemers te verwag om ...
</a:t>
                      </a:r>
                      <a:r>
                        <a:rPr lang="nl-NL" sz="2800" b="0" dirty="0"/>
                        <a:t>die ooreengekome dienste op die ooreengekome dae en tye te lewer.
onder hulle magtiging te werk.
alle werksinstruksies uit te voer en alle redelike en wettige instruksies wat uitgereik is te gehoorsaam.
goeie gedrag in die werkplek te toon (om aan maatskappybeleid en -prosedure, en aan die maatskappy se Dissiplinêre Kode en Prosedure te voldoen, en om in die werkplek op te tree op 'n wyse wat aanvaarbaar is vir die norme van die samelewing).
te goeder trou op te tree, lojaal te wees en die beste belange van die werkgewer op die hart te dra.</a:t>
                      </a:r>
                      <a:endParaRPr lang="en-ZA" sz="2800" b="0" dirty="0"/>
                    </a:p>
                  </a:txBody>
                  <a:tcPr marL="95030" marR="68386" marT="6217" marB="0"/>
                </a:tc>
                <a:extLst>
                  <a:ext uri="{0D108BD9-81ED-4DB2-BD59-A6C34878D82A}">
                    <a16:rowId xmlns:a16="http://schemas.microsoft.com/office/drawing/2014/main" val="3910609794"/>
                  </a:ext>
                </a:extLst>
              </a:tr>
            </a:tbl>
          </a:graphicData>
        </a:graphic>
      </p:graphicFrame>
      <p:pic>
        <p:nvPicPr>
          <p:cNvPr id="3" name="Picture 2" descr="A logo with a person in the middle&#10;&#10;Description automatically generated">
            <a:extLst>
              <a:ext uri="{FF2B5EF4-FFF2-40B4-BE49-F238E27FC236}">
                <a16:creationId xmlns:a16="http://schemas.microsoft.com/office/drawing/2014/main" id="{5FE91FC5-197B-A8E4-772C-0035AACF23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06800" y="-29634"/>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1C3E2AC-5058-4698-E215-F22E35E32241}"/>
              </a:ext>
            </a:extLst>
          </p:cNvPr>
          <p:cNvSpPr/>
          <p:nvPr/>
        </p:nvSpPr>
        <p:spPr>
          <a:xfrm>
            <a:off x="1076905" y="1706075"/>
            <a:ext cx="390046" cy="402717"/>
          </a:xfrm>
          <a:prstGeom prst="rect">
            <a:avLst/>
          </a:prstGeom>
          <a:solidFill>
            <a:srgbClr val="CBCBCB"/>
          </a:solidFill>
          <a:ln>
            <a:solidFill>
              <a:srgbClr val="CBCB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A58F0C-5E05-00DA-3544-D38E80AC856D}"/>
              </a:ext>
            </a:extLst>
          </p:cNvPr>
          <p:cNvSpPr/>
          <p:nvPr/>
        </p:nvSpPr>
        <p:spPr>
          <a:xfrm>
            <a:off x="9237974" y="1600403"/>
            <a:ext cx="390046" cy="402717"/>
          </a:xfrm>
          <a:prstGeom prst="rect">
            <a:avLst/>
          </a:prstGeom>
          <a:solidFill>
            <a:srgbClr val="CBCBCB"/>
          </a:solidFill>
          <a:ln>
            <a:solidFill>
              <a:srgbClr val="CBCB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180739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77C8BB-A773-440E-A6C3-7A40F7BAD4A1}"/>
</file>

<file path=customXml/itemProps2.xml><?xml version="1.0" encoding="utf-8"?>
<ds:datastoreItem xmlns:ds="http://schemas.openxmlformats.org/officeDocument/2006/customXml" ds:itemID="{09E794B5-2E91-4674-9960-D798D1C48D1A}"/>
</file>

<file path=docProps/app.xml><?xml version="1.0" encoding="utf-8"?>
<Properties xmlns="http://schemas.openxmlformats.org/officeDocument/2006/extended-properties" xmlns:vt="http://schemas.openxmlformats.org/officeDocument/2006/docPropsVTypes">
  <TotalTime>146</TotalTime>
  <Words>1690</Words>
  <Application>Microsoft Office PowerPoint</Application>
  <PresentationFormat>Custom</PresentationFormat>
  <Paragraphs>98</Paragraphs>
  <Slides>11</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Calibri</vt:lpstr>
      <vt:lpstr>Arial Narrow</vt:lpstr>
      <vt:lpstr>Arial</vt:lpstr>
      <vt:lpstr>Aptos</vt:lpstr>
      <vt:lpstr>Times New Roman</vt:lpstr>
      <vt:lpstr>Symbol</vt:lpstr>
      <vt:lpstr>Aptos Display</vt:lpstr>
      <vt:lpstr>Office Theme</vt:lpstr>
      <vt:lpstr>1_Office Theme</vt:lpstr>
      <vt:lpstr>PowerPoint Presentation</vt:lpstr>
      <vt:lpstr>PowerPoint Presentation</vt:lpstr>
      <vt:lpstr>Die Werkskontrak</vt:lpstr>
      <vt:lpstr>PowerPoint Presentation</vt:lpstr>
      <vt:lpstr>PowerPoint Presentation</vt:lpstr>
      <vt:lpstr>Diensvoorwaardes</vt:lpstr>
      <vt:lpstr>What should be in an employment contract &amp; why you need one? Explained by attorney </vt:lpstr>
      <vt:lpstr>WERKERSREGTE EN  -VERPLIGTINGE</vt:lpstr>
      <vt:lpstr>PowerPoint Presentation</vt:lpstr>
      <vt:lpstr>HOE BIED DIE WERKSKONTRAK BESKERMING AAN DIE WERKGEWER/ WERKNEMER?</vt:lpstr>
      <vt:lpstr>Vrae?     Voltooi Konsepkaart &amp; 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12</dc:title>
  <dc:creator>User</dc:creator>
  <cp:lastModifiedBy>Hp Unit</cp:lastModifiedBy>
  <cp:revision>3</cp:revision>
  <dcterms:created xsi:type="dcterms:W3CDTF">2006-08-16T00:00:00Z</dcterms:created>
  <dcterms:modified xsi:type="dcterms:W3CDTF">2024-05-30T09:52:45Z</dcterms:modified>
  <dc:identifier>DAGFrzlMkE8</dc:identifier>
</cp:coreProperties>
</file>