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2" r:id="rId2"/>
  </p:sldMasterIdLst>
  <p:notesMasterIdLst>
    <p:notesMasterId r:id="rId13"/>
  </p:notesMasterIdLst>
  <p:sldIdLst>
    <p:sldId id="266" r:id="rId3"/>
    <p:sldId id="267" r:id="rId4"/>
    <p:sldId id="258" r:id="rId5"/>
    <p:sldId id="259" r:id="rId6"/>
    <p:sldId id="260" r:id="rId7"/>
    <p:sldId id="261" r:id="rId8"/>
    <p:sldId id="262" r:id="rId9"/>
    <p:sldId id="263" r:id="rId10"/>
    <p:sldId id="264" r:id="rId11"/>
    <p:sldId id="268" r:id="rId12"/>
  </p:sldIdLst>
  <p:sldSz cx="12192000" cy="6858000"/>
  <p:notesSz cx="6858000" cy="9144000"/>
  <p:embeddedFontLst>
    <p:embeddedFont>
      <p:font typeface="Calibri" panose="020F050202020403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hSsyOwYtnBKNxvSpAHfPph9rGFi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iel Lander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C0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415258-6FCB-406D-A381-96A1079B2E02}" v="2" dt="2023-12-18T13:13:27.7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226" autoAdjust="0"/>
  </p:normalViewPr>
  <p:slideViewPr>
    <p:cSldViewPr snapToGrid="0">
      <p:cViewPr varScale="1">
        <p:scale>
          <a:sx n="75" d="100"/>
          <a:sy n="75" d="100"/>
        </p:scale>
        <p:origin x="19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0" algn="l"/>
            <a:r>
              <a:rPr lang="af-ZA" sz="1800" b="1" dirty="0">
                <a:effectLst/>
                <a:latin typeface="Arial" panose="020B0604020202020204" pitchFamily="34" charset="0"/>
                <a:ea typeface="Arial" panose="020B0604020202020204" pitchFamily="34" charset="0"/>
              </a:rPr>
              <a:t>Skyfie 1: </a:t>
            </a:r>
            <a:r>
              <a:rPr lang="af-ZA" sz="1800" dirty="0">
                <a:effectLst/>
                <a:latin typeface="Arial" panose="020B0604020202020204" pitchFamily="34" charset="0"/>
                <a:ea typeface="Arial" panose="020B0604020202020204" pitchFamily="34" charset="0"/>
              </a:rPr>
              <a:t>Welkom terug, graad 10's! In die laaste les het ons diskriminasie en menseregteskendings bespreek en ons het gekyk na waarom dit so belangrik is om diskriminasie op grond van kontekste soos ras, godsdiens, taal; geslag; seksuele oriëntasie en MIV/Vigs-status te beveg.</a:t>
            </a:r>
            <a:endParaRPr lang="en-US" sz="1800" dirty="0">
              <a:effectLst/>
              <a:latin typeface="Times New Roman" panose="02020603050405020304" pitchFamily="18" charset="0"/>
              <a:ea typeface="Times New Roman" panose="02020603050405020304" pitchFamily="18" charset="0"/>
            </a:endParaRPr>
          </a:p>
          <a:p>
            <a:pPr marL="499110" indent="0" algn="l"/>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0" algn="l"/>
            <a:r>
              <a:rPr lang="af-ZA" sz="1800" dirty="0">
                <a:effectLst/>
                <a:latin typeface="Arial" panose="020B0604020202020204" pitchFamily="34" charset="0"/>
                <a:ea typeface="Arial" panose="020B0604020202020204" pitchFamily="34" charset="0"/>
              </a:rPr>
              <a:t>Ons het ook meer geleer oor die Handves van Regte, Die Konvensie van die Regte van 'n Kind en </a:t>
            </a:r>
            <a:r>
              <a:rPr lang="af-ZA" sz="1800" dirty="0" err="1">
                <a:effectLst/>
                <a:latin typeface="Arial" panose="020B0604020202020204" pitchFamily="34" charset="0"/>
                <a:ea typeface="Arial" panose="020B0604020202020204" pitchFamily="34" charset="0"/>
              </a:rPr>
              <a:t>CEDAW</a:t>
            </a:r>
            <a:r>
              <a:rPr lang="af-ZA" sz="1800" dirty="0">
                <a:effectLst/>
                <a:latin typeface="Arial" panose="020B0604020202020204" pitchFamily="34" charset="0"/>
                <a:ea typeface="Arial" panose="020B0604020202020204" pitchFamily="34" charset="0"/>
              </a:rPr>
              <a:t> (Die Komitee vir die Uitskakeling van Diskriminasie teen Vroue). </a:t>
            </a:r>
            <a:endParaRPr lang="en-US" sz="1800" dirty="0">
              <a:effectLst/>
              <a:latin typeface="Times New Roman" panose="02020603050405020304" pitchFamily="18" charset="0"/>
              <a:ea typeface="Times New Roman" panose="02020603050405020304" pitchFamily="18" charset="0"/>
            </a:endParaRPr>
          </a:p>
          <a:p>
            <a:pPr marL="499110" indent="0" algn="l"/>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0" algn="l"/>
            <a:r>
              <a:rPr lang="af-ZA" sz="1800" dirty="0">
                <a:effectLst/>
                <a:latin typeface="Arial" panose="020B0604020202020204" pitchFamily="34" charset="0"/>
                <a:ea typeface="Arial" panose="020B0604020202020204" pitchFamily="34" charset="0"/>
              </a:rPr>
              <a:t>Vandag gaan ons kyk na hoe diskriminasie lyk, vrae vra oor waarom hierdie gedrag ontstaan en dan ook besin oor die impak van hierdie gedrag op individue en die samelewing as geheel. Gedurende die les moet jy nadink oor </a:t>
            </a:r>
            <a:r>
              <a:rPr lang="af-ZA" sz="1800" i="1" dirty="0">
                <a:effectLst/>
                <a:latin typeface="Arial" panose="020B0604020202020204" pitchFamily="34" charset="0"/>
                <a:ea typeface="Arial" panose="020B0604020202020204" pitchFamily="34" charset="0"/>
              </a:rPr>
              <a:t>hoe jy as individu diegene kan help wat deur diskriminerende gedrag geteiken word.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400"/>
              <a:buNone/>
            </a:pPr>
            <a:endParaRPr lang="en-US" dirty="0"/>
          </a:p>
        </p:txBody>
      </p:sp>
      <p:sp>
        <p:nvSpPr>
          <p:cNvPr id="162" name="Google Shape;1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Z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af-ZA" sz="1200" b="1" dirty="0">
                <a:effectLst/>
                <a:latin typeface="Arial" panose="020B0604020202020204" pitchFamily="34" charset="0"/>
                <a:ea typeface="Arial" panose="020B0604020202020204" pitchFamily="34" charset="0"/>
              </a:rPr>
              <a:t>Skyfie 10: </a:t>
            </a:r>
            <a:r>
              <a:rPr lang="af-ZA" sz="1200" dirty="0">
                <a:effectLst/>
                <a:latin typeface="Arial" panose="020B0604020202020204" pitchFamily="34" charset="0"/>
                <a:ea typeface="Arial" panose="020B0604020202020204" pitchFamily="34" charset="0"/>
              </a:rPr>
              <a:t>Kyk na die prente wat op die skerm uitgebeeld word of in </a:t>
            </a:r>
            <a:r>
              <a:rPr lang="af-ZA" sz="1200" b="1" i="1" dirty="0">
                <a:effectLst/>
                <a:latin typeface="Arial" panose="020B0604020202020204" pitchFamily="34" charset="0"/>
                <a:ea typeface="Arial" panose="020B0604020202020204" pitchFamily="34" charset="0"/>
              </a:rPr>
              <a:t>Aktiwiteit 6</a:t>
            </a:r>
            <a:r>
              <a:rPr lang="af-ZA" sz="1200" dirty="0">
                <a:effectLst/>
                <a:latin typeface="Arial" panose="020B0604020202020204" pitchFamily="34" charset="0"/>
                <a:ea typeface="Arial" panose="020B0604020202020204" pitchFamily="34" charset="0"/>
              </a:rPr>
              <a:t> (</a:t>
            </a:r>
            <a:r>
              <a:rPr lang="af-ZA" sz="1200" b="1" i="1" u="sng" dirty="0">
                <a:effectLst/>
                <a:latin typeface="Arial" panose="020B0604020202020204" pitchFamily="34" charset="0"/>
                <a:ea typeface="Arial" panose="020B0604020202020204" pitchFamily="34" charset="0"/>
              </a:rPr>
              <a:t>Les 2 - Werkkaart</a:t>
            </a:r>
            <a:r>
              <a:rPr lang="af-ZA" sz="1200" dirty="0">
                <a:effectLst/>
                <a:latin typeface="Arial" panose="020B0604020202020204" pitchFamily="34" charset="0"/>
                <a:ea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af-ZA" sz="1200" dirty="0">
                <a:effectLst/>
                <a:latin typeface="Arial" panose="020B0604020202020204" pitchFamily="34" charset="0"/>
                <a:ea typeface="Arial" panose="020B0604020202020204" pitchFamily="34" charset="0"/>
              </a:rPr>
              <a:t>Skryf in die refleksieblok op jou </a:t>
            </a:r>
            <a:r>
              <a:rPr lang="af-ZA" sz="1200" b="1" i="1" u="sng" dirty="0">
                <a:effectLst/>
                <a:latin typeface="Arial" panose="020B0604020202020204" pitchFamily="34" charset="0"/>
                <a:ea typeface="Arial" panose="020B0604020202020204" pitchFamily="34" charset="0"/>
              </a:rPr>
              <a:t>Les 2 – Werkkaart</a:t>
            </a:r>
            <a:r>
              <a:rPr lang="af-ZA" sz="1200" dirty="0">
                <a:effectLst/>
                <a:latin typeface="Arial" panose="020B0604020202020204" pitchFamily="34" charset="0"/>
                <a:ea typeface="Arial" panose="020B0604020202020204" pitchFamily="34" charset="0"/>
              </a:rPr>
              <a:t> (</a:t>
            </a:r>
            <a:r>
              <a:rPr lang="af-ZA" sz="1200" b="1" i="1" dirty="0">
                <a:effectLst/>
                <a:latin typeface="Arial" panose="020B0604020202020204" pitchFamily="34" charset="0"/>
                <a:ea typeface="Arial" panose="020B0604020202020204" pitchFamily="34" charset="0"/>
              </a:rPr>
              <a:t>Aktiwiteit 6</a:t>
            </a:r>
            <a:r>
              <a:rPr lang="af-ZA" sz="1200" dirty="0">
                <a:effectLst/>
                <a:latin typeface="Arial" panose="020B0604020202020204" pitchFamily="34" charset="0"/>
                <a:ea typeface="Arial" panose="020B0604020202020204" pitchFamily="34" charset="0"/>
              </a:rPr>
              <a:t>) 'n paragraaf oor wat die impak van hierdie menseregteskendings op individue en hul gesinne / hul naastes sou wees.</a:t>
            </a:r>
            <a:endParaRPr lang="en-US" sz="12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2904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af-ZA" sz="1800" b="1" dirty="0">
                <a:effectLst/>
                <a:latin typeface="Arial" panose="020B0604020202020204" pitchFamily="34" charset="0"/>
                <a:ea typeface="Arial" panose="020B0604020202020204" pitchFamily="34" charset="0"/>
              </a:rPr>
              <a:t>Skyfie 2: </a:t>
            </a:r>
            <a:endParaRPr lang="en-US" sz="1800" dirty="0">
              <a:effectLst/>
              <a:latin typeface="Times New Roman" panose="02020603050405020304" pitchFamily="18" charset="0"/>
              <a:ea typeface="Times New Roman" panose="02020603050405020304" pitchFamily="18" charset="0"/>
            </a:endParaRPr>
          </a:p>
          <a:p>
            <a:pPr algn="just"/>
            <a:r>
              <a:rPr lang="nl-NL" sz="1800" b="1" dirty="0">
                <a:effectLst/>
                <a:latin typeface="Arial" panose="020B0604020202020204" pitchFamily="34" charset="0"/>
                <a:ea typeface="Arial" panose="020B0604020202020204" pitchFamily="34" charset="0"/>
              </a:rPr>
              <a:t>Teen die einde van hierdie les behoort jy:</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van tipes diskriminerende gedrag wat menseregte skend te weet en daaroor te kan praat. </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te kan verduidelik waarom mense vooroordeel en bevooroordeeld is en waarom hulle op hierdie vooroordele reageer. </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na te dink oor en te bespreek wat die effek van menseregteskendings is.</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sz="1200" dirty="0"/>
          </a:p>
        </p:txBody>
      </p:sp>
      <p:sp>
        <p:nvSpPr>
          <p:cNvPr id="167" name="Google Shape;16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af-ZA" sz="1800" b="1" dirty="0">
                <a:effectLst/>
                <a:latin typeface="Arial" panose="020B0604020202020204" pitchFamily="34" charset="0"/>
                <a:ea typeface="Arial" panose="020B0604020202020204" pitchFamily="34" charset="0"/>
              </a:rPr>
              <a:t>Skyfie 3: </a:t>
            </a:r>
            <a:r>
              <a:rPr lang="af-ZA" sz="1800" dirty="0">
                <a:effectLst/>
                <a:latin typeface="Arial" panose="020B0604020202020204" pitchFamily="34" charset="0"/>
                <a:ea typeface="Arial" panose="020B0604020202020204" pitchFamily="34" charset="0"/>
              </a:rPr>
              <a:t>Voltooi </a:t>
            </a:r>
            <a:r>
              <a:rPr lang="af-ZA" sz="1800" b="1" i="1" dirty="0">
                <a:effectLst/>
                <a:latin typeface="Arial" panose="020B0604020202020204" pitchFamily="34" charset="0"/>
                <a:ea typeface="Arial" panose="020B0604020202020204" pitchFamily="34" charset="0"/>
              </a:rPr>
              <a:t>Aktiwiteit 1</a:t>
            </a:r>
            <a:r>
              <a:rPr lang="af-ZA" sz="1800" dirty="0">
                <a:effectLst/>
                <a:latin typeface="Arial" panose="020B0604020202020204" pitchFamily="34" charset="0"/>
                <a:ea typeface="Arial" panose="020B0604020202020204" pitchFamily="34" charset="0"/>
              </a:rPr>
              <a:t> (</a:t>
            </a:r>
            <a:r>
              <a:rPr lang="af-ZA" sz="1800" b="1" i="1" u="sng" dirty="0">
                <a:effectLst/>
                <a:latin typeface="Arial" panose="020B0604020202020204" pitchFamily="34" charset="0"/>
                <a:ea typeface="Arial" panose="020B0604020202020204" pitchFamily="34" charset="0"/>
              </a:rPr>
              <a:t>Les 2 – Werkkaart</a:t>
            </a:r>
            <a:r>
              <a:rPr lang="af-ZA" sz="1800" dirty="0">
                <a:effectLst/>
                <a:latin typeface="Arial" panose="020B0604020202020204" pitchFamily="34" charset="0"/>
                <a:ea typeface="Arial" panose="020B0604020202020204" pitchFamily="34" charset="0"/>
              </a:rPr>
              <a:t>). Kyk na die spotprent – Identifiseer VYF tipes diskriminasie wat deur die koppe op die koerante uitgelig word. Gaan jou antwoorde met 'n maat na om te sien of jy alles identifiseer het. </a:t>
            </a:r>
            <a:endParaRPr lang="en-US" sz="1800" dirty="0">
              <a:effectLst/>
              <a:latin typeface="Times New Roman" panose="02020603050405020304" pitchFamily="18" charset="0"/>
              <a:ea typeface="Times New Roman" panose="02020603050405020304" pitchFamily="18" charset="0"/>
            </a:endParaRPr>
          </a:p>
          <a:p>
            <a:pPr marL="45720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(Laat 2 minute toe vir pare om antwoorde neer te skryf en te vergelyk.)</a:t>
            </a:r>
            <a:endParaRPr lang="en-US" sz="1800" dirty="0">
              <a:effectLst/>
              <a:latin typeface="Times New Roman" panose="02020603050405020304" pitchFamily="18" charset="0"/>
              <a:ea typeface="Times New Roman" panose="02020603050405020304" pitchFamily="18" charset="0"/>
            </a:endParaRPr>
          </a:p>
          <a:p>
            <a:pPr marL="45720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Jy moes die volgende geïdentifiseer het:</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Gebrek aan gesondheidsorg </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Diskriminasie op grond van ras / kultuur (Xenofobie)</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Gebrek aan basiese dienste</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Gebrek aan onderwys</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Korrupsie</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sz="1200" dirty="0"/>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fontAlgn="base"/>
            <a:r>
              <a:rPr lang="af-ZA" sz="1800" b="1" dirty="0">
                <a:effectLst/>
                <a:latin typeface="Arial" panose="020B0604020202020204" pitchFamily="34" charset="0"/>
                <a:ea typeface="Arial" panose="020B0604020202020204" pitchFamily="34" charset="0"/>
              </a:rPr>
              <a:t>Skyfie 4: </a:t>
            </a:r>
            <a:r>
              <a:rPr lang="af-ZA" sz="1800" b="1" dirty="0">
                <a:solidFill>
                  <a:srgbClr val="000000"/>
                </a:solidFill>
                <a:effectLst/>
                <a:latin typeface="Arial" panose="020B0604020202020204" pitchFamily="34" charset="0"/>
                <a:ea typeface="Times New Roman" panose="02020603050405020304" pitchFamily="18" charset="0"/>
              </a:rPr>
              <a:t>Diskriminasie</a:t>
            </a:r>
            <a:r>
              <a:rPr lang="af-ZA" sz="1800" dirty="0">
                <a:solidFill>
                  <a:srgbClr val="000000"/>
                </a:solidFill>
                <a:effectLst/>
                <a:latin typeface="Arial" panose="020B0604020202020204" pitchFamily="34" charset="0"/>
                <a:ea typeface="Times New Roman" panose="02020603050405020304" pitchFamily="18" charset="0"/>
              </a:rPr>
              <a:t> beteken breedweg dat mense anders behandel word. Soms is daar 'n billike rede waarom mense ander tipe behandeling kry, maar soms kan behandeling onbillik wees.</a:t>
            </a:r>
            <a:endParaRPr lang="en-US" sz="1800" dirty="0">
              <a:effectLst/>
              <a:latin typeface="Times New Roman" panose="02020603050405020304" pitchFamily="18" charset="0"/>
              <a:ea typeface="Times New Roman" panose="02020603050405020304" pitchFamily="18" charset="0"/>
            </a:endParaRPr>
          </a:p>
          <a:p>
            <a:pPr marL="45720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i="1" dirty="0">
                <a:solidFill>
                  <a:srgbClr val="000000"/>
                </a:solidFill>
                <a:effectLst/>
                <a:latin typeface="Arial" panose="020B0604020202020204" pitchFamily="34" charset="0"/>
                <a:ea typeface="Times New Roman" panose="02020603050405020304" pitchFamily="18" charset="0"/>
              </a:rPr>
              <a:t>Billike diskriminasie</a:t>
            </a:r>
            <a:r>
              <a:rPr lang="af-ZA" sz="1800" dirty="0">
                <a:solidFill>
                  <a:srgbClr val="000000"/>
                </a:solidFill>
                <a:effectLst/>
                <a:latin typeface="Arial" panose="020B0604020202020204" pitchFamily="34" charset="0"/>
                <a:ea typeface="Times New Roman" panose="02020603050405020304" pitchFamily="18" charset="0"/>
              </a:rPr>
              <a:t> kan die ongeregtighede van die verlede regstel of wanbalanse in die samelewing probeer aanpas. Dit sal uiteindelik tot voordeel van alle lede van die samelewing wees.</a:t>
            </a:r>
            <a:endParaRPr lang="en-US" sz="1800" dirty="0">
              <a:effectLst/>
              <a:latin typeface="Times New Roman" panose="02020603050405020304" pitchFamily="18" charset="0"/>
              <a:ea typeface="Times New Roman" panose="02020603050405020304" pitchFamily="18" charset="0"/>
            </a:endParaRPr>
          </a:p>
          <a:p>
            <a:pPr marL="45720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i="1" dirty="0">
                <a:effectLst/>
                <a:latin typeface="Arial" panose="020B0604020202020204" pitchFamily="34" charset="0"/>
                <a:ea typeface="Arial" panose="020B0604020202020204" pitchFamily="34" charset="0"/>
              </a:rPr>
              <a:t>Onbillike diskriminasie </a:t>
            </a:r>
            <a:r>
              <a:rPr lang="af-ZA" sz="1800" dirty="0">
                <a:effectLst/>
                <a:latin typeface="Arial" panose="020B0604020202020204" pitchFamily="34" charset="0"/>
                <a:ea typeface="Arial" panose="020B0604020202020204" pitchFamily="34" charset="0"/>
              </a:rPr>
              <a:t>is ongelyke of beledigende behandeling gebaseer op onredelike vooroordeel.</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Dink aan drie voorbeelde dink waar diskriminasie as billik beskou kan word en probeer dan aan drie voorbeelde dink waar diskriminasie as onbillik beskou kan word. (Gee geleentheid vir leerders om aan die klas terugvoer te gee. Wees </a:t>
            </a:r>
          </a:p>
          <a:p>
            <a:pPr algn="just"/>
            <a:r>
              <a:rPr lang="af-ZA" sz="1800" dirty="0">
                <a:effectLst/>
                <a:latin typeface="Arial" panose="020B0604020202020204" pitchFamily="34" charset="0"/>
                <a:ea typeface="Arial" panose="020B0604020202020204" pitchFamily="34" charset="0"/>
              </a:rPr>
              <a:t>waaksaam oor aanvaarbare antwoorde vir billike diskriminasie. Dit is dikwels 'n eensydige persepsie, maar steeds nie aanvaarbaar nie.) </a:t>
            </a:r>
            <a:endParaRPr lang="en-US" sz="1800" dirty="0">
              <a:effectLst/>
              <a:latin typeface="Times New Roman" panose="02020603050405020304" pitchFamily="18" charset="0"/>
              <a:ea typeface="Times New Roman" panose="02020603050405020304" pitchFamily="18" charset="0"/>
            </a:endParaRPr>
          </a:p>
          <a:p>
            <a:pPr marL="45720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Voltooi</a:t>
            </a:r>
            <a:r>
              <a:rPr lang="af-ZA" sz="1800" b="1" i="1" dirty="0">
                <a:effectLst/>
                <a:latin typeface="Arial" panose="020B0604020202020204" pitchFamily="34" charset="0"/>
                <a:ea typeface="Arial" panose="020B0604020202020204" pitchFamily="34" charset="0"/>
              </a:rPr>
              <a:t> Aktiwiteit</a:t>
            </a:r>
            <a:r>
              <a:rPr lang="af-ZA" sz="1800" b="1" dirty="0">
                <a:effectLst/>
                <a:latin typeface="Arial" panose="020B0604020202020204" pitchFamily="34" charset="0"/>
                <a:ea typeface="Arial" panose="020B0604020202020204" pitchFamily="34" charset="0"/>
              </a:rPr>
              <a:t> 2 (</a:t>
            </a:r>
            <a:r>
              <a:rPr lang="af-ZA" sz="1800" b="1" i="1" u="sng" dirty="0">
                <a:effectLst/>
                <a:latin typeface="Arial" panose="020B0604020202020204" pitchFamily="34" charset="0"/>
                <a:ea typeface="Arial" panose="020B0604020202020204" pitchFamily="34" charset="0"/>
              </a:rPr>
              <a:t>Les 2 - Werkkaart</a:t>
            </a:r>
            <a:r>
              <a:rPr lang="af-ZA" sz="1800" dirty="0">
                <a:effectLst/>
                <a:latin typeface="Arial" panose="020B06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45720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solidFill>
                  <a:srgbClr val="000000"/>
                </a:solidFill>
                <a:effectLst/>
                <a:latin typeface="Arial" panose="020B0604020202020204" pitchFamily="34" charset="0"/>
                <a:ea typeface="Times New Roman" panose="02020603050405020304" pitchFamily="18" charset="0"/>
              </a:rPr>
              <a:t>Billike diskriminasie kan die volgende insluit:</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solidFill>
                  <a:srgbClr val="000000"/>
                </a:solidFill>
                <a:effectLst/>
                <a:latin typeface="Arial" panose="020B0604020202020204" pitchFamily="34" charset="0"/>
                <a:ea typeface="Times New Roman" panose="02020603050405020304" pitchFamily="18" charset="0"/>
              </a:rPr>
              <a:t>Herstel wanbalanse deur vir mense geleenthede te gee wat hulle nie in die verlede gehad het nie. </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solidFill>
                  <a:srgbClr val="000000"/>
                </a:solidFill>
                <a:effectLst/>
                <a:latin typeface="Arial" panose="020B0604020202020204" pitchFamily="34" charset="0"/>
                <a:ea typeface="Times New Roman" panose="02020603050405020304" pitchFamily="18" charset="0"/>
              </a:rPr>
              <a:t>Sportspanne moet verteenwoordigend wees van die gemeenskappe waaruit hulle kom. </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err="1">
                <a:solidFill>
                  <a:srgbClr val="000000"/>
                </a:solidFill>
                <a:effectLst/>
                <a:latin typeface="Arial" panose="020B0604020202020204" pitchFamily="34" charset="0"/>
                <a:ea typeface="Times New Roman" panose="02020603050405020304" pitchFamily="18" charset="0"/>
              </a:rPr>
              <a:t>BBEEE</a:t>
            </a:r>
            <a:r>
              <a:rPr lang="af-ZA" sz="1800" dirty="0">
                <a:solidFill>
                  <a:srgbClr val="000000"/>
                </a:solidFill>
                <a:effectLst/>
                <a:latin typeface="Arial" panose="020B0604020202020204" pitchFamily="34" charset="0"/>
                <a:ea typeface="Times New Roman" panose="02020603050405020304" pitchFamily="18" charset="0"/>
              </a:rPr>
              <a:t> – Daar word van maatskappye verwag om voorheen benadeeldes in diens te neem en saam met hulle te werk om meer geleenthede te skep.  </a:t>
            </a:r>
            <a:endParaRPr lang="en-US" sz="1800" dirty="0">
              <a:effectLst/>
              <a:latin typeface="Times New Roman" panose="02020603050405020304" pitchFamily="18" charset="0"/>
              <a:ea typeface="Times New Roman" panose="02020603050405020304" pitchFamily="18" charset="0"/>
            </a:endParaRPr>
          </a:p>
          <a:p>
            <a:pPr algn="just"/>
            <a:r>
              <a:rPr lang="af-ZA" sz="1800" dirty="0">
                <a:solidFill>
                  <a:srgbClr val="000000"/>
                </a:solidFill>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solidFill>
                  <a:srgbClr val="000000"/>
                </a:solidFill>
                <a:effectLst/>
                <a:latin typeface="Arial" panose="020B0604020202020204" pitchFamily="34" charset="0"/>
                <a:ea typeface="Times New Roman" panose="02020603050405020304" pitchFamily="18" charset="0"/>
              </a:rPr>
              <a:t>Onbillike diskriminasie kan die volgende insluit:</a:t>
            </a:r>
            <a:endParaRPr lang="en-US" sz="1800" dirty="0">
              <a:effectLst/>
              <a:latin typeface="Times New Roman" panose="02020603050405020304" pitchFamily="18" charset="0"/>
              <a:ea typeface="Times New Roman" panose="02020603050405020304" pitchFamily="18" charset="0"/>
            </a:endParaRPr>
          </a:p>
          <a:p>
            <a:pPr marL="800100" lvl="1" indent="-342900" algn="just" fontAlgn="base">
              <a:buFont typeface="Symbol" panose="05050102010706020507" pitchFamily="18" charset="2"/>
              <a:buChar char=""/>
            </a:pPr>
            <a:r>
              <a:rPr lang="af-ZA" sz="1800" dirty="0">
                <a:solidFill>
                  <a:srgbClr val="000000"/>
                </a:solidFill>
                <a:effectLst/>
                <a:latin typeface="Arial" panose="020B0604020202020204" pitchFamily="34" charset="0"/>
                <a:ea typeface="Times New Roman" panose="02020603050405020304" pitchFamily="18" charset="0"/>
              </a:rPr>
              <a:t>Xenofobie – Om buitelanders te behandel asof hulle nie ’n reg het om in Suid-Afrika te woon en hier te werk nie.</a:t>
            </a:r>
            <a:endParaRPr lang="en-US" sz="1800" dirty="0">
              <a:effectLst/>
              <a:latin typeface="Times New Roman" panose="02020603050405020304" pitchFamily="18" charset="0"/>
              <a:ea typeface="Times New Roman" panose="02020603050405020304" pitchFamily="18" charset="0"/>
            </a:endParaRPr>
          </a:p>
          <a:p>
            <a:pPr marL="800100" lvl="1" indent="-342900" algn="just" fontAlgn="base">
              <a:buFont typeface="Symbol" panose="05050102010706020507" pitchFamily="18" charset="2"/>
              <a:buChar char=""/>
            </a:pPr>
            <a:r>
              <a:rPr lang="af-ZA" sz="1800" dirty="0">
                <a:solidFill>
                  <a:srgbClr val="000000"/>
                </a:solidFill>
                <a:effectLst/>
                <a:latin typeface="Arial" panose="020B0604020202020204" pitchFamily="34" charset="0"/>
                <a:ea typeface="Times New Roman" panose="02020603050405020304" pitchFamily="18" charset="0"/>
              </a:rPr>
              <a:t>Seksisme – Om mense in diens te neem  gebaseer op geslag eerder as vaardigheid.</a:t>
            </a:r>
            <a:endParaRPr lang="en-US" sz="1800" dirty="0">
              <a:effectLst/>
              <a:latin typeface="Times New Roman" panose="02020603050405020304" pitchFamily="18" charset="0"/>
              <a:ea typeface="Times New Roman" panose="02020603050405020304" pitchFamily="18" charset="0"/>
            </a:endParaRPr>
          </a:p>
          <a:p>
            <a:pPr marL="0" marR="0" lvl="0" indent="0" algn="l" rtl="0">
              <a:lnSpc>
                <a:spcPct val="107000"/>
              </a:lnSpc>
              <a:spcBef>
                <a:spcPts val="800"/>
              </a:spcBef>
              <a:spcAft>
                <a:spcPts val="0"/>
              </a:spcAft>
              <a:buClr>
                <a:schemeClr val="dk1"/>
              </a:buClr>
              <a:buSzPts val="1800"/>
              <a:buFont typeface="Calibri"/>
              <a:buNone/>
            </a:pPr>
            <a:endParaRPr dirty="0"/>
          </a:p>
          <a:p>
            <a:pPr marL="0" marR="0" lvl="0" indent="0" algn="l" rtl="0">
              <a:lnSpc>
                <a:spcPct val="107000"/>
              </a:lnSpc>
              <a:spcBef>
                <a:spcPts val="800"/>
              </a:spcBef>
              <a:spcAft>
                <a:spcPts val="0"/>
              </a:spcAft>
              <a:buClr>
                <a:schemeClr val="dk1"/>
              </a:buClr>
              <a:buSzPts val="1800"/>
              <a:buFont typeface="Calibri"/>
              <a:buNone/>
            </a:pPr>
            <a:endParaRPr dirty="0"/>
          </a:p>
          <a:p>
            <a:pPr marL="0" lvl="0" indent="0" algn="l" rtl="0">
              <a:lnSpc>
                <a:spcPct val="107000"/>
              </a:lnSpc>
              <a:spcBef>
                <a:spcPts val="800"/>
              </a:spcBef>
              <a:spcAft>
                <a:spcPts val="0"/>
              </a:spcAft>
              <a:buNone/>
            </a:pPr>
            <a:endParaRPr dirty="0"/>
          </a:p>
          <a:p>
            <a:pPr marL="0" lvl="0" indent="0" algn="l" rtl="0">
              <a:spcBef>
                <a:spcPts val="800"/>
              </a:spcBef>
              <a:spcAft>
                <a:spcPts val="0"/>
              </a:spcAft>
              <a:buNone/>
            </a:pPr>
            <a:endParaRPr dirty="0"/>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af-ZA" sz="1800" b="1" dirty="0">
                <a:effectLst/>
                <a:latin typeface="Arial" panose="020B0604020202020204" pitchFamily="34" charset="0"/>
                <a:ea typeface="Arial" panose="020B0604020202020204" pitchFamily="34" charset="0"/>
              </a:rPr>
              <a:t>Skyfie 5: </a:t>
            </a:r>
            <a:r>
              <a:rPr lang="af-ZA" sz="1800" dirty="0">
                <a:effectLst/>
                <a:latin typeface="Arial" panose="020B0604020202020204" pitchFamily="34" charset="0"/>
                <a:ea typeface="Arial" panose="020B0604020202020204" pitchFamily="34" charset="0"/>
              </a:rPr>
              <a:t>Slawerny word as die ergste misdaad teen die mensdom beskou en word deur almal verwerp. Soos biskop Desmond Tutu uitgedruk het, kan diskriminasie en diskriminerende praktyke in die moderne samelewing as slawerny </a:t>
            </a:r>
          </a:p>
          <a:p>
            <a:pPr algn="just"/>
            <a:r>
              <a:rPr lang="af-ZA" sz="1800" dirty="0">
                <a:effectLst/>
                <a:latin typeface="Arial" panose="020B0604020202020204" pitchFamily="34" charset="0"/>
                <a:ea typeface="Arial" panose="020B0604020202020204" pitchFamily="34" charset="0"/>
              </a:rPr>
              <a:t>beskou word.</a:t>
            </a:r>
            <a:endParaRPr lang="en-US" sz="1800" dirty="0">
              <a:effectLst/>
              <a:latin typeface="Times New Roman" panose="02020603050405020304" pitchFamily="18" charset="0"/>
              <a:ea typeface="Times New Roman" panose="02020603050405020304" pitchFamily="18" charset="0"/>
            </a:endParaRPr>
          </a:p>
          <a:p>
            <a:pPr marL="45720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Klasbespreking: </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Hoe voel jy oor slawerny?</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Hoe is vooroordeel en rassisme soortgelyk aan slawerny?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30" name="Google Shape;1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af-ZA" sz="1800" b="1" dirty="0">
                <a:effectLst/>
                <a:latin typeface="Arial" panose="020B0604020202020204" pitchFamily="34" charset="0"/>
                <a:ea typeface="Arial" panose="020B0604020202020204" pitchFamily="34" charset="0"/>
              </a:rPr>
              <a:t>Skyfie 6: </a:t>
            </a:r>
            <a:r>
              <a:rPr lang="af-ZA" sz="1800" dirty="0">
                <a:effectLst/>
                <a:latin typeface="Arial" panose="020B0604020202020204" pitchFamily="34" charset="0"/>
                <a:ea typeface="Arial" panose="020B0604020202020204" pitchFamily="34" charset="0"/>
              </a:rPr>
              <a:t>Voltooi </a:t>
            </a:r>
            <a:r>
              <a:rPr lang="af-ZA" sz="1800" b="1" i="1" dirty="0">
                <a:effectLst/>
                <a:latin typeface="Arial" panose="020B0604020202020204" pitchFamily="34" charset="0"/>
                <a:ea typeface="Arial" panose="020B0604020202020204" pitchFamily="34" charset="0"/>
              </a:rPr>
              <a:t>Aktiwiteit 3</a:t>
            </a:r>
            <a:r>
              <a:rPr lang="af-ZA" sz="1800" dirty="0">
                <a:effectLst/>
                <a:latin typeface="Arial" panose="020B0604020202020204" pitchFamily="34" charset="0"/>
                <a:ea typeface="Arial" panose="020B0604020202020204" pitchFamily="34" charset="0"/>
              </a:rPr>
              <a:t> (</a:t>
            </a:r>
            <a:r>
              <a:rPr lang="af-ZA" sz="1800" b="1" i="1" u="sng" dirty="0">
                <a:effectLst/>
                <a:latin typeface="Arial" panose="020B0604020202020204" pitchFamily="34" charset="0"/>
                <a:ea typeface="Arial" panose="020B0604020202020204" pitchFamily="34" charset="0"/>
              </a:rPr>
              <a:t>Les 2 - Werkkaart</a:t>
            </a:r>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457200"/>
            <a:r>
              <a:rPr lang="af-ZA" sz="1800" dirty="0">
                <a:solidFill>
                  <a:srgbClr val="595959"/>
                </a:solidFill>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a:t>
            </a:r>
            <a:r>
              <a:rPr lang="af-ZA" sz="1800" dirty="0">
                <a:solidFill>
                  <a:srgbClr val="FF0000"/>
                </a:solidFill>
                <a:effectLst/>
                <a:latin typeface="Arial" panose="020B0604020202020204" pitchFamily="34" charset="0"/>
                <a:ea typeface="Arial" panose="020B0604020202020204" pitchFamily="34" charset="0"/>
              </a:rPr>
              <a:t>Nota aan Onderwyser: </a:t>
            </a:r>
            <a:r>
              <a:rPr lang="af-ZA" sz="1800" dirty="0">
                <a:effectLst/>
                <a:latin typeface="Arial" panose="020B0604020202020204" pitchFamily="34" charset="0"/>
                <a:ea typeface="Arial" panose="020B0604020202020204" pitchFamily="34" charset="0"/>
              </a:rPr>
              <a:t>Verduidelik bogenoemde konsepte aan die leerders. Voorsien leerders met 'n velletjie papier (ongeveer 'n kwart of agtste van 'n A4-papier). Soos hulle oor die verskillende vorme van diskriminerende gedrag nadink, </a:t>
            </a:r>
          </a:p>
          <a:p>
            <a:pPr algn="just"/>
            <a:r>
              <a:rPr lang="af-ZA" sz="1800" dirty="0">
                <a:effectLst/>
                <a:latin typeface="Arial" panose="020B0604020202020204" pitchFamily="34" charset="0"/>
                <a:ea typeface="Arial" panose="020B0604020202020204" pitchFamily="34" charset="0"/>
              </a:rPr>
              <a:t>moet hulle dink oor wat hulle vir iemand sou sê wat hierdie tipe vooroordeel ervaar. Hulle skryf dit op die papier neer en plak dit dan op die muur. Hul antwoorde kan op enige een van die bogenoemde gerig wees.</a:t>
            </a:r>
            <a:endParaRPr lang="en-US" sz="1800" dirty="0">
              <a:effectLst/>
              <a:latin typeface="Times New Roman" panose="02020603050405020304" pitchFamily="18" charset="0"/>
              <a:ea typeface="Times New Roman" panose="02020603050405020304" pitchFamily="18" charset="0"/>
            </a:endParaRPr>
          </a:p>
          <a:p>
            <a:pPr marL="457200" algn="just"/>
            <a:r>
              <a:rPr lang="af-ZA" sz="1800" dirty="0">
                <a:solidFill>
                  <a:srgbClr val="595959"/>
                </a:solidFill>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Kyk na die volgende definisies van diskriminerende gedrag en vooroordeel. Fokus op die woorde in </a:t>
            </a:r>
            <a:r>
              <a:rPr lang="af-ZA" sz="1800" b="1" dirty="0">
                <a:effectLst/>
                <a:latin typeface="Arial" panose="020B0604020202020204" pitchFamily="34" charset="0"/>
                <a:ea typeface="Arial" panose="020B0604020202020204" pitchFamily="34" charset="0"/>
              </a:rPr>
              <a:t>vetdruk </a:t>
            </a:r>
            <a:r>
              <a:rPr lang="af-ZA" sz="1800" dirty="0">
                <a:effectLst/>
                <a:latin typeface="Arial" panose="020B0604020202020204" pitchFamily="34" charset="0"/>
                <a:ea typeface="Arial" panose="020B0604020202020204" pitchFamily="34" charset="0"/>
              </a:rPr>
              <a:t>en besin oor hoe dit jou laat voel.</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mj-lt"/>
              <a:buAutoNum type="arabicPeriod"/>
              <a:tabLst>
                <a:tab pos="457200" algn="l"/>
              </a:tabLst>
            </a:pPr>
            <a:r>
              <a:rPr lang="nl-NL" sz="1800" b="1" dirty="0">
                <a:effectLst/>
                <a:latin typeface="Arial" panose="020B0604020202020204" pitchFamily="34" charset="0"/>
                <a:ea typeface="Arial" panose="020B0604020202020204" pitchFamily="34" charset="0"/>
              </a:rPr>
              <a:t>Xenofobie: Vooroordeel</a:t>
            </a:r>
            <a:r>
              <a:rPr lang="nl-NL" sz="1800" dirty="0">
                <a:effectLst/>
                <a:latin typeface="Arial" panose="020B0604020202020204" pitchFamily="34" charset="0"/>
                <a:ea typeface="Arial" panose="020B0604020202020204" pitchFamily="34" charset="0"/>
              </a:rPr>
              <a:t> teen vlugtelinge en buitelandse burgers; </a:t>
            </a:r>
            <a:r>
              <a:rPr lang="nl-NL" sz="1800" b="1" dirty="0">
                <a:effectLst/>
                <a:latin typeface="Arial" panose="020B0604020202020204" pitchFamily="34" charset="0"/>
                <a:ea typeface="Arial" panose="020B0604020202020204" pitchFamily="34" charset="0"/>
              </a:rPr>
              <a:t>Haat en vrees </a:t>
            </a:r>
            <a:r>
              <a:rPr lang="nl-NL" sz="1800" dirty="0">
                <a:effectLst/>
                <a:latin typeface="Arial" panose="020B0604020202020204" pitchFamily="34" charset="0"/>
                <a:ea typeface="Arial" panose="020B0604020202020204" pitchFamily="34" charset="0"/>
              </a:rPr>
              <a:t>vir buitelanders en vreemdelinge. </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mj-lt"/>
              <a:buAutoNum type="arabicPeriod"/>
              <a:tabLst>
                <a:tab pos="457200" algn="l"/>
              </a:tabLst>
            </a:pPr>
            <a:r>
              <a:rPr lang="nl-NL" sz="1800" b="1" dirty="0">
                <a:effectLst/>
                <a:latin typeface="Arial" panose="020B0604020202020204" pitchFamily="34" charset="0"/>
                <a:ea typeface="Arial" panose="020B0604020202020204" pitchFamily="34" charset="0"/>
              </a:rPr>
              <a:t>Mensehandel: </a:t>
            </a:r>
            <a:r>
              <a:rPr lang="nl-NL" sz="1800" dirty="0">
                <a:effectLst/>
                <a:latin typeface="Arial" panose="020B0604020202020204" pitchFamily="34" charset="0"/>
                <a:ea typeface="Arial" panose="020B0604020202020204" pitchFamily="34" charset="0"/>
              </a:rPr>
              <a:t>Die onwettige vervoer van mense oor internasionale grense en plaaslike gebiede dikwels om mense as </a:t>
            </a:r>
            <a:r>
              <a:rPr lang="nl-NL" sz="1800" b="1" dirty="0">
                <a:effectLst/>
                <a:latin typeface="Arial" panose="020B0604020202020204" pitchFamily="34" charset="0"/>
                <a:ea typeface="Arial" panose="020B0604020202020204" pitchFamily="34" charset="0"/>
              </a:rPr>
              <a:t>slawe</a:t>
            </a:r>
            <a:r>
              <a:rPr lang="nl-NL" sz="1800" dirty="0">
                <a:effectLst/>
                <a:latin typeface="Arial" panose="020B0604020202020204" pitchFamily="34" charset="0"/>
                <a:ea typeface="Arial" panose="020B0604020202020204" pitchFamily="34" charset="0"/>
              </a:rPr>
              <a:t> vir laekoste-arbeid of sekshandel te gebruik.</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mj-lt"/>
              <a:buAutoNum type="arabicPeriod"/>
              <a:tabLst>
                <a:tab pos="457200" algn="l"/>
              </a:tabLst>
            </a:pPr>
            <a:r>
              <a:rPr lang="nl-NL" sz="1800" b="1" dirty="0">
                <a:effectLst/>
                <a:latin typeface="Arial" panose="020B0604020202020204" pitchFamily="34" charset="0"/>
                <a:ea typeface="Arial" panose="020B0604020202020204" pitchFamily="34" charset="0"/>
              </a:rPr>
              <a:t>Geslagsgebaseerde geweld: </a:t>
            </a:r>
            <a:r>
              <a:rPr lang="nl-NL" sz="1800" dirty="0">
                <a:effectLst/>
                <a:latin typeface="Arial" panose="020B0604020202020204" pitchFamily="34" charset="0"/>
                <a:ea typeface="Arial" panose="020B0604020202020204" pitchFamily="34" charset="0"/>
              </a:rPr>
              <a:t>Die </a:t>
            </a:r>
            <a:r>
              <a:rPr lang="nl-NL" sz="1800" b="1" dirty="0">
                <a:effectLst/>
                <a:latin typeface="Arial" panose="020B0604020202020204" pitchFamily="34" charset="0"/>
                <a:ea typeface="Arial" panose="020B0604020202020204" pitchFamily="34" charset="0"/>
              </a:rPr>
              <a:t>onregverdige</a:t>
            </a:r>
            <a:r>
              <a:rPr lang="nl-NL" sz="1800" dirty="0">
                <a:effectLst/>
                <a:latin typeface="Arial" panose="020B0604020202020204" pitchFamily="34" charset="0"/>
                <a:ea typeface="Arial" panose="020B0604020202020204" pitchFamily="34" charset="0"/>
              </a:rPr>
              <a:t> behandeling van mense omdat hulle van 'n ander geslags- / geslagsidentiteit is.</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mj-lt"/>
              <a:buAutoNum type="arabicPeriod"/>
              <a:tabLst>
                <a:tab pos="457200" algn="l"/>
              </a:tabLst>
            </a:pPr>
            <a:r>
              <a:rPr lang="nl-NL" sz="1800" b="1" dirty="0">
                <a:effectLst/>
                <a:latin typeface="Arial" panose="020B0604020202020204" pitchFamily="34" charset="0"/>
                <a:ea typeface="Arial" panose="020B0604020202020204" pitchFamily="34" charset="0"/>
              </a:rPr>
              <a:t>Homofobie: Haat</a:t>
            </a:r>
            <a:r>
              <a:rPr lang="nl-NL" sz="1800" dirty="0">
                <a:effectLst/>
                <a:latin typeface="Arial" panose="020B0604020202020204" pitchFamily="34" charset="0"/>
                <a:ea typeface="Arial" panose="020B0604020202020204" pitchFamily="34" charset="0"/>
              </a:rPr>
              <a:t> en/of diskriminasie van 'n persoon omdat hulle 'n </a:t>
            </a:r>
            <a:r>
              <a:rPr lang="nl-NL" sz="1800" b="1" dirty="0">
                <a:effectLst/>
                <a:latin typeface="Arial" panose="020B0604020202020204" pitchFamily="34" charset="0"/>
                <a:ea typeface="Arial" panose="020B0604020202020204" pitchFamily="34" charset="0"/>
              </a:rPr>
              <a:t>ander</a:t>
            </a:r>
            <a:r>
              <a:rPr lang="nl-NL" sz="1800" dirty="0">
                <a:effectLst/>
                <a:latin typeface="Arial" panose="020B0604020202020204" pitchFamily="34" charset="0"/>
                <a:ea typeface="Arial" panose="020B0604020202020204" pitchFamily="34" charset="0"/>
              </a:rPr>
              <a:t> seksuele oriëntasie as jy het.</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mj-lt"/>
              <a:buAutoNum type="arabicPeriod"/>
              <a:tabLst>
                <a:tab pos="457200" algn="l"/>
              </a:tabLst>
            </a:pPr>
            <a:r>
              <a:rPr lang="nl-NL" sz="1800" b="1" dirty="0">
                <a:effectLst/>
                <a:latin typeface="Arial" panose="020B0604020202020204" pitchFamily="34" charset="0"/>
                <a:ea typeface="Arial" panose="020B0604020202020204" pitchFamily="34" charset="0"/>
              </a:rPr>
              <a:t>Korrektiewe verkragting: </a:t>
            </a:r>
            <a:r>
              <a:rPr lang="nl-NL" sz="1800" dirty="0">
                <a:effectLst/>
                <a:latin typeface="Arial" panose="020B0604020202020204" pitchFamily="34" charset="0"/>
                <a:ea typeface="Arial" panose="020B0604020202020204" pitchFamily="34" charset="0"/>
              </a:rPr>
              <a:t>Die seksuele </a:t>
            </a:r>
            <a:r>
              <a:rPr lang="nl-NL" sz="1800" b="1" dirty="0">
                <a:effectLst/>
                <a:latin typeface="Arial" panose="020B0604020202020204" pitchFamily="34" charset="0"/>
                <a:ea typeface="Arial" panose="020B0604020202020204" pitchFamily="34" charset="0"/>
              </a:rPr>
              <a:t>misbruik</a:t>
            </a:r>
            <a:r>
              <a:rPr lang="nl-NL" sz="1800" dirty="0">
                <a:effectLst/>
                <a:latin typeface="Arial" panose="020B0604020202020204" pitchFamily="34" charset="0"/>
                <a:ea typeface="Arial" panose="020B0604020202020204" pitchFamily="34" charset="0"/>
              </a:rPr>
              <a:t> van 'n persoon wat deel van die LGBTQI+-gemeenskap is met die doel om hulle in hulle “regte” geslag te dwing.</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Wat sou jy vir iemand sê wat aan hierdie diskriminerende gedrag onderwerp is? Skryf op jou stuk papier neer wat jy sou sê. Sit dit op 'n muur / bord in die klaskamer om bewustheid van hierdie kwessies te skep.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af-ZA" sz="1800" b="1" dirty="0">
                <a:effectLst/>
                <a:latin typeface="Arial" panose="020B0604020202020204" pitchFamily="34" charset="0"/>
                <a:ea typeface="Arial" panose="020B0604020202020204" pitchFamily="34" charset="0"/>
              </a:rPr>
              <a:t>Skyfie 7: </a:t>
            </a:r>
            <a:r>
              <a:rPr lang="af-ZA" sz="1800" dirty="0">
                <a:effectLst/>
                <a:latin typeface="Arial" panose="020B0604020202020204" pitchFamily="34" charset="0"/>
                <a:ea typeface="Arial" panose="020B0604020202020204" pitchFamily="34" charset="0"/>
              </a:rPr>
              <a:t>(</a:t>
            </a:r>
            <a:r>
              <a:rPr lang="af-ZA" sz="1800" dirty="0">
                <a:solidFill>
                  <a:srgbClr val="FF0000"/>
                </a:solidFill>
                <a:effectLst/>
                <a:latin typeface="Arial" panose="020B0604020202020204" pitchFamily="34" charset="0"/>
                <a:ea typeface="Arial" panose="020B0604020202020204" pitchFamily="34" charset="0"/>
              </a:rPr>
              <a:t>Nota aan onderwyser: </a:t>
            </a:r>
            <a:r>
              <a:rPr lang="af-ZA" sz="1800" dirty="0">
                <a:effectLst/>
                <a:latin typeface="Arial" panose="020B0604020202020204" pitchFamily="34" charset="0"/>
                <a:ea typeface="Arial" panose="020B0604020202020204" pitchFamily="34" charset="0"/>
              </a:rPr>
              <a:t>Leerders begin met 'n aktiwiteit wat oor die loop van die volgende paar lesse sal ontwikkel sodat hulle uiteindelik in Les 5 hul eie veldtogte kan aanbied.)</a:t>
            </a:r>
            <a:endParaRPr lang="en-US"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af-ZA" sz="1800" dirty="0">
                <a:effectLst/>
                <a:latin typeface="Arial" panose="020B0604020202020204" pitchFamily="34" charset="0"/>
                <a:ea typeface="Arial" panose="020B0604020202020204" pitchFamily="34" charset="0"/>
              </a:rPr>
              <a:t>In die </a:t>
            </a:r>
            <a:r>
              <a:rPr lang="af-ZA" sz="1800" b="1" i="1" u="sng" dirty="0">
                <a:effectLst/>
                <a:latin typeface="Arial" panose="020B0604020202020204" pitchFamily="34" charset="0"/>
                <a:ea typeface="Arial" panose="020B0604020202020204" pitchFamily="34" charset="0"/>
              </a:rPr>
              <a:t>Les 2 – Werkkaart</a:t>
            </a:r>
            <a:r>
              <a:rPr lang="af-ZA" sz="1800" b="1" i="1" dirty="0">
                <a:effectLst/>
                <a:latin typeface="Arial" panose="020B0604020202020204" pitchFamily="34" charset="0"/>
                <a:ea typeface="Arial" panose="020B0604020202020204" pitchFamily="34" charset="0"/>
              </a:rPr>
              <a:t> </a:t>
            </a:r>
            <a:r>
              <a:rPr lang="af-ZA" sz="1800" dirty="0">
                <a:effectLst/>
                <a:latin typeface="Arial" panose="020B0604020202020204" pitchFamily="34" charset="0"/>
                <a:ea typeface="Arial" panose="020B0604020202020204" pitchFamily="34" charset="0"/>
              </a:rPr>
              <a:t>(</a:t>
            </a:r>
            <a:r>
              <a:rPr lang="af-ZA" sz="1800" b="1" i="1" dirty="0">
                <a:effectLst/>
                <a:latin typeface="Arial" panose="020B0604020202020204" pitchFamily="34" charset="0"/>
                <a:ea typeface="Arial" panose="020B0604020202020204" pitchFamily="34" charset="0"/>
              </a:rPr>
              <a:t>Aktiwiteit 4</a:t>
            </a:r>
            <a:r>
              <a:rPr lang="af-ZA" sz="1800" dirty="0">
                <a:effectLst/>
                <a:latin typeface="Arial" panose="020B0604020202020204" pitchFamily="34" charset="0"/>
                <a:ea typeface="Arial" panose="020B0604020202020204" pitchFamily="34" charset="0"/>
              </a:rPr>
              <a:t>) is daar 'n uiteensetting van wat 'n veldtog behels. Dit is 'n eenvoudige riglyn, maar is 'n grondslag vir die kennis wat in graad 12 benodig word. </a:t>
            </a:r>
          </a:p>
          <a:p>
            <a:pPr algn="just">
              <a:lnSpc>
                <a:spcPct val="115000"/>
              </a:lnSpc>
              <a:spcAft>
                <a:spcPts val="1000"/>
              </a:spcAft>
            </a:pPr>
            <a:endParaRPr lang="en-US"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af-ZA" sz="1800" dirty="0">
                <a:effectLst/>
                <a:latin typeface="Arial" panose="020B0604020202020204" pitchFamily="34" charset="0"/>
                <a:ea typeface="Arial" panose="020B0604020202020204" pitchFamily="34" charset="0"/>
              </a:rPr>
              <a:t>Om 'n veldtog effektief te beplan, moet julle: </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Besluit op die kwessie waarop julle wil fokus. Dit kan wees om afknouery in jou skool te teiken, of om die skool meer gebruikersvriendelik te maak vir mense met </a:t>
            </a:r>
            <a:r>
              <a:rPr lang="af-ZA" sz="1800" dirty="0" err="1">
                <a:effectLst/>
                <a:latin typeface="Arial" panose="020B0604020202020204" pitchFamily="34" charset="0"/>
                <a:ea typeface="Arial" panose="020B0604020202020204" pitchFamily="34" charset="0"/>
              </a:rPr>
              <a:t>mobiliteitskwessies</a:t>
            </a:r>
            <a:r>
              <a:rPr lang="af-ZA" sz="1800" dirty="0">
                <a:effectLst/>
                <a:latin typeface="Arial" panose="020B0604020202020204" pitchFamily="34" charset="0"/>
                <a:ea typeface="Arial" panose="020B0604020202020204" pitchFamily="34" charset="0"/>
              </a:rPr>
              <a:t> (op krukke of in 'n rolstoel).</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Identifiseer julle teikengehoor. In hierdie geval sal dit die </a:t>
            </a:r>
            <a:r>
              <a:rPr lang="af-ZA" sz="1800" dirty="0" err="1">
                <a:effectLst/>
                <a:latin typeface="Arial" panose="020B0604020202020204" pitchFamily="34" charset="0"/>
                <a:ea typeface="Arial" panose="020B0604020202020204" pitchFamily="34" charset="0"/>
              </a:rPr>
              <a:t>skoolbevolking</a:t>
            </a:r>
            <a:r>
              <a:rPr lang="af-ZA" sz="1800" dirty="0">
                <a:effectLst/>
                <a:latin typeface="Arial" panose="020B0604020202020204" pitchFamily="34" charset="0"/>
                <a:ea typeface="Arial" panose="020B0604020202020204" pitchFamily="34" charset="0"/>
              </a:rPr>
              <a:t> wees (julle kan 'n veldtog aan die ouers van die skool of plaaslike gemeenskap rig).</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Doen navorsing oor die onderwerp, verstaan dit in diepte. Om ander van julle saak te oortuig, moet julle 'n weldeurdagte argument hê. Julle moet korrekte feite hê en verkieslik inligting hê waarvan die teikengehoor nie voorheen van bewus was nie. </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Besluit op die gewenste uitkomste vir die veldtog. Wat wil julle hê moet mense doen in reaksie op die veldtog?</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Beplan die veldtog – a) Hoe wil julle die boodskap oordra? (In julle geval – 'n plakkaat); </a:t>
            </a:r>
            <a:br>
              <a:rPr lang="af-ZA" sz="1800" dirty="0">
                <a:effectLst/>
                <a:latin typeface="Arial" panose="020B0604020202020204" pitchFamily="34" charset="0"/>
                <a:ea typeface="Arial" panose="020B0604020202020204" pitchFamily="34" charset="0"/>
              </a:rPr>
            </a:br>
            <a:r>
              <a:rPr lang="af-ZA" sz="1800" dirty="0">
                <a:effectLst/>
                <a:latin typeface="Arial" panose="020B0604020202020204" pitchFamily="34" charset="0"/>
                <a:ea typeface="Arial" panose="020B0604020202020204" pitchFamily="34" charset="0"/>
              </a:rPr>
              <a:t>b) Watter hulpbronne het julle nodig?; c) Wat is die tydraamwerk? (Hoe lank sal die veldtog duur?); d) Hoe gaan julle mense die veldtog laat onthou?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43" name="Google Shape;14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15000"/>
              </a:lnSpc>
              <a:spcAft>
                <a:spcPts val="1000"/>
              </a:spcAft>
            </a:pPr>
            <a:r>
              <a:rPr lang="af-ZA" sz="1800" b="1" dirty="0">
                <a:effectLst/>
                <a:latin typeface="Arial" panose="020B0604020202020204" pitchFamily="34" charset="0"/>
                <a:ea typeface="Arial" panose="020B0604020202020204" pitchFamily="34" charset="0"/>
              </a:rPr>
              <a:t>Skyfie 8: </a:t>
            </a:r>
            <a:r>
              <a:rPr lang="af-ZA" sz="1800" dirty="0">
                <a:effectLst/>
                <a:latin typeface="Arial" panose="020B0604020202020204" pitchFamily="34" charset="0"/>
                <a:ea typeface="Arial" panose="020B0604020202020204" pitchFamily="34" charset="0"/>
              </a:rPr>
              <a:t>(Gee leerders 5 min om vinnig saam te groepeer en te besluit oor 'n kwessie waaroor hul veldtog sal handel.)</a:t>
            </a:r>
            <a:endParaRPr lang="en-US"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af-ZA" sz="1800" dirty="0">
                <a:effectLst/>
                <a:latin typeface="Arial" panose="020B0604020202020204" pitchFamily="34" charset="0"/>
                <a:ea typeface="Arial" panose="020B0604020202020204" pitchFamily="34" charset="0"/>
              </a:rPr>
              <a:t>Oor drie weke sal die les begin met groepe wat hul plakkate in 'n rondomtalie-aanbieding aan die ander groepe voorlê. Groepe moet dinkskrum oor aktuele kwessies wat hulle op hul plakkate kan aanbied. </a:t>
            </a:r>
            <a:r>
              <a:rPr lang="af-ZA" sz="1800" dirty="0" err="1">
                <a:effectLst/>
                <a:latin typeface="Arial" panose="020B0604020202020204" pitchFamily="34" charset="0"/>
                <a:ea typeface="Arial" panose="020B0604020202020204" pitchFamily="34" charset="0"/>
              </a:rPr>
              <a:t>Plakkaatonderwerpe</a:t>
            </a:r>
            <a:r>
              <a:rPr lang="af-ZA" sz="1800" dirty="0">
                <a:effectLst/>
                <a:latin typeface="Arial" panose="020B0604020202020204" pitchFamily="34" charset="0"/>
                <a:ea typeface="Arial" panose="020B0604020202020204" pitchFamily="34" charset="0"/>
              </a:rPr>
              <a:t> moet aan die</a:t>
            </a:r>
          </a:p>
          <a:p>
            <a:pPr algn="just">
              <a:lnSpc>
                <a:spcPct val="115000"/>
              </a:lnSpc>
              <a:spcAft>
                <a:spcPts val="1000"/>
              </a:spcAft>
            </a:pPr>
            <a:r>
              <a:rPr lang="af-ZA" sz="1800" dirty="0">
                <a:effectLst/>
                <a:latin typeface="Arial" panose="020B0604020202020204" pitchFamily="34" charset="0"/>
                <a:ea typeface="Arial" panose="020B0604020202020204" pitchFamily="34" charset="0"/>
              </a:rPr>
              <a:t>onderwyser gewys word sodat twee groepe nie dieselfde onderwerp behandel nie. Onderwerpe moet in die volgende les met die onderwyser bevestig word. Let daarop dat die veldtog meestal as huiswerk gedoen sal word, en dat daar baie </a:t>
            </a:r>
          </a:p>
          <a:p>
            <a:pPr algn="just">
              <a:lnSpc>
                <a:spcPct val="115000"/>
              </a:lnSpc>
              <a:spcAft>
                <a:spcPts val="1000"/>
              </a:spcAft>
            </a:pPr>
            <a:r>
              <a:rPr lang="af-ZA" sz="1800" dirty="0">
                <a:effectLst/>
                <a:latin typeface="Arial" panose="020B0604020202020204" pitchFamily="34" charset="0"/>
                <a:ea typeface="Arial" panose="020B0604020202020204" pitchFamily="34" charset="0"/>
              </a:rPr>
              <a:t>min klastyd daaraan bestee sal word.</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52" name="Google Shape;15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af-ZA" sz="1800" b="1" dirty="0">
                <a:effectLst/>
                <a:latin typeface="Arial" panose="020B0604020202020204" pitchFamily="34" charset="0"/>
                <a:ea typeface="Arial" panose="020B0604020202020204" pitchFamily="34" charset="0"/>
              </a:rPr>
              <a:t>Skyfie 9: </a:t>
            </a:r>
            <a:r>
              <a:rPr lang="af-ZA" sz="1800" dirty="0">
                <a:effectLst/>
                <a:latin typeface="Arial" panose="020B0604020202020204" pitchFamily="34" charset="0"/>
                <a:ea typeface="Calibri" panose="020F0502020204030204" pitchFamily="34" charset="0"/>
              </a:rPr>
              <a:t>Elke groep kry 'n artikel om deur te lees en 'n stel vrae wat oor die artikel handel te beantwoord.</a:t>
            </a:r>
            <a:endParaRPr lang="en-US" sz="1800" dirty="0">
              <a:effectLst/>
              <a:latin typeface="Times New Roman" panose="02020603050405020304" pitchFamily="18" charset="0"/>
              <a:ea typeface="Times New Roman" panose="02020603050405020304" pitchFamily="18" charset="0"/>
            </a:endParaRPr>
          </a:p>
          <a:p>
            <a:r>
              <a:rPr lang="af-ZA" sz="1800"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r>
              <a:rPr lang="af-ZA" sz="1800" dirty="0">
                <a:solidFill>
                  <a:srgbClr val="FF0000"/>
                </a:solidFill>
                <a:effectLst/>
                <a:latin typeface="Arial" panose="020B0604020202020204" pitchFamily="34" charset="0"/>
                <a:ea typeface="Calibri" panose="020F0502020204030204" pitchFamily="34" charset="0"/>
              </a:rPr>
              <a:t>(Nota aan onderwyser: </a:t>
            </a:r>
            <a:r>
              <a:rPr lang="af-ZA" sz="1800" dirty="0">
                <a:effectLst/>
                <a:latin typeface="Arial" panose="020B0604020202020204" pitchFamily="34" charset="0"/>
                <a:ea typeface="Calibri" panose="020F0502020204030204" pitchFamily="34" charset="0"/>
              </a:rPr>
              <a:t>Daar is VIER artikels (A, B, C, D) in die </a:t>
            </a:r>
            <a:r>
              <a:rPr lang="af-ZA" sz="1800" b="1" i="1" u="sng" dirty="0">
                <a:effectLst/>
                <a:latin typeface="Arial" panose="020B0604020202020204" pitchFamily="34" charset="0"/>
                <a:ea typeface="Arial" panose="020B0604020202020204" pitchFamily="34" charset="0"/>
              </a:rPr>
              <a:t>Les 2 – Groepaktiwiteit Artikels</a:t>
            </a:r>
            <a:r>
              <a:rPr lang="af-ZA" sz="1800" dirty="0">
                <a:effectLst/>
                <a:latin typeface="Arial" panose="020B0604020202020204" pitchFamily="34" charset="0"/>
                <a:ea typeface="Calibri" panose="020F0502020204030204" pitchFamily="34" charset="0"/>
              </a:rPr>
              <a:t>. Druk twee kopieë van elk om die groepe in 'n hanteerbare groottes te hou. Twee groepe kan dieselfde artikel bespreek. Aan die einde van die </a:t>
            </a:r>
          </a:p>
          <a:p>
            <a:r>
              <a:rPr lang="af-ZA" sz="1800" dirty="0">
                <a:effectLst/>
                <a:latin typeface="Arial" panose="020B0604020202020204" pitchFamily="34" charset="0"/>
                <a:ea typeface="Calibri" panose="020F0502020204030204" pitchFamily="34" charset="0"/>
              </a:rPr>
              <a:t>bespreking, plaas EEN lid uit elke groep op verskillende punte in die klaskamer om stasies te vorm. Die oorblywende groeplede sal dan verskillende </a:t>
            </a:r>
            <a:r>
              <a:rPr lang="af-ZA" sz="1800" dirty="0">
                <a:effectLst/>
                <a:latin typeface="Arial" panose="020B0604020202020204" pitchFamily="34" charset="0"/>
                <a:ea typeface="Arial" panose="020B0604020202020204" pitchFamily="34" charset="0"/>
              </a:rPr>
              <a:t>stasies besoek om oor daardie groepe se bespreking te leer. </a:t>
            </a:r>
            <a:br>
              <a:rPr lang="af-ZA" sz="1800" dirty="0">
                <a:effectLst/>
                <a:latin typeface="Arial" panose="020B0604020202020204" pitchFamily="34" charset="0"/>
                <a:ea typeface="Arial" panose="020B0604020202020204" pitchFamily="34" charset="0"/>
              </a:rPr>
            </a:br>
            <a:br>
              <a:rPr lang="af-ZA" sz="1800" dirty="0">
                <a:effectLst/>
                <a:latin typeface="Arial" panose="020B0604020202020204" pitchFamily="34" charset="0"/>
                <a:ea typeface="Arial" panose="020B0604020202020204" pitchFamily="34" charset="0"/>
              </a:rPr>
            </a:br>
            <a:endParaRPr lang="af-ZA" sz="1800" dirty="0">
              <a:effectLst/>
              <a:latin typeface="Arial" panose="020B0604020202020204" pitchFamily="34" charset="0"/>
              <a:ea typeface="Arial" panose="020B0604020202020204" pitchFamily="34" charset="0"/>
            </a:endParaRPr>
          </a:p>
          <a:p>
            <a:r>
              <a:rPr lang="af-ZA" sz="1800" dirty="0">
                <a:effectLst/>
                <a:latin typeface="Arial" panose="020B0604020202020204" pitchFamily="34" charset="0"/>
                <a:ea typeface="Arial" panose="020B0604020202020204" pitchFamily="34" charset="0"/>
              </a:rPr>
              <a:t>Die </a:t>
            </a:r>
            <a:r>
              <a:rPr lang="af-ZA" sz="1800" dirty="0" err="1">
                <a:effectLst/>
                <a:latin typeface="Arial" panose="020B0604020202020204" pitchFamily="34" charset="0"/>
                <a:ea typeface="Arial" panose="020B0604020202020204" pitchFamily="34" charset="0"/>
              </a:rPr>
              <a:t>groeplid</a:t>
            </a:r>
            <a:r>
              <a:rPr lang="af-ZA" sz="1800" dirty="0">
                <a:effectLst/>
                <a:latin typeface="Arial" panose="020B0604020202020204" pitchFamily="34" charset="0"/>
                <a:ea typeface="Arial" panose="020B0604020202020204" pitchFamily="34" charset="0"/>
              </a:rPr>
              <a:t> van elke stasie, lig die groepe in oor hul onderwerp, vrae en antwoorde. Na 2 minute beweeg die groepe kloksgewys (of antikloksgewys) totdat hulle al drie ander onderwerpe behandel het. U kan dan die bespreking afsluit met </a:t>
            </a:r>
          </a:p>
          <a:p>
            <a:r>
              <a:rPr lang="af-ZA" sz="1800" dirty="0">
                <a:effectLst/>
                <a:latin typeface="Arial" panose="020B0604020202020204" pitchFamily="34" charset="0"/>
                <a:ea typeface="Arial" panose="020B0604020202020204" pitchFamily="34" charset="0"/>
              </a:rPr>
              <a:t>die antwoorde van die </a:t>
            </a:r>
            <a:r>
              <a:rPr lang="af-ZA" sz="1800" b="1" i="1" u="sng" dirty="0">
                <a:effectLst/>
                <a:latin typeface="Arial" panose="020B0604020202020204" pitchFamily="34" charset="0"/>
                <a:ea typeface="Arial" panose="020B0604020202020204" pitchFamily="34" charset="0"/>
              </a:rPr>
              <a:t>Les 2 – </a:t>
            </a:r>
            <a:r>
              <a:rPr lang="af-ZA" sz="1800" b="1" i="1" u="sng" dirty="0" err="1">
                <a:effectLst/>
                <a:latin typeface="Arial" panose="020B0604020202020204" pitchFamily="34" charset="0"/>
                <a:ea typeface="Arial" panose="020B0604020202020204" pitchFamily="34" charset="0"/>
              </a:rPr>
              <a:t>Groepaktiwiteits</a:t>
            </a:r>
            <a:r>
              <a:rPr lang="af-ZA" sz="1800" b="1" i="1" u="sng" dirty="0">
                <a:effectLst/>
                <a:latin typeface="Arial" panose="020B0604020202020204" pitchFamily="34" charset="0"/>
                <a:ea typeface="Arial" panose="020B0604020202020204" pitchFamily="34" charset="0"/>
              </a:rPr>
              <a:t> Artikels MEMO.</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63" name="Google Shape;16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3" name="Google Shape;9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a:spLocks noGrp="1"/>
          </p:cNvSpPr>
          <p:nvPr>
            <p:ph type="pic" idx="2"/>
          </p:nvPr>
        </p:nvSpPr>
        <p:spPr>
          <a:xfrm>
            <a:off x="5183188" y="987425"/>
            <a:ext cx="6172200" cy="4873625"/>
          </a:xfrm>
          <a:prstGeom prst="rect">
            <a:avLst/>
          </a:prstGeom>
          <a:noFill/>
          <a:ln>
            <a:noFill/>
          </a:ln>
        </p:spPr>
      </p:sp>
      <p:sp>
        <p:nvSpPr>
          <p:cNvPr id="68" name="Google Shape;68;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1221199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520332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2738683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1406185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4093549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1919169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172138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3380183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485085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304616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40484891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7" name="Google Shape;8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3797026882"/>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creativecommons.org/licenses/by-nc-sa/3.0/" TargetMode="External"/><Relationship Id="rId4" Type="http://schemas.openxmlformats.org/officeDocument/2006/relationships/hyperlink" Target="https://litandnature.commons.gc.cuny.edu/2020/05/13/umar-ali-creative-projec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3" name="Picture 2" descr="A painting of a person's face&#10;&#10;Description automatically generated">
            <a:extLst>
              <a:ext uri="{FF2B5EF4-FFF2-40B4-BE49-F238E27FC236}">
                <a16:creationId xmlns:a16="http://schemas.microsoft.com/office/drawing/2014/main" id="{508921CF-6624-33ED-CA3B-F3F2CD9685E7}"/>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9E39132-85A0-9BB5-9BCF-79BB50B9C8C8}"/>
              </a:ext>
            </a:extLst>
          </p:cNvPr>
          <p:cNvSpPr txBox="1"/>
          <p:nvPr/>
        </p:nvSpPr>
        <p:spPr>
          <a:xfrm>
            <a:off x="60292" y="6018962"/>
            <a:ext cx="428059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3BAF95"/>
                </a:solidFill>
                <a:effectLst/>
                <a:uLnTx/>
                <a:uFillTx/>
                <a:latin typeface="Arial"/>
                <a:cs typeface="Arial"/>
                <a:sym typeface="Arial"/>
              </a:rPr>
              <a:t>Kwartaal</a:t>
            </a:r>
            <a:r>
              <a:rPr kumimoji="0" lang="en-GB" sz="2400" b="1" i="0" u="none" strike="noStrike" kern="0" cap="none" spc="0" normalizeH="0" baseline="0" noProof="0" dirty="0">
                <a:ln>
                  <a:noFill/>
                </a:ln>
                <a:solidFill>
                  <a:srgbClr val="3BAF95"/>
                </a:solidFill>
                <a:effectLst/>
                <a:uLnTx/>
                <a:uFillTx/>
                <a:latin typeface="Arial"/>
                <a:cs typeface="Arial"/>
                <a:sym typeface="Arial"/>
              </a:rPr>
              <a:t> 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3BAF95"/>
                </a:solidFill>
                <a:effectLst/>
                <a:uLnTx/>
                <a:uFillTx/>
                <a:latin typeface="Arial"/>
                <a:cs typeface="Arial"/>
                <a:sym typeface="Arial"/>
              </a:rPr>
              <a:t>Les 2: </a:t>
            </a:r>
            <a:r>
              <a:rPr kumimoji="0" lang="en-GB" sz="1600" b="0" i="0" u="none" strike="noStrike" kern="0" cap="none" spc="0" normalizeH="0" baseline="0" noProof="0" dirty="0" err="1">
                <a:ln>
                  <a:noFill/>
                </a:ln>
                <a:solidFill>
                  <a:srgbClr val="3BAF95"/>
                </a:solidFill>
                <a:effectLst/>
                <a:uLnTx/>
                <a:uFillTx/>
                <a:latin typeface="Arial"/>
                <a:cs typeface="Arial"/>
                <a:sym typeface="Arial"/>
              </a:rPr>
              <a:t>Diskriminasie</a:t>
            </a:r>
            <a:r>
              <a:rPr kumimoji="0" lang="en-GB" sz="1600" b="0" i="0" u="none" strike="noStrike" kern="0" cap="none" spc="0" normalizeH="0" baseline="0" noProof="0" dirty="0">
                <a:ln>
                  <a:noFill/>
                </a:ln>
                <a:solidFill>
                  <a:srgbClr val="3BAF95"/>
                </a:solidFill>
                <a:effectLst/>
                <a:uLnTx/>
                <a:uFillTx/>
                <a:latin typeface="Arial"/>
                <a:cs typeface="Arial"/>
                <a:sym typeface="Arial"/>
              </a:rPr>
              <a:t> </a:t>
            </a:r>
            <a:r>
              <a:rPr kumimoji="0" lang="en-GB" sz="1600" b="0" i="0" u="none" strike="noStrike" kern="0" cap="none" spc="0" normalizeH="0" baseline="0" noProof="0" dirty="0" err="1">
                <a:ln>
                  <a:noFill/>
                </a:ln>
                <a:solidFill>
                  <a:srgbClr val="3BAF95"/>
                </a:solidFill>
                <a:effectLst/>
                <a:uLnTx/>
                <a:uFillTx/>
                <a:latin typeface="Arial"/>
                <a:cs typeface="Arial"/>
                <a:sym typeface="Arial"/>
              </a:rPr>
              <a:t>en</a:t>
            </a:r>
            <a:r>
              <a:rPr kumimoji="0" lang="en-GB" sz="1600" b="0" i="0" u="none" strike="noStrike" kern="0" cap="none" spc="0" normalizeH="0" baseline="0" noProof="0" dirty="0">
                <a:ln>
                  <a:noFill/>
                </a:ln>
                <a:solidFill>
                  <a:srgbClr val="3BAF95"/>
                </a:solidFill>
                <a:effectLst/>
                <a:uLnTx/>
                <a:uFillTx/>
                <a:latin typeface="Arial"/>
                <a:cs typeface="Arial"/>
                <a:sym typeface="Arial"/>
              </a:rPr>
              <a:t> </a:t>
            </a:r>
            <a:r>
              <a:rPr kumimoji="0" lang="en-GB" sz="1600" b="0" i="0" u="none" strike="noStrike" kern="0" cap="none" spc="0" normalizeH="0" baseline="0" noProof="0" dirty="0" err="1">
                <a:ln>
                  <a:noFill/>
                </a:ln>
                <a:solidFill>
                  <a:srgbClr val="3BAF95"/>
                </a:solidFill>
                <a:effectLst/>
                <a:uLnTx/>
                <a:uFillTx/>
                <a:latin typeface="Arial"/>
                <a:cs typeface="Arial"/>
                <a:sym typeface="Arial"/>
              </a:rPr>
              <a:t>menseregteskending</a:t>
            </a:r>
            <a:endParaRPr kumimoji="0" lang="en-US" sz="1600" b="0" i="0" u="none" strike="noStrike" kern="0" cap="none" spc="0" normalizeH="0" baseline="0" noProof="0" dirty="0">
              <a:ln>
                <a:noFill/>
              </a:ln>
              <a:solidFill>
                <a:srgbClr val="3BAF95"/>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F1818C6C-69A2-B0BD-ADCC-E908EB7DF5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0551" y="0"/>
            <a:ext cx="1821449" cy="63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CD9C5-A236-B86A-BA1F-3E9E78E31BD4}"/>
              </a:ext>
            </a:extLst>
          </p:cNvPr>
          <p:cNvSpPr>
            <a:spLocks noGrp="1"/>
          </p:cNvSpPr>
          <p:nvPr>
            <p:ph type="title"/>
          </p:nvPr>
        </p:nvSpPr>
        <p:spPr/>
        <p:txBody>
          <a:bodyPr/>
          <a:lstStyle/>
          <a:p>
            <a:endParaRPr lang="en-ZA"/>
          </a:p>
        </p:txBody>
      </p:sp>
      <p:sp>
        <p:nvSpPr>
          <p:cNvPr id="3" name="Text Placeholder 2">
            <a:extLst>
              <a:ext uri="{FF2B5EF4-FFF2-40B4-BE49-F238E27FC236}">
                <a16:creationId xmlns:a16="http://schemas.microsoft.com/office/drawing/2014/main" id="{BCD4DB07-29C7-5E8C-D011-511B3D59BC56}"/>
              </a:ext>
            </a:extLst>
          </p:cNvPr>
          <p:cNvSpPr>
            <a:spLocks noGrp="1"/>
          </p:cNvSpPr>
          <p:nvPr>
            <p:ph type="body" idx="1"/>
          </p:nvPr>
        </p:nvSpPr>
        <p:spPr/>
        <p:txBody>
          <a:bodyPr/>
          <a:lstStyle/>
          <a:p>
            <a:endParaRPr lang="en-ZA"/>
          </a:p>
        </p:txBody>
      </p:sp>
      <p:pic>
        <p:nvPicPr>
          <p:cNvPr id="5" name="Picture 4">
            <a:extLst>
              <a:ext uri="{FF2B5EF4-FFF2-40B4-BE49-F238E27FC236}">
                <a16:creationId xmlns:a16="http://schemas.microsoft.com/office/drawing/2014/main" id="{43A78425-DC24-9820-14AE-A1BF0FCF4450}"/>
              </a:ext>
            </a:extLst>
          </p:cNvPr>
          <p:cNvPicPr>
            <a:picLocks noChangeAspect="1"/>
          </p:cNvPicPr>
          <p:nvPr/>
        </p:nvPicPr>
        <p:blipFill>
          <a:blip r:embed="rId3"/>
          <a:stretch>
            <a:fillRect/>
          </a:stretch>
        </p:blipFill>
        <p:spPr>
          <a:xfrm>
            <a:off x="-22662" y="0"/>
            <a:ext cx="12214662" cy="6845300"/>
          </a:xfrm>
          <a:prstGeom prst="rect">
            <a:avLst/>
          </a:prstGeom>
        </p:spPr>
      </p:pic>
      <p:pic>
        <p:nvPicPr>
          <p:cNvPr id="6" name="Picture 5">
            <a:extLst>
              <a:ext uri="{FF2B5EF4-FFF2-40B4-BE49-F238E27FC236}">
                <a16:creationId xmlns:a16="http://schemas.microsoft.com/office/drawing/2014/main" id="{7E8B6ADB-FEA7-EF81-DC03-EE6FF5F1C8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0551" y="0"/>
            <a:ext cx="1821449" cy="63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45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4" name="Picture 3" descr="A painting of a person's face&#10;&#10;Description automatically generated">
            <a:extLst>
              <a:ext uri="{FF2B5EF4-FFF2-40B4-BE49-F238E27FC236}">
                <a16:creationId xmlns:a16="http://schemas.microsoft.com/office/drawing/2014/main" id="{3E7211A8-19F7-E165-0ADF-137D459E1A17}"/>
              </a:ext>
            </a:extLst>
          </p:cNvPr>
          <p:cNvPicPr>
            <a:picLocks noChangeAspect="1"/>
          </p:cNvPicPr>
          <p:nvPr/>
        </p:nvPicPr>
        <p:blipFill rotWithShape="1">
          <a:blip r:embed="rId3"/>
          <a:srcRect l="50000" r="20259"/>
          <a:stretch/>
        </p:blipFill>
        <p:spPr>
          <a:xfrm>
            <a:off x="8565931" y="0"/>
            <a:ext cx="3626069" cy="6858000"/>
          </a:xfrm>
          <a:prstGeom prst="rect">
            <a:avLst/>
          </a:prstGeom>
        </p:spPr>
      </p:pic>
      <p:sp>
        <p:nvSpPr>
          <p:cNvPr id="169" name="Google Shape;169;p2"/>
          <p:cNvSpPr txBox="1"/>
          <p:nvPr/>
        </p:nvSpPr>
        <p:spPr>
          <a:xfrm>
            <a:off x="723900" y="888742"/>
            <a:ext cx="10534650" cy="707886"/>
          </a:xfrm>
          <a:prstGeom prst="rect">
            <a:avLst/>
          </a:prstGeom>
          <a:noFill/>
          <a:ln>
            <a:noFill/>
          </a:ln>
        </p:spPr>
        <p:txBody>
          <a:bodyPr spcFirstLastPara="1" wrap="square" lIns="91425" tIns="45700" rIns="91425" bIns="45700" anchor="t" anchorCtr="0">
            <a:spAutoFit/>
          </a:bodyPr>
          <a:lstStyle/>
          <a:p>
            <a:pPr lvl="0">
              <a:buSzPts val="4000"/>
            </a:pPr>
            <a:r>
              <a:rPr lang="en-ZA" sz="4000" dirty="0">
                <a:solidFill>
                  <a:schemeClr val="dk1"/>
                </a:solidFill>
                <a:latin typeface="+mn-lt"/>
                <a:ea typeface="Play"/>
                <a:cs typeface="Play"/>
                <a:sym typeface="Play"/>
              </a:rPr>
              <a:t>LES 2: </a:t>
            </a:r>
            <a:r>
              <a:rPr lang="en-ZA" sz="4000" dirty="0" err="1">
                <a:solidFill>
                  <a:schemeClr val="dk1"/>
                </a:solidFill>
                <a:latin typeface="+mn-lt"/>
                <a:ea typeface="Play"/>
                <a:cs typeface="Play"/>
                <a:sym typeface="Play"/>
              </a:rPr>
              <a:t>LEERDOELWITTE</a:t>
            </a:r>
            <a:endParaRPr sz="1400" b="0" i="0" u="none" strike="noStrike" cap="none" dirty="0">
              <a:solidFill>
                <a:srgbClr val="000000"/>
              </a:solidFill>
              <a:latin typeface="+mn-lt"/>
              <a:ea typeface="Arial"/>
              <a:cs typeface="Arial"/>
              <a:sym typeface="Arial"/>
            </a:endParaRPr>
          </a:p>
        </p:txBody>
      </p:sp>
      <p:sp>
        <p:nvSpPr>
          <p:cNvPr id="170" name="Google Shape;170;p2"/>
          <p:cNvSpPr txBox="1"/>
          <p:nvPr/>
        </p:nvSpPr>
        <p:spPr>
          <a:xfrm>
            <a:off x="723900" y="2550735"/>
            <a:ext cx="7395168" cy="3323946"/>
          </a:xfrm>
          <a:prstGeom prst="rect">
            <a:avLst/>
          </a:prstGeom>
          <a:noFill/>
          <a:ln>
            <a:noFill/>
          </a:ln>
        </p:spPr>
        <p:txBody>
          <a:bodyPr spcFirstLastPara="1" wrap="square" lIns="91425" tIns="45700" rIns="91425" bIns="45700" anchor="t" anchorCtr="0">
            <a:spAutoFit/>
          </a:bodyPr>
          <a:lstStyle/>
          <a:p>
            <a:pPr marL="342900" lvl="0" indent="-342900">
              <a:lnSpc>
                <a:spcPct val="150000"/>
              </a:lnSpc>
              <a:buClr>
                <a:schemeClr val="dk1"/>
              </a:buClr>
              <a:buSzPts val="2400"/>
              <a:buFont typeface="Arial" panose="020B0604020202020204" pitchFamily="34" charset="0"/>
              <a:buChar char="•"/>
            </a:pPr>
            <a:r>
              <a:rPr lang="nl-NL" sz="2000" dirty="0">
                <a:solidFill>
                  <a:schemeClr val="dk1"/>
                </a:solidFill>
                <a:latin typeface="+mn-lt"/>
                <a:ea typeface="Play"/>
                <a:cs typeface="Play"/>
                <a:sym typeface="Play"/>
              </a:rPr>
              <a:t>van tipes diskriminerende gedrag wat menseregte skend te weet en daaroor te kan praat. 
te kan verduidelik waarom mense vooroordeel en bevooroordeeld is en waarom hulle op hierdie vooroordele reageer. 
na te dink oor en te bespreek wat die effek van menseregteskendings is.</a:t>
            </a:r>
            <a:endParaRPr lang="en-GB" sz="2000" dirty="0">
              <a:solidFill>
                <a:schemeClr val="dk1"/>
              </a:solidFill>
              <a:latin typeface="+mn-lt"/>
              <a:ea typeface="Play"/>
              <a:cs typeface="Play"/>
              <a:sym typeface="Play"/>
            </a:endParaRPr>
          </a:p>
        </p:txBody>
      </p:sp>
      <p:sp>
        <p:nvSpPr>
          <p:cNvPr id="3" name="TextBox 2">
            <a:extLst>
              <a:ext uri="{FF2B5EF4-FFF2-40B4-BE49-F238E27FC236}">
                <a16:creationId xmlns:a16="http://schemas.microsoft.com/office/drawing/2014/main" id="{8473ADA7-5771-61B9-723D-90EDC3982A41}"/>
              </a:ext>
            </a:extLst>
          </p:cNvPr>
          <p:cNvSpPr txBox="1"/>
          <p:nvPr/>
        </p:nvSpPr>
        <p:spPr>
          <a:xfrm>
            <a:off x="723900" y="2089070"/>
            <a:ext cx="7167033" cy="461665"/>
          </a:xfrm>
          <a:prstGeom prst="rect">
            <a:avLst/>
          </a:prstGeom>
          <a:noFill/>
        </p:spPr>
        <p:txBody>
          <a:bodyPr wrap="square">
            <a:spAutoFit/>
          </a:bodyPr>
          <a:lstStyle/>
          <a:p>
            <a:r>
              <a:rPr lang="nl-NL" sz="2400" b="1" dirty="0">
                <a:solidFill>
                  <a:schemeClr val="dk1"/>
                </a:solidFill>
                <a:latin typeface="+mn-lt"/>
                <a:ea typeface="Play"/>
                <a:cs typeface="Play"/>
                <a:sym typeface="Play"/>
              </a:rPr>
              <a:t>Teen die einde van hierdie les behoort jy:</a:t>
            </a:r>
            <a:endParaRPr lang="en-US" sz="2400" b="1" dirty="0">
              <a:latin typeface="+mn-lt"/>
            </a:endParaRPr>
          </a:p>
        </p:txBody>
      </p:sp>
      <p:pic>
        <p:nvPicPr>
          <p:cNvPr id="2" name="Picture 1">
            <a:extLst>
              <a:ext uri="{FF2B5EF4-FFF2-40B4-BE49-F238E27FC236}">
                <a16:creationId xmlns:a16="http://schemas.microsoft.com/office/drawing/2014/main" id="{F9839626-ED82-6A51-3BDB-C1E57D79F7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0551" y="0"/>
            <a:ext cx="1821449" cy="63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p3"/>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 name="Picture 4" descr="A cartoon of a person looking at a person in a newspaper stand&#10;&#10;Description automatically generated">
            <a:extLst>
              <a:ext uri="{FF2B5EF4-FFF2-40B4-BE49-F238E27FC236}">
                <a16:creationId xmlns:a16="http://schemas.microsoft.com/office/drawing/2014/main" id="{C49F85DE-E626-69D1-49FB-84D2384C60F7}"/>
              </a:ext>
            </a:extLst>
          </p:cNvPr>
          <p:cNvPicPr>
            <a:picLocks noChangeAspect="1"/>
          </p:cNvPicPr>
          <p:nvPr/>
        </p:nvPicPr>
        <p:blipFill rotWithShape="1">
          <a:blip r:embed="rId3"/>
          <a:srcRect l="2429" t="23443" b="23077"/>
          <a:stretch/>
        </p:blipFill>
        <p:spPr>
          <a:xfrm>
            <a:off x="0" y="1"/>
            <a:ext cx="12511934" cy="6858000"/>
          </a:xfrm>
          <a:prstGeom prst="rect">
            <a:avLst/>
          </a:prstGeom>
        </p:spPr>
      </p:pic>
      <p:pic>
        <p:nvPicPr>
          <p:cNvPr id="2" name="Picture 1">
            <a:extLst>
              <a:ext uri="{FF2B5EF4-FFF2-40B4-BE49-F238E27FC236}">
                <a16:creationId xmlns:a16="http://schemas.microsoft.com/office/drawing/2014/main" id="{BA5C3D4E-5C89-2C9D-F1E3-CA9F3632C9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0551" y="0"/>
            <a:ext cx="1821449" cy="63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buSzPts val="4400"/>
            </a:pPr>
            <a:r>
              <a:rPr lang="en-US" b="1" dirty="0" err="1"/>
              <a:t>Billike</a:t>
            </a:r>
            <a:r>
              <a:rPr lang="en-US" b="1" dirty="0"/>
              <a:t> vs. </a:t>
            </a:r>
            <a:r>
              <a:rPr lang="en-US" b="1" dirty="0" err="1"/>
              <a:t>Onbillike</a:t>
            </a:r>
            <a:r>
              <a:rPr lang="en-US" b="1" dirty="0"/>
              <a:t> </a:t>
            </a:r>
            <a:r>
              <a:rPr lang="en-US" b="1" dirty="0" err="1"/>
              <a:t>Diskriminasie</a:t>
            </a:r>
            <a:endParaRPr b="1" dirty="0"/>
          </a:p>
        </p:txBody>
      </p:sp>
      <p:pic>
        <p:nvPicPr>
          <p:cNvPr id="125" name="Google Shape;125;p4"/>
          <p:cNvPicPr preferRelativeResize="0"/>
          <p:nvPr/>
        </p:nvPicPr>
        <p:blipFill rotWithShape="1">
          <a:blip r:embed="rId3">
            <a:alphaModFix/>
          </a:blip>
          <a:srcRect/>
          <a:stretch/>
        </p:blipFill>
        <p:spPr>
          <a:xfrm>
            <a:off x="4838252" y="2723261"/>
            <a:ext cx="7353748" cy="4134739"/>
          </a:xfrm>
          <a:prstGeom prst="rect">
            <a:avLst/>
          </a:prstGeom>
          <a:noFill/>
          <a:ln>
            <a:noFill/>
          </a:ln>
        </p:spPr>
      </p:pic>
      <p:sp>
        <p:nvSpPr>
          <p:cNvPr id="124" name="Google Shape;124;p4"/>
          <p:cNvSpPr txBox="1">
            <a:spLocks noGrp="1"/>
          </p:cNvSpPr>
          <p:nvPr>
            <p:ph type="body" idx="1"/>
          </p:nvPr>
        </p:nvSpPr>
        <p:spPr>
          <a:xfrm>
            <a:off x="838200" y="1825625"/>
            <a:ext cx="4876800" cy="4351338"/>
          </a:xfrm>
          <a:prstGeom prst="rect">
            <a:avLst/>
          </a:prstGeom>
          <a:noFill/>
          <a:ln>
            <a:noFill/>
          </a:ln>
        </p:spPr>
        <p:txBody>
          <a:bodyPr spcFirstLastPara="1" wrap="square" lIns="91425" tIns="45700" rIns="91425" bIns="45700" anchor="t" anchorCtr="0">
            <a:normAutofit lnSpcReduction="10000"/>
          </a:bodyPr>
          <a:lstStyle/>
          <a:p>
            <a:pPr marL="0" lvl="0" indent="0">
              <a:lnSpc>
                <a:spcPct val="150000"/>
              </a:lnSpc>
              <a:spcBef>
                <a:spcPts val="0"/>
              </a:spcBef>
              <a:buSzPts val="3200"/>
              <a:buNone/>
            </a:pPr>
            <a:r>
              <a:rPr lang="nl-NL" sz="3200" dirty="0"/>
              <a:t>Dink aan DRIE voorbeelde dink waar diskriminasie as billik beskou kan word en DRIE voorbeelde waar diskriminasie as onbillik beskou kan word.</a:t>
            </a:r>
            <a:endParaRPr dirty="0"/>
          </a:p>
        </p:txBody>
      </p:sp>
      <p:pic>
        <p:nvPicPr>
          <p:cNvPr id="2" name="Picture 1">
            <a:extLst>
              <a:ext uri="{FF2B5EF4-FFF2-40B4-BE49-F238E27FC236}">
                <a16:creationId xmlns:a16="http://schemas.microsoft.com/office/drawing/2014/main" id="{EBD60312-206D-164E-1152-BAADF64CE9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0551" y="0"/>
            <a:ext cx="1821449" cy="63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pic>
        <p:nvPicPr>
          <p:cNvPr id="132" name="Google Shape;132;p5"/>
          <p:cNvPicPr preferRelativeResize="0">
            <a:picLocks noGrp="1"/>
          </p:cNvPicPr>
          <p:nvPr>
            <p:ph type="body" idx="1"/>
          </p:nvPr>
        </p:nvPicPr>
        <p:blipFill rotWithShape="1">
          <a:blip r:embed="rId3">
            <a:alphaModFix/>
          </a:blip>
          <a:srcRect/>
          <a:stretch/>
        </p:blipFill>
        <p:spPr>
          <a:xfrm>
            <a:off x="643467" y="866309"/>
            <a:ext cx="10905066" cy="5125380"/>
          </a:xfrm>
          <a:prstGeom prst="rect">
            <a:avLst/>
          </a:prstGeom>
          <a:noFill/>
          <a:ln>
            <a:noFill/>
          </a:ln>
        </p:spPr>
      </p:pic>
      <p:sp>
        <p:nvSpPr>
          <p:cNvPr id="2" name="TextBox 1">
            <a:extLst>
              <a:ext uri="{FF2B5EF4-FFF2-40B4-BE49-F238E27FC236}">
                <a16:creationId xmlns:a16="http://schemas.microsoft.com/office/drawing/2014/main" id="{F479C564-1C94-1310-19F6-EC33491BB364}"/>
              </a:ext>
            </a:extLst>
          </p:cNvPr>
          <p:cNvSpPr txBox="1"/>
          <p:nvPr/>
        </p:nvSpPr>
        <p:spPr>
          <a:xfrm>
            <a:off x="4666593" y="1240221"/>
            <a:ext cx="6642538" cy="3046988"/>
          </a:xfrm>
          <a:prstGeom prst="rect">
            <a:avLst/>
          </a:prstGeom>
          <a:solidFill>
            <a:srgbClr val="0C0C0C"/>
          </a:solidFill>
        </p:spPr>
        <p:txBody>
          <a:bodyPr wrap="square" rtlCol="0">
            <a:spAutoFit/>
          </a:bodyPr>
          <a:lstStyle/>
          <a:p>
            <a:pPr algn="ctr"/>
            <a:r>
              <a:rPr lang="en-US" sz="3200" dirty="0" err="1">
                <a:solidFill>
                  <a:schemeClr val="bg1"/>
                </a:solidFill>
                <a:latin typeface="-apple-system"/>
              </a:rPr>
              <a:t>Rassisme</a:t>
            </a:r>
            <a:r>
              <a:rPr lang="en-US" sz="3200" dirty="0">
                <a:solidFill>
                  <a:schemeClr val="bg1"/>
                </a:solidFill>
                <a:latin typeface="-apple-system"/>
              </a:rPr>
              <a:t>, </a:t>
            </a:r>
            <a:r>
              <a:rPr lang="en-US" sz="3200" dirty="0" err="1">
                <a:solidFill>
                  <a:schemeClr val="bg1"/>
                </a:solidFill>
                <a:latin typeface="-apple-system"/>
              </a:rPr>
              <a:t>xenofobie</a:t>
            </a:r>
            <a:r>
              <a:rPr lang="en-US" sz="3200" dirty="0">
                <a:solidFill>
                  <a:schemeClr val="bg1"/>
                </a:solidFill>
                <a:latin typeface="-apple-system"/>
              </a:rPr>
              <a:t> </a:t>
            </a:r>
            <a:r>
              <a:rPr lang="en-US" sz="3200" dirty="0" err="1">
                <a:solidFill>
                  <a:schemeClr val="bg1"/>
                </a:solidFill>
                <a:latin typeface="-apple-system"/>
              </a:rPr>
              <a:t>en</a:t>
            </a:r>
            <a:r>
              <a:rPr lang="en-US" sz="3200" dirty="0">
                <a:solidFill>
                  <a:schemeClr val="bg1"/>
                </a:solidFill>
                <a:latin typeface="-apple-system"/>
              </a:rPr>
              <a:t> </a:t>
            </a:r>
            <a:r>
              <a:rPr lang="en-US" sz="3200" dirty="0" err="1">
                <a:solidFill>
                  <a:schemeClr val="bg1"/>
                </a:solidFill>
                <a:latin typeface="-apple-system"/>
              </a:rPr>
              <a:t>onregverdige</a:t>
            </a:r>
            <a:r>
              <a:rPr lang="en-US" sz="3200" dirty="0">
                <a:solidFill>
                  <a:schemeClr val="bg1"/>
                </a:solidFill>
                <a:latin typeface="-apple-system"/>
              </a:rPr>
              <a:t> </a:t>
            </a:r>
            <a:r>
              <a:rPr lang="en-US" sz="3200" dirty="0" err="1">
                <a:solidFill>
                  <a:schemeClr val="bg1"/>
                </a:solidFill>
                <a:latin typeface="-apple-system"/>
              </a:rPr>
              <a:t>diskriminasie</a:t>
            </a:r>
            <a:r>
              <a:rPr lang="en-US" sz="3200" dirty="0">
                <a:solidFill>
                  <a:schemeClr val="bg1"/>
                </a:solidFill>
                <a:latin typeface="-apple-system"/>
              </a:rPr>
              <a:t> het </a:t>
            </a:r>
            <a:r>
              <a:rPr lang="en-US" sz="3200" dirty="0" err="1">
                <a:solidFill>
                  <a:schemeClr val="bg1"/>
                </a:solidFill>
                <a:latin typeface="-apple-system"/>
              </a:rPr>
              <a:t>slawerny</a:t>
            </a:r>
            <a:r>
              <a:rPr lang="en-US" sz="3200" dirty="0">
                <a:solidFill>
                  <a:schemeClr val="bg1"/>
                </a:solidFill>
                <a:latin typeface="-apple-system"/>
              </a:rPr>
              <a:t> </a:t>
            </a:r>
            <a:r>
              <a:rPr lang="en-US" sz="3200" dirty="0" err="1">
                <a:solidFill>
                  <a:schemeClr val="bg1"/>
                </a:solidFill>
                <a:latin typeface="-apple-system"/>
              </a:rPr>
              <a:t>voortgebring</a:t>
            </a:r>
            <a:r>
              <a:rPr lang="en-US" sz="3200" dirty="0">
                <a:solidFill>
                  <a:schemeClr val="bg1"/>
                </a:solidFill>
                <a:latin typeface="-apple-system"/>
              </a:rPr>
              <a:t> </a:t>
            </a:r>
            <a:r>
              <a:rPr lang="en-US" sz="3200" dirty="0" err="1">
                <a:solidFill>
                  <a:schemeClr val="bg1"/>
                </a:solidFill>
                <a:latin typeface="-apple-system"/>
              </a:rPr>
              <a:t>waar</a:t>
            </a:r>
            <a:r>
              <a:rPr lang="en-US" sz="3200" dirty="0">
                <a:solidFill>
                  <a:schemeClr val="bg1"/>
                </a:solidFill>
                <a:latin typeface="-apple-system"/>
              </a:rPr>
              <a:t> </a:t>
            </a:r>
            <a:r>
              <a:rPr lang="en-US" sz="3200" dirty="0" err="1">
                <a:solidFill>
                  <a:schemeClr val="bg1"/>
                </a:solidFill>
                <a:latin typeface="-apple-system"/>
              </a:rPr>
              <a:t>menslike</a:t>
            </a:r>
            <a:r>
              <a:rPr lang="en-US" sz="3200" dirty="0">
                <a:solidFill>
                  <a:schemeClr val="bg1"/>
                </a:solidFill>
                <a:latin typeface="-apple-system"/>
              </a:rPr>
              <a:t> </a:t>
            </a:r>
            <a:r>
              <a:rPr lang="en-US" sz="3200" dirty="0" err="1">
                <a:solidFill>
                  <a:schemeClr val="bg1"/>
                </a:solidFill>
                <a:latin typeface="-apple-system"/>
              </a:rPr>
              <a:t>wesens</a:t>
            </a:r>
            <a:r>
              <a:rPr lang="en-US" sz="3200" dirty="0">
                <a:solidFill>
                  <a:schemeClr val="bg1"/>
                </a:solidFill>
                <a:latin typeface="-apple-system"/>
              </a:rPr>
              <a:t> </a:t>
            </a:r>
            <a:r>
              <a:rPr lang="en-US" sz="3200" dirty="0" err="1">
                <a:solidFill>
                  <a:schemeClr val="bg1"/>
                </a:solidFill>
                <a:latin typeface="-apple-system"/>
              </a:rPr>
              <a:t>medemenslike</a:t>
            </a:r>
            <a:r>
              <a:rPr lang="en-US" sz="3200" dirty="0">
                <a:solidFill>
                  <a:schemeClr val="bg1"/>
                </a:solidFill>
                <a:latin typeface="-apple-system"/>
              </a:rPr>
              <a:t> </a:t>
            </a:r>
            <a:r>
              <a:rPr lang="en-US" sz="3200" dirty="0" err="1">
                <a:solidFill>
                  <a:schemeClr val="bg1"/>
                </a:solidFill>
                <a:latin typeface="-apple-system"/>
              </a:rPr>
              <a:t>wesens</a:t>
            </a:r>
            <a:r>
              <a:rPr lang="en-US" sz="3200" dirty="0">
                <a:solidFill>
                  <a:schemeClr val="bg1"/>
                </a:solidFill>
                <a:latin typeface="-apple-system"/>
              </a:rPr>
              <a:t> </a:t>
            </a:r>
            <a:r>
              <a:rPr lang="en-US" sz="3200" dirty="0" err="1">
                <a:solidFill>
                  <a:schemeClr val="bg1"/>
                </a:solidFill>
                <a:latin typeface="-apple-system"/>
              </a:rPr>
              <a:t>gekoop</a:t>
            </a:r>
            <a:r>
              <a:rPr lang="en-US" sz="3200" dirty="0">
                <a:solidFill>
                  <a:schemeClr val="bg1"/>
                </a:solidFill>
                <a:latin typeface="-apple-system"/>
              </a:rPr>
              <a:t>, </a:t>
            </a:r>
            <a:r>
              <a:rPr lang="en-US" sz="3200" dirty="0" err="1">
                <a:solidFill>
                  <a:schemeClr val="bg1"/>
                </a:solidFill>
                <a:latin typeface="-apple-system"/>
              </a:rPr>
              <a:t>verkoop</a:t>
            </a:r>
            <a:r>
              <a:rPr lang="en-US" sz="3200" dirty="0">
                <a:solidFill>
                  <a:schemeClr val="bg1"/>
                </a:solidFill>
                <a:latin typeface="-apple-system"/>
              </a:rPr>
              <a:t>, </a:t>
            </a:r>
            <a:r>
              <a:rPr lang="en-US" sz="3200" dirty="0" err="1">
                <a:solidFill>
                  <a:schemeClr val="bg1"/>
                </a:solidFill>
                <a:latin typeface="-apple-system"/>
              </a:rPr>
              <a:t>besit</a:t>
            </a:r>
            <a:r>
              <a:rPr lang="en-US" sz="3200" dirty="0">
                <a:solidFill>
                  <a:schemeClr val="bg1"/>
                </a:solidFill>
                <a:latin typeface="-apple-system"/>
              </a:rPr>
              <a:t> </a:t>
            </a:r>
            <a:r>
              <a:rPr lang="en-US" sz="3200" dirty="0" err="1">
                <a:solidFill>
                  <a:schemeClr val="bg1"/>
                </a:solidFill>
                <a:latin typeface="-apple-system"/>
              </a:rPr>
              <a:t>en</a:t>
            </a:r>
            <a:r>
              <a:rPr lang="en-US" sz="3200" dirty="0">
                <a:solidFill>
                  <a:schemeClr val="bg1"/>
                </a:solidFill>
                <a:latin typeface="-apple-system"/>
              </a:rPr>
              <a:t> </a:t>
            </a:r>
            <a:r>
              <a:rPr lang="en-US" sz="3200" dirty="0" err="1">
                <a:solidFill>
                  <a:schemeClr val="bg1"/>
                </a:solidFill>
                <a:latin typeface="-apple-system"/>
              </a:rPr>
              <a:t>gebrandmerk</a:t>
            </a:r>
            <a:r>
              <a:rPr lang="en-US" sz="3200" dirty="0">
                <a:solidFill>
                  <a:schemeClr val="bg1"/>
                </a:solidFill>
                <a:latin typeface="-apple-system"/>
              </a:rPr>
              <a:t> het </a:t>
            </a:r>
            <a:r>
              <a:rPr lang="en-US" sz="3200" dirty="0" err="1">
                <a:solidFill>
                  <a:schemeClr val="bg1"/>
                </a:solidFill>
                <a:latin typeface="-apple-system"/>
              </a:rPr>
              <a:t>asof</a:t>
            </a:r>
            <a:r>
              <a:rPr lang="en-US" sz="3200" dirty="0">
                <a:solidFill>
                  <a:schemeClr val="bg1"/>
                </a:solidFill>
                <a:latin typeface="-apple-system"/>
              </a:rPr>
              <a:t> </a:t>
            </a:r>
            <a:r>
              <a:rPr lang="en-US" sz="3200" dirty="0" err="1">
                <a:solidFill>
                  <a:schemeClr val="bg1"/>
                </a:solidFill>
                <a:latin typeface="-apple-system"/>
              </a:rPr>
              <a:t>hulle</a:t>
            </a:r>
            <a:r>
              <a:rPr lang="en-US" sz="3200" dirty="0">
                <a:solidFill>
                  <a:schemeClr val="bg1"/>
                </a:solidFill>
                <a:latin typeface="-apple-system"/>
              </a:rPr>
              <a:t> </a:t>
            </a:r>
            <a:r>
              <a:rPr lang="en-US" sz="3200" dirty="0" err="1">
                <a:solidFill>
                  <a:schemeClr val="bg1"/>
                </a:solidFill>
                <a:latin typeface="-apple-system"/>
              </a:rPr>
              <a:t>lasdiere</a:t>
            </a:r>
            <a:r>
              <a:rPr lang="en-US" sz="3200" dirty="0">
                <a:solidFill>
                  <a:schemeClr val="bg1"/>
                </a:solidFill>
                <a:latin typeface="-apple-system"/>
              </a:rPr>
              <a:t> was.</a:t>
            </a:r>
            <a:endParaRPr lang="en-US" sz="3200" dirty="0">
              <a:solidFill>
                <a:schemeClr val="bg1"/>
              </a:solidFill>
            </a:endParaRPr>
          </a:p>
        </p:txBody>
      </p:sp>
      <p:pic>
        <p:nvPicPr>
          <p:cNvPr id="3" name="Picture 2">
            <a:extLst>
              <a:ext uri="{FF2B5EF4-FFF2-40B4-BE49-F238E27FC236}">
                <a16:creationId xmlns:a16="http://schemas.microsoft.com/office/drawing/2014/main" id="{30C9D1FE-0C07-75EA-76F5-0EC78A106D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0551" y="0"/>
            <a:ext cx="1821449" cy="63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buSzPts val="4400"/>
            </a:pPr>
            <a:r>
              <a:rPr lang="en-US" b="1" dirty="0" err="1">
                <a:latin typeface="+mn-lt"/>
                <a:ea typeface="Play"/>
                <a:cs typeface="Play"/>
                <a:sym typeface="Play"/>
              </a:rPr>
              <a:t>Diskriminerende</a:t>
            </a:r>
            <a:r>
              <a:rPr lang="en-US" b="1" dirty="0">
                <a:latin typeface="+mn-lt"/>
                <a:ea typeface="Play"/>
                <a:cs typeface="Play"/>
                <a:sym typeface="Play"/>
              </a:rPr>
              <a:t> </a:t>
            </a:r>
            <a:r>
              <a:rPr lang="en-US" b="1" dirty="0" err="1">
                <a:latin typeface="+mn-lt"/>
                <a:ea typeface="Play"/>
                <a:cs typeface="Play"/>
                <a:sym typeface="Play"/>
              </a:rPr>
              <a:t>Gedrag</a:t>
            </a:r>
            <a:endParaRPr b="1" dirty="0">
              <a:latin typeface="+mn-lt"/>
            </a:endParaRPr>
          </a:p>
        </p:txBody>
      </p:sp>
      <p:sp>
        <p:nvSpPr>
          <p:cNvPr id="139" name="Google Shape;139;p6"/>
          <p:cNvSpPr txBox="1">
            <a:spLocks noGrp="1"/>
          </p:cNvSpPr>
          <p:nvPr>
            <p:ph type="body" idx="1"/>
          </p:nvPr>
        </p:nvSpPr>
        <p:spPr>
          <a:xfrm>
            <a:off x="838199" y="1654940"/>
            <a:ext cx="10901855" cy="5019129"/>
          </a:xfrm>
          <a:prstGeom prst="rect">
            <a:avLst/>
          </a:prstGeom>
          <a:noFill/>
          <a:ln>
            <a:noFill/>
          </a:ln>
        </p:spPr>
        <p:txBody>
          <a:bodyPr spcFirstLastPara="1" wrap="square" lIns="91425" tIns="45700" rIns="91425" bIns="45700" anchor="t" anchorCtr="0">
            <a:normAutofit fontScale="70000" lnSpcReduction="20000"/>
          </a:bodyPr>
          <a:lstStyle/>
          <a:p>
            <a:pPr marL="514350" lvl="0" indent="-501015">
              <a:lnSpc>
                <a:spcPct val="160000"/>
              </a:lnSpc>
              <a:spcBef>
                <a:spcPts val="0"/>
              </a:spcBef>
              <a:buSzPct val="100000"/>
              <a:buFont typeface="Calibri"/>
              <a:buAutoNum type="arabicPeriod"/>
            </a:pPr>
            <a:r>
              <a:rPr lang="nl-NL" b="1" dirty="0">
                <a:latin typeface="+mn-lt"/>
                <a:ea typeface="Play"/>
                <a:cs typeface="Play"/>
                <a:sym typeface="Play"/>
              </a:rPr>
              <a:t>Xenofobie: </a:t>
            </a:r>
            <a:r>
              <a:rPr lang="nl-NL" sz="3200" b="1" dirty="0">
                <a:solidFill>
                  <a:srgbClr val="00B050"/>
                </a:solidFill>
                <a:latin typeface="+mn-lt"/>
                <a:ea typeface="Play"/>
                <a:cs typeface="Play"/>
                <a:sym typeface="Play"/>
              </a:rPr>
              <a:t>Vooroordeel</a:t>
            </a:r>
            <a:r>
              <a:rPr lang="nl-NL" dirty="0">
                <a:latin typeface="+mn-lt"/>
                <a:ea typeface="Play"/>
                <a:cs typeface="Play"/>
                <a:sym typeface="Play"/>
              </a:rPr>
              <a:t> teen vlugtelinge en buitelandse burgers; </a:t>
            </a:r>
            <a:r>
              <a:rPr lang="nl-NL" sz="3200" b="1" dirty="0">
                <a:solidFill>
                  <a:srgbClr val="00B050"/>
                </a:solidFill>
                <a:latin typeface="+mn-lt"/>
                <a:ea typeface="Play"/>
                <a:cs typeface="Play"/>
                <a:sym typeface="Play"/>
              </a:rPr>
              <a:t>Haat en vrees </a:t>
            </a:r>
            <a:r>
              <a:rPr lang="nl-NL" dirty="0">
                <a:latin typeface="+mn-lt"/>
                <a:ea typeface="Play"/>
                <a:cs typeface="Play"/>
                <a:sym typeface="Play"/>
              </a:rPr>
              <a:t>vir buitelanders en vreemdelinge. 
</a:t>
            </a:r>
            <a:r>
              <a:rPr lang="nl-NL" b="1" dirty="0">
                <a:latin typeface="+mn-lt"/>
                <a:ea typeface="Play"/>
                <a:cs typeface="Play"/>
                <a:sym typeface="Play"/>
              </a:rPr>
              <a:t>Mensehandel: </a:t>
            </a:r>
            <a:r>
              <a:rPr lang="nl-NL" dirty="0">
                <a:latin typeface="+mn-lt"/>
                <a:ea typeface="Play"/>
                <a:cs typeface="Play"/>
                <a:sym typeface="Play"/>
              </a:rPr>
              <a:t>Die onwettige vervoer van mense oor internasionale grense en plaaslike gebiede dikwels om mense as </a:t>
            </a:r>
            <a:r>
              <a:rPr lang="nl-NL" sz="3200" b="1" dirty="0">
                <a:solidFill>
                  <a:srgbClr val="00B050"/>
                </a:solidFill>
                <a:latin typeface="+mn-lt"/>
                <a:ea typeface="Play"/>
                <a:cs typeface="Play"/>
                <a:sym typeface="Play"/>
              </a:rPr>
              <a:t>slawe</a:t>
            </a:r>
            <a:r>
              <a:rPr lang="nl-NL" dirty="0">
                <a:latin typeface="+mn-lt"/>
                <a:ea typeface="Play"/>
                <a:cs typeface="Play"/>
                <a:sym typeface="Play"/>
              </a:rPr>
              <a:t> vir laekoste-arbeid of sekshandel te gebruik.
</a:t>
            </a:r>
            <a:r>
              <a:rPr lang="nl-NL" b="1" dirty="0">
                <a:latin typeface="+mn-lt"/>
                <a:ea typeface="Play"/>
                <a:cs typeface="Play"/>
                <a:sym typeface="Play"/>
              </a:rPr>
              <a:t>Geslagsgebaseerde geweld: </a:t>
            </a:r>
            <a:r>
              <a:rPr lang="nl-NL" dirty="0">
                <a:latin typeface="+mn-lt"/>
                <a:ea typeface="Play"/>
                <a:cs typeface="Play"/>
                <a:sym typeface="Play"/>
              </a:rPr>
              <a:t>Die </a:t>
            </a:r>
            <a:r>
              <a:rPr lang="nl-NL" sz="3400" b="1" dirty="0">
                <a:solidFill>
                  <a:srgbClr val="00B050"/>
                </a:solidFill>
                <a:latin typeface="+mn-lt"/>
                <a:ea typeface="Play"/>
                <a:cs typeface="Play"/>
                <a:sym typeface="Play"/>
              </a:rPr>
              <a:t>onregverdige</a:t>
            </a:r>
            <a:r>
              <a:rPr lang="nl-NL" dirty="0">
                <a:latin typeface="+mn-lt"/>
                <a:ea typeface="Play"/>
                <a:cs typeface="Play"/>
                <a:sym typeface="Play"/>
              </a:rPr>
              <a:t> behandeling van mense omdat hulle van 'n ander geslags- / geslagsidentiteit is.
</a:t>
            </a:r>
            <a:r>
              <a:rPr lang="nl-NL" b="1" dirty="0">
                <a:latin typeface="+mn-lt"/>
                <a:ea typeface="Play"/>
                <a:cs typeface="Play"/>
                <a:sym typeface="Play"/>
              </a:rPr>
              <a:t>Homofobie: </a:t>
            </a:r>
            <a:r>
              <a:rPr lang="nl-NL" sz="3400" b="1" dirty="0">
                <a:solidFill>
                  <a:srgbClr val="00B050"/>
                </a:solidFill>
                <a:latin typeface="+mn-lt"/>
                <a:ea typeface="Play"/>
                <a:cs typeface="Play"/>
                <a:sym typeface="Play"/>
              </a:rPr>
              <a:t>Haat</a:t>
            </a:r>
            <a:r>
              <a:rPr lang="nl-NL" dirty="0">
                <a:latin typeface="+mn-lt"/>
                <a:ea typeface="Play"/>
                <a:cs typeface="Play"/>
                <a:sym typeface="Play"/>
              </a:rPr>
              <a:t> en/of diskriminasie van 'n persoon omdat hulle 'n </a:t>
            </a:r>
            <a:r>
              <a:rPr lang="nl-NL" sz="3400" b="1" dirty="0">
                <a:solidFill>
                  <a:srgbClr val="00B050"/>
                </a:solidFill>
                <a:latin typeface="+mn-lt"/>
                <a:ea typeface="Play"/>
                <a:cs typeface="Play"/>
                <a:sym typeface="Play"/>
              </a:rPr>
              <a:t>ander</a:t>
            </a:r>
            <a:r>
              <a:rPr lang="nl-NL" dirty="0">
                <a:latin typeface="+mn-lt"/>
                <a:ea typeface="Play"/>
                <a:cs typeface="Play"/>
                <a:sym typeface="Play"/>
              </a:rPr>
              <a:t> seksuele oriëntasie as jy het.
</a:t>
            </a:r>
            <a:r>
              <a:rPr lang="nl-NL" b="1" dirty="0">
                <a:latin typeface="+mn-lt"/>
                <a:ea typeface="Play"/>
                <a:cs typeface="Play"/>
                <a:sym typeface="Play"/>
              </a:rPr>
              <a:t>Korrektiewe verkragting: </a:t>
            </a:r>
            <a:r>
              <a:rPr lang="nl-NL" dirty="0">
                <a:latin typeface="+mn-lt"/>
                <a:ea typeface="Play"/>
                <a:cs typeface="Play"/>
                <a:sym typeface="Play"/>
              </a:rPr>
              <a:t>Die seksuele </a:t>
            </a:r>
            <a:r>
              <a:rPr lang="nl-NL" sz="3400" b="1" dirty="0">
                <a:solidFill>
                  <a:srgbClr val="00B050"/>
                </a:solidFill>
                <a:latin typeface="+mn-lt"/>
                <a:ea typeface="Play"/>
                <a:cs typeface="Play"/>
                <a:sym typeface="Play"/>
              </a:rPr>
              <a:t>misbruik</a:t>
            </a:r>
            <a:r>
              <a:rPr lang="nl-NL" dirty="0">
                <a:latin typeface="+mn-lt"/>
                <a:ea typeface="Play"/>
                <a:cs typeface="Play"/>
                <a:sym typeface="Play"/>
              </a:rPr>
              <a:t> van 'n persoon wat deel van die LGBTQI+-gemeenskap is met die doel om hulle in hulle “regte” geslag te dwing.</a:t>
            </a:r>
            <a:endParaRPr dirty="0">
              <a:latin typeface="+mn-lt"/>
            </a:endParaRPr>
          </a:p>
        </p:txBody>
      </p:sp>
      <p:pic>
        <p:nvPicPr>
          <p:cNvPr id="2" name="Picture 1">
            <a:extLst>
              <a:ext uri="{FF2B5EF4-FFF2-40B4-BE49-F238E27FC236}">
                <a16:creationId xmlns:a16="http://schemas.microsoft.com/office/drawing/2014/main" id="{440928E7-1E61-E38C-104F-F58501D2D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551" y="0"/>
            <a:ext cx="1821449" cy="63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4"/>
        <p:cNvGrpSpPr/>
        <p:nvPr/>
      </p:nvGrpSpPr>
      <p:grpSpPr>
        <a:xfrm>
          <a:off x="0" y="0"/>
          <a:ext cx="0" cy="0"/>
          <a:chOff x="0" y="0"/>
          <a:chExt cx="0" cy="0"/>
        </a:xfrm>
      </p:grpSpPr>
      <p:pic>
        <p:nvPicPr>
          <p:cNvPr id="145" name="Google Shape;145;p7" descr="A group of people holding signs&#10;&#10;Description automatically generated"/>
          <p:cNvPicPr preferRelativeResize="0"/>
          <p:nvPr/>
        </p:nvPicPr>
        <p:blipFill rotWithShape="1">
          <a:blip r:embed="rId3">
            <a:alphaModFix amt="40000"/>
          </a:blip>
          <a:srcRect/>
          <a:stretch/>
        </p:blipFill>
        <p:spPr>
          <a:xfrm>
            <a:off x="20" y="10"/>
            <a:ext cx="12191979" cy="6857990"/>
          </a:xfrm>
          <a:prstGeom prst="rect">
            <a:avLst/>
          </a:prstGeom>
          <a:noFill/>
          <a:ln>
            <a:noFill/>
          </a:ln>
        </p:spPr>
      </p:pic>
      <p:sp>
        <p:nvSpPr>
          <p:cNvPr id="146" name="Google Shape;146;p7"/>
          <p:cNvSpPr txBox="1">
            <a:spLocks noGrp="1"/>
          </p:cNvSpPr>
          <p:nvPr>
            <p:ph type="title"/>
          </p:nvPr>
        </p:nvSpPr>
        <p:spPr>
          <a:xfrm>
            <a:off x="965200" y="965200"/>
            <a:ext cx="10261600" cy="3564869"/>
          </a:xfrm>
          <a:prstGeom prst="rect">
            <a:avLst/>
          </a:prstGeom>
          <a:noFill/>
          <a:ln>
            <a:noFill/>
          </a:ln>
        </p:spPr>
        <p:txBody>
          <a:bodyPr spcFirstLastPara="1" wrap="square" lIns="91425" tIns="45700" rIns="91425" bIns="45700" anchor="b" anchorCtr="0">
            <a:normAutofit/>
          </a:bodyPr>
          <a:lstStyle/>
          <a:p>
            <a:pPr lvl="0">
              <a:buSzPts val="11500"/>
            </a:pPr>
            <a:r>
              <a:rPr lang="nl-NL" sz="11500" dirty="0"/>
              <a:t>Kom ons voer 'n veldtog!!!!</a:t>
            </a:r>
            <a:endParaRPr dirty="0"/>
          </a:p>
        </p:txBody>
      </p:sp>
      <p:sp>
        <p:nvSpPr>
          <p:cNvPr id="147" name="Google Shape;147;p7"/>
          <p:cNvSpPr txBox="1">
            <a:spLocks noGrp="1"/>
          </p:cNvSpPr>
          <p:nvPr>
            <p:ph type="body" idx="1"/>
          </p:nvPr>
        </p:nvSpPr>
        <p:spPr>
          <a:xfrm>
            <a:off x="965200" y="4572002"/>
            <a:ext cx="10261600" cy="1954922"/>
          </a:xfrm>
          <a:prstGeom prst="rect">
            <a:avLst/>
          </a:prstGeom>
          <a:noFill/>
          <a:ln>
            <a:noFill/>
          </a:ln>
        </p:spPr>
        <p:txBody>
          <a:bodyPr spcFirstLastPara="1" wrap="square" lIns="91425" tIns="45700" rIns="91425" bIns="45700" anchor="t" anchorCtr="0">
            <a:normAutofit fontScale="85000" lnSpcReduction="20000"/>
          </a:bodyPr>
          <a:lstStyle/>
          <a:p>
            <a:pPr marL="0" lvl="0" indent="0">
              <a:lnSpc>
                <a:spcPct val="170000"/>
              </a:lnSpc>
              <a:spcBef>
                <a:spcPts val="0"/>
              </a:spcBef>
              <a:buSzPct val="100000"/>
              <a:buNone/>
            </a:pPr>
            <a:r>
              <a:rPr lang="nl-NL" sz="3200" dirty="0"/>
              <a:t>'n Veldtog is 'n strategie om aandag aan 'n spesifieke saak te gee wat jy graag wil hê moet verander. Jou werkkaart bevat 'n uiteensetting van wat 'n veldtog behels.</a:t>
            </a:r>
            <a:endParaRPr dirty="0"/>
          </a:p>
        </p:txBody>
      </p:sp>
      <p:sp>
        <p:nvSpPr>
          <p:cNvPr id="148" name="Google Shape;148;p7"/>
          <p:cNvSpPr txBox="1"/>
          <p:nvPr/>
        </p:nvSpPr>
        <p:spPr>
          <a:xfrm>
            <a:off x="9751908" y="6657945"/>
            <a:ext cx="2440091"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b="0" i="0" u="sng" strike="noStrike" cap="none">
                <a:solidFill>
                  <a:srgbClr val="FFFF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This Photo</a:t>
            </a:r>
            <a:r>
              <a:rPr lang="en-US" sz="700" b="0" i="0" u="none" strike="noStrike" cap="none">
                <a:solidFill>
                  <a:srgbClr val="FFFFFF"/>
                </a:solidFill>
                <a:latin typeface="Calibri"/>
                <a:ea typeface="Calibri"/>
                <a:cs typeface="Calibri"/>
                <a:sym typeface="Calibri"/>
              </a:rPr>
              <a:t> by Unknown Author is licensed under </a:t>
            </a:r>
            <a:r>
              <a:rPr lang="en-US" sz="700" b="0" i="0" u="sng" strike="noStrike" cap="none">
                <a:solidFill>
                  <a:srgbClr val="FFFF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BY-SA-NC</a:t>
            </a:r>
            <a:endParaRPr sz="700" b="0" i="0" u="none" strike="noStrike" cap="none">
              <a:solidFill>
                <a:srgbClr val="FFFFFF"/>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4E49D8C4-0921-4748-EF15-4CE0D7F84E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0551" y="0"/>
            <a:ext cx="1821449" cy="63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4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8"/>
          <p:cNvSpPr txBox="1">
            <a:spLocks noGrp="1"/>
          </p:cNvSpPr>
          <p:nvPr>
            <p:ph type="title"/>
          </p:nvPr>
        </p:nvSpPr>
        <p:spPr>
          <a:xfrm>
            <a:off x="5297762" y="329184"/>
            <a:ext cx="6251110" cy="964276"/>
          </a:xfrm>
          <a:prstGeom prst="rect">
            <a:avLst/>
          </a:prstGeom>
          <a:noFill/>
          <a:ln>
            <a:noFill/>
          </a:ln>
        </p:spPr>
        <p:txBody>
          <a:bodyPr spcFirstLastPara="1" wrap="square" lIns="91425" tIns="45700" rIns="91425" bIns="45700" anchor="b" anchorCtr="0">
            <a:normAutofit/>
          </a:bodyPr>
          <a:lstStyle/>
          <a:p>
            <a:pPr lvl="0">
              <a:buSzPts val="5400"/>
            </a:pPr>
            <a:r>
              <a:rPr lang="en-US" sz="5400" dirty="0" err="1"/>
              <a:t>Plakkaat</a:t>
            </a:r>
            <a:endParaRPr dirty="0"/>
          </a:p>
        </p:txBody>
      </p:sp>
      <p:sp>
        <p:nvSpPr>
          <p:cNvPr id="158" name="Google Shape;158;p8"/>
          <p:cNvSpPr txBox="1">
            <a:spLocks noGrp="1"/>
          </p:cNvSpPr>
          <p:nvPr>
            <p:ph type="body" idx="1"/>
          </p:nvPr>
        </p:nvSpPr>
        <p:spPr>
          <a:xfrm>
            <a:off x="5299641" y="1293460"/>
            <a:ext cx="6251110" cy="6446283"/>
          </a:xfrm>
          <a:prstGeom prst="rect">
            <a:avLst/>
          </a:prstGeom>
          <a:noFill/>
          <a:ln>
            <a:noFill/>
          </a:ln>
        </p:spPr>
        <p:txBody>
          <a:bodyPr spcFirstLastPara="1" wrap="square" lIns="91425" tIns="45700" rIns="91425" bIns="45700" anchor="t" anchorCtr="0">
            <a:noAutofit/>
          </a:bodyPr>
          <a:lstStyle/>
          <a:p>
            <a:pPr lvl="0" indent="-457200">
              <a:lnSpc>
                <a:spcPct val="150000"/>
              </a:lnSpc>
              <a:spcBef>
                <a:spcPts val="0"/>
              </a:spcBef>
              <a:buFont typeface="Calibri"/>
              <a:buAutoNum type="arabicPeriod"/>
            </a:pPr>
            <a:r>
              <a:rPr lang="nl-NL" sz="1800" dirty="0">
                <a:latin typeface="Arial Rounded"/>
                <a:ea typeface="Arial Rounded"/>
                <a:cs typeface="Arial Rounded"/>
                <a:sym typeface="Arial Rounded"/>
              </a:rPr>
              <a:t>Kies ‘n menseregtekwessie wat julle onder die aandag van die skool wil bring. 
In groepe van 4 of 5 gaan julle 'n veldtogplakkaat beplan om aan die klas voor te lê. 
Die plakkaat moet die gehoor in kennis stel van: wat die menseregtekwessie is; inligting / statistiek met betrekking tot die kwessie; wat leerders by die skool oor die kwessie kan doen, en enige verdere besonderhede rakende die veldtog. 
</a:t>
            </a:r>
            <a:r>
              <a:rPr lang="nl-NL" sz="1800">
                <a:latin typeface="Arial Rounded"/>
                <a:ea typeface="Arial Rounded"/>
                <a:cs typeface="Arial Rounded"/>
                <a:sym typeface="Arial Rounded"/>
              </a:rPr>
              <a:t>Oor drie </a:t>
            </a:r>
            <a:r>
              <a:rPr lang="nl-NL" sz="1800" dirty="0">
                <a:latin typeface="Arial Rounded"/>
                <a:ea typeface="Arial Rounded"/>
                <a:cs typeface="Arial Rounded"/>
                <a:sym typeface="Arial Rounded"/>
              </a:rPr>
              <a:t>weke sal julle die geleentheid kry om dit aan die klas voor te lê en mekaar se veldtogte te evalueer.</a:t>
            </a:r>
            <a:endParaRPr dirty="0"/>
          </a:p>
        </p:txBody>
      </p:sp>
      <p:pic>
        <p:nvPicPr>
          <p:cNvPr id="2" name="Picture 1">
            <a:extLst>
              <a:ext uri="{FF2B5EF4-FFF2-40B4-BE49-F238E27FC236}">
                <a16:creationId xmlns:a16="http://schemas.microsoft.com/office/drawing/2014/main" id="{FF4F930E-2F22-45D1-94FE-AC3989F76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551" y="0"/>
            <a:ext cx="1821449" cy="63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white sign on a pole&#10;&#10;Description automatically generated">
            <a:extLst>
              <a:ext uri="{FF2B5EF4-FFF2-40B4-BE49-F238E27FC236}">
                <a16:creationId xmlns:a16="http://schemas.microsoft.com/office/drawing/2014/main" id="{E65B5E36-E893-C8A0-93BF-37C0EA5D822D}"/>
              </a:ext>
            </a:extLst>
          </p:cNvPr>
          <p:cNvPicPr>
            <a:picLocks noChangeAspect="1"/>
          </p:cNvPicPr>
          <p:nvPr/>
        </p:nvPicPr>
        <p:blipFill>
          <a:blip r:embed="rId4"/>
          <a:stretch>
            <a:fillRect/>
          </a:stretch>
        </p:blipFill>
        <p:spPr>
          <a:xfrm>
            <a:off x="0" y="0"/>
            <a:ext cx="4934857"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7" name="Google Shape;167;p9"/>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600"/>
              <a:buFont typeface="Calibri"/>
              <a:buNone/>
            </a:pPr>
            <a:r>
              <a:rPr lang="en-US" sz="3600">
                <a:solidFill>
                  <a:srgbClr val="262626"/>
                </a:solidFill>
              </a:rPr>
              <a:t>Group Discussion </a:t>
            </a:r>
            <a:endParaRPr/>
          </a:p>
        </p:txBody>
      </p:sp>
      <p:pic>
        <p:nvPicPr>
          <p:cNvPr id="165" name="Google Shape;165;p9" descr="Web of wires connecting pins"/>
          <p:cNvPicPr preferRelativeResize="0">
            <a:picLocks noGrp="1"/>
          </p:cNvPicPr>
          <p:nvPr>
            <p:ph type="body" idx="1"/>
          </p:nvPr>
        </p:nvPicPr>
        <p:blipFill rotWithShape="1">
          <a:blip r:embed="rId3">
            <a:alphaModFix/>
          </a:blip>
          <a:srcRect t="2926" b="12804"/>
          <a:stretch/>
        </p:blipFill>
        <p:spPr>
          <a:xfrm>
            <a:off x="20" y="10"/>
            <a:ext cx="12191980" cy="6857990"/>
          </a:xfrm>
          <a:prstGeom prst="rect">
            <a:avLst/>
          </a:prstGeom>
          <a:noFill/>
          <a:ln>
            <a:noFill/>
          </a:ln>
        </p:spPr>
      </p:pic>
      <p:sp>
        <p:nvSpPr>
          <p:cNvPr id="166" name="Google Shape;166;p9"/>
          <p:cNvSpPr/>
          <p:nvPr/>
        </p:nvSpPr>
        <p:spPr>
          <a:xfrm>
            <a:off x="0" y="5320142"/>
            <a:ext cx="12192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dirty="0" err="1">
                <a:solidFill>
                  <a:srgbClr val="0C0C0C"/>
                </a:solidFill>
                <a:latin typeface="Calibri"/>
                <a:ea typeface="Calibri"/>
                <a:cs typeface="Calibri"/>
                <a:sym typeface="Calibri"/>
              </a:rPr>
              <a:t>Groepbespreking</a:t>
            </a:r>
            <a:endParaRPr sz="1800" b="0" i="0" u="none" strike="noStrike" cap="none" dirty="0">
              <a:solidFill>
                <a:srgbClr val="0C0C0C"/>
              </a:solidFill>
              <a:latin typeface="Calibri"/>
              <a:ea typeface="Calibri"/>
              <a:cs typeface="Calibri"/>
              <a:sym typeface="Calibri"/>
            </a:endParaRPr>
          </a:p>
        </p:txBody>
      </p:sp>
      <p:cxnSp>
        <p:nvCxnSpPr>
          <p:cNvPr id="168" name="Google Shape;168;p9"/>
          <p:cNvCxnSpPr/>
          <p:nvPr/>
        </p:nvCxnSpPr>
        <p:spPr>
          <a:xfrm>
            <a:off x="0" y="5241983"/>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169" name="Google Shape;169;p9"/>
          <p:cNvCxnSpPr/>
          <p:nvPr/>
        </p:nvCxnSpPr>
        <p:spPr>
          <a:xfrm>
            <a:off x="0" y="6134852"/>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pic>
        <p:nvPicPr>
          <p:cNvPr id="2" name="Picture 1">
            <a:extLst>
              <a:ext uri="{FF2B5EF4-FFF2-40B4-BE49-F238E27FC236}">
                <a16:creationId xmlns:a16="http://schemas.microsoft.com/office/drawing/2014/main" id="{5BA9AACB-ABC0-8E56-2B20-C9859CC3D8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0551" y="0"/>
            <a:ext cx="1821449" cy="63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77e3762473cea745cadc0c19403a5c5">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073529ee14c99b5c51d3e9b20bdcae55"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D91D37-9D77-4D42-A551-DD3B9CE5F1C1}"/>
</file>

<file path=customXml/itemProps2.xml><?xml version="1.0" encoding="utf-8"?>
<ds:datastoreItem xmlns:ds="http://schemas.openxmlformats.org/officeDocument/2006/customXml" ds:itemID="{04B2867A-1A20-4708-BED8-1F14D22A5C8D}"/>
</file>

<file path=docProps/app.xml><?xml version="1.0" encoding="utf-8"?>
<Properties xmlns="http://schemas.openxmlformats.org/officeDocument/2006/extended-properties" xmlns:vt="http://schemas.openxmlformats.org/officeDocument/2006/docPropsVTypes">
  <TotalTime>98</TotalTime>
  <Words>1909</Words>
  <Application>Microsoft Office PowerPoint</Application>
  <PresentationFormat>Widescreen</PresentationFormat>
  <Paragraphs>109</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Arial Rounded</vt:lpstr>
      <vt:lpstr>Calibri</vt:lpstr>
      <vt:lpstr>-apple-system</vt:lpstr>
      <vt:lpstr>Times New Roman</vt:lpstr>
      <vt:lpstr>Symbol</vt:lpstr>
      <vt:lpstr>Office Theme</vt:lpstr>
      <vt:lpstr>1_Office Theme</vt:lpstr>
      <vt:lpstr>PowerPoint Presentation</vt:lpstr>
      <vt:lpstr>PowerPoint Presentation</vt:lpstr>
      <vt:lpstr>PowerPoint Presentation</vt:lpstr>
      <vt:lpstr>Billike vs. Onbillike Diskriminasie</vt:lpstr>
      <vt:lpstr>PowerPoint Presentation</vt:lpstr>
      <vt:lpstr>Diskriminerende Gedrag</vt:lpstr>
      <vt:lpstr>Kom ons voer 'n veldtog!!!!</vt:lpstr>
      <vt:lpstr>Plakkaat</vt:lpstr>
      <vt:lpstr>Group Discussion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3</cp:revision>
  <dcterms:created xsi:type="dcterms:W3CDTF">2023-02-17T20:03:06Z</dcterms:created>
  <dcterms:modified xsi:type="dcterms:W3CDTF">2024-01-03T21:25:18Z</dcterms:modified>
</cp:coreProperties>
</file>