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1"/>
  </p:notesMasterIdLst>
  <p:sldIdLst>
    <p:sldId id="256" r:id="rId4"/>
    <p:sldId id="257" r:id="rId5"/>
    <p:sldId id="268" r:id="rId6"/>
    <p:sldId id="259" r:id="rId7"/>
    <p:sldId id="258" r:id="rId8"/>
    <p:sldId id="266"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2B2"/>
    <a:srgbClr val="322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47969" autoAdjust="0"/>
  </p:normalViewPr>
  <p:slideViewPr>
    <p:cSldViewPr snapToGrid="0" snapToObjects="1">
      <p:cViewPr varScale="1">
        <p:scale>
          <a:sx n="36" d="100"/>
          <a:sy n="36" d="100"/>
        </p:scale>
        <p:origin x="288" y="29"/>
      </p:cViewPr>
      <p:guideLst/>
    </p:cSldViewPr>
  </p:slideViewPr>
  <p:notesTextViewPr>
    <p:cViewPr>
      <p:scale>
        <a:sx n="110" d="100"/>
        <a:sy n="110" d="100"/>
      </p:scale>
      <p:origin x="0" y="-303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14067EA-99F5-4764-8201-4AB3421104F1}"/>
    <pc:docChg chg="undo custSel modSld">
      <pc:chgData name="Megan Botes" userId="70568131-745a-489b-b4fe-9e78c579dd6d" providerId="ADAL" clId="{E14067EA-99F5-4764-8201-4AB3421104F1}" dt="2024-10-23T06:45:44.815" v="52"/>
      <pc:docMkLst>
        <pc:docMk/>
      </pc:docMkLst>
      <pc:sldChg chg="modNotesTx">
        <pc:chgData name="Megan Botes" userId="70568131-745a-489b-b4fe-9e78c579dd6d" providerId="ADAL" clId="{E14067EA-99F5-4764-8201-4AB3421104F1}" dt="2024-10-23T06:44:38.032" v="39" actId="20577"/>
        <pc:sldMkLst>
          <pc:docMk/>
          <pc:sldMk cId="558770383" sldId="257"/>
        </pc:sldMkLst>
      </pc:sldChg>
      <pc:sldChg chg="modSp mod modNotesTx">
        <pc:chgData name="Megan Botes" userId="70568131-745a-489b-b4fe-9e78c579dd6d" providerId="ADAL" clId="{E14067EA-99F5-4764-8201-4AB3421104F1}" dt="2024-10-23T06:45:44.815" v="52"/>
        <pc:sldMkLst>
          <pc:docMk/>
          <pc:sldMk cId="1907025462" sldId="268"/>
        </pc:sldMkLst>
        <pc:spChg chg="mod">
          <ac:chgData name="Megan Botes" userId="70568131-745a-489b-b4fe-9e78c579dd6d" providerId="ADAL" clId="{E14067EA-99F5-4764-8201-4AB3421104F1}" dt="2024-10-23T06:44:45.555" v="47" actId="20577"/>
          <ac:spMkLst>
            <pc:docMk/>
            <pc:sldMk cId="1907025462" sldId="268"/>
            <ac:spMk id="2" creationId="{34C12CE1-914F-C36E-6AA5-7B74BCD1D8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3E91F-75DA-2A42-B9CD-B7D7078A9F38}"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62D53-21CB-2C45-90B0-09CFF7E622AC}" type="slidenum">
              <a:rPr lang="en-US" smtClean="0"/>
              <a:t>‹#›</a:t>
            </a:fld>
            <a:endParaRPr lang="en-US"/>
          </a:p>
        </p:txBody>
      </p:sp>
    </p:spTree>
    <p:extLst>
      <p:ext uri="{BB962C8B-B14F-4D97-AF65-F5344CB8AC3E}">
        <p14:creationId xmlns:p14="http://schemas.microsoft.com/office/powerpoint/2010/main" val="415543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1: </a:t>
            </a:r>
            <a:r>
              <a:rPr lang="af-ZA" sz="1800" dirty="0">
                <a:solidFill>
                  <a:srgbClr val="0D0D0D"/>
                </a:solidFill>
                <a:effectLst/>
                <a:latin typeface="Arial" panose="020B0604020202020204" pitchFamily="34" charset="0"/>
                <a:ea typeface="Times New Roman" panose="02020603050405020304" pitchFamily="18" charset="0"/>
              </a:rPr>
              <a:t>Goeiedag graad 10's! Welkom terug by Lewensoriëntering hierdie jaar. Jy is nou 'n senior in die VOO-fase van hoërskool. Die vakke wat jy hierdie jaar doen, het jy gekies as gevolg van jou belangstellings en hopelik jou toekomsdrome en doelwitte. Dit sal 'n opwindende jaar wees waar jy jouself nog beter leer ken en keuses begin maak oor jou belangstellings, waardes en oortuigings wat die persoon sal vorm wat jy as volwassene sal word.</a:t>
            </a:r>
          </a:p>
          <a:p>
            <a:pPr marL="0" lvl="0" indent="0">
              <a:buFont typeface="Symbol" panose="05050102010706020507" pitchFamily="18" charset="2"/>
              <a:buNone/>
            </a:pPr>
            <a:endParaRPr lang="af-ZA" sz="1800" dirty="0">
              <a:solidFill>
                <a:srgbClr val="0D0D0D"/>
              </a:solidFill>
              <a:effectLst/>
              <a:latin typeface="Arial" panose="020B0604020202020204" pitchFamily="34"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Wat sou jy sê maak 'n mens uniek? (Gee leerders die geleentheid om hul opinies te deel. 1min)</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1</a:t>
            </a:fld>
            <a:endParaRPr lang="en-US"/>
          </a:p>
        </p:txBody>
      </p:sp>
    </p:spTree>
    <p:extLst>
      <p:ext uri="{BB962C8B-B14F-4D97-AF65-F5344CB8AC3E}">
        <p14:creationId xmlns:p14="http://schemas.microsoft.com/office/powerpoint/2010/main" val="128648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2: Uniekheid</a:t>
            </a:r>
            <a:r>
              <a:rPr lang="af-ZA" sz="1800" dirty="0">
                <a:solidFill>
                  <a:srgbClr val="0D0D0D"/>
                </a:solidFill>
                <a:effectLst/>
                <a:latin typeface="Arial" panose="020B0604020202020204" pitchFamily="34" charset="0"/>
                <a:ea typeface="Times New Roman" panose="02020603050405020304" pitchFamily="18" charset="0"/>
              </a:rPr>
              <a:t> kan gedefinieer word as dit wat 'n persoon spesiaal of anders maak as iemand anders. Kom ons kyk na hierdie twee Suid-Afrikaanse </a:t>
            </a:r>
            <a:r>
              <a:rPr lang="af-ZA" sz="1800" dirty="0" err="1">
                <a:solidFill>
                  <a:srgbClr val="0D0D0D"/>
                </a:solidFill>
                <a:effectLst/>
                <a:latin typeface="Arial" panose="020B0604020202020204" pitchFamily="34" charset="0"/>
                <a:ea typeface="Times New Roman" panose="02020603050405020304" pitchFamily="18" charset="0"/>
              </a:rPr>
              <a:t>rappers</a:t>
            </a:r>
            <a:r>
              <a:rPr lang="af-ZA" sz="1800" dirty="0">
                <a:solidFill>
                  <a:srgbClr val="0D0D0D"/>
                </a:solidFill>
                <a:effectLst/>
                <a:latin typeface="Arial" panose="020B0604020202020204" pitchFamily="34" charset="0"/>
                <a:ea typeface="Times New Roman" panose="02020603050405020304" pitchFamily="18" charset="0"/>
              </a:rPr>
              <a:t> (</a:t>
            </a:r>
            <a:r>
              <a:rPr lang="af-ZA" sz="1800" dirty="0" err="1">
                <a:solidFill>
                  <a:srgbClr val="0D0D0D"/>
                </a:solidFill>
                <a:effectLst/>
                <a:latin typeface="Arial" panose="020B0604020202020204" pitchFamily="34" charset="0"/>
                <a:ea typeface="Times New Roman" panose="02020603050405020304" pitchFamily="18" charset="0"/>
              </a:rPr>
              <a:t>kletsrymers</a:t>
            </a:r>
            <a:r>
              <a:rPr lang="af-ZA" sz="1800" dirty="0">
                <a:solidFill>
                  <a:srgbClr val="0D0D0D"/>
                </a:solidFill>
                <a:effectLst/>
                <a:latin typeface="Arial" panose="020B0604020202020204" pitchFamily="34" charset="0"/>
                <a:ea typeface="Times New Roman" panose="02020603050405020304" pitchFamily="18" charset="0"/>
              </a:rPr>
              <a:t>). Ken jy hulle name? Wie hou van hul musiek? Wie hou nie van hul musiek nie? Ons kan sien dat ons selfs deur ons </a:t>
            </a:r>
            <a:r>
              <a:rPr lang="af-ZA" sz="1800" dirty="0" err="1">
                <a:solidFill>
                  <a:srgbClr val="0D0D0D"/>
                </a:solidFill>
                <a:effectLst/>
                <a:latin typeface="Arial" panose="020B0604020202020204" pitchFamily="34" charset="0"/>
                <a:ea typeface="Times New Roman" panose="02020603050405020304" pitchFamily="18" charset="0"/>
              </a:rPr>
              <a:t>musiekkeuses</a:t>
            </a:r>
            <a:r>
              <a:rPr lang="af-ZA" sz="1800" dirty="0">
                <a:solidFill>
                  <a:srgbClr val="0D0D0D"/>
                </a:solidFill>
                <a:effectLst/>
                <a:latin typeface="Arial" panose="020B0604020202020204" pitchFamily="34" charset="0"/>
                <a:ea typeface="Times New Roman" panose="02020603050405020304" pitchFamily="18" charset="0"/>
              </a:rPr>
              <a:t> anders is.</a:t>
            </a:r>
            <a:br>
              <a:rPr lang="af-ZA" sz="1800" dirty="0">
                <a:solidFill>
                  <a:srgbClr val="0D0D0D"/>
                </a:solidFill>
                <a:effectLst/>
                <a:latin typeface="Arial" panose="020B0604020202020204" pitchFamily="34" charset="0"/>
                <a:ea typeface="Times New Roman" panose="02020603050405020304" pitchFamily="18" charset="0"/>
              </a:rPr>
            </a:b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Op ’n skoon vel papier: Kom ons kyk hoeveel verskille jy kan noem in ten </a:t>
            </a:r>
            <a:r>
              <a:rPr lang="af-ZA" sz="1800" dirty="0" err="1">
                <a:solidFill>
                  <a:srgbClr val="0D0D0D"/>
                </a:solidFill>
                <a:effectLst/>
                <a:latin typeface="Arial" panose="020B0604020202020204" pitchFamily="34" charset="0"/>
                <a:ea typeface="Times New Roman" panose="02020603050405020304" pitchFamily="18" charset="0"/>
              </a:rPr>
              <a:t>opsigt</a:t>
            </a:r>
            <a:r>
              <a:rPr lang="af-ZA" sz="1800" dirty="0">
                <a:solidFill>
                  <a:srgbClr val="0D0D0D"/>
                </a:solidFill>
                <a:effectLst/>
                <a:latin typeface="Arial" panose="020B0604020202020204" pitchFamily="34" charset="0"/>
                <a:ea typeface="Times New Roman" panose="02020603050405020304" pitchFamily="18" charset="0"/>
              </a:rPr>
              <a:t> van hierdie twee </a:t>
            </a:r>
            <a:r>
              <a:rPr lang="af-ZA" sz="1800" dirty="0" err="1">
                <a:solidFill>
                  <a:srgbClr val="0D0D0D"/>
                </a:solidFill>
                <a:effectLst/>
                <a:latin typeface="Arial" panose="020B0604020202020204" pitchFamily="34" charset="0"/>
                <a:ea typeface="Times New Roman" panose="02020603050405020304" pitchFamily="18" charset="0"/>
              </a:rPr>
              <a:t>rappers</a:t>
            </a:r>
            <a:r>
              <a:rPr lang="af-ZA" sz="1800" dirty="0">
                <a:solidFill>
                  <a:srgbClr val="0D0D0D"/>
                </a:solidFill>
                <a:effectLst/>
                <a:latin typeface="Arial" panose="020B0604020202020204" pitchFamily="34" charset="0"/>
                <a:ea typeface="Times New Roman" panose="02020603050405020304" pitchFamily="18" charset="0"/>
              </a:rPr>
              <a:t> kan noem. Jy het presies 30 sekondes. Kom ons kyk wie die langste lys het.</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(Let wel: Leerders hou van 'n bietjie kompetisie. Dit laat hulle gefokus bly op inhoud wat hulle voel hulle reeds ken) Julle tyd is verby! Wie het die langste lys verskille? 5? 10? (Identifiseer die leerder en vra hulle om hul lys verskille te lees.)</a:t>
            </a:r>
            <a:br>
              <a:rPr lang="af-ZA" sz="1800" dirty="0">
                <a:solidFill>
                  <a:srgbClr val="0D0D0D"/>
                </a:solidFill>
                <a:effectLst/>
                <a:latin typeface="Arial" panose="020B0604020202020204" pitchFamily="34" charset="0"/>
                <a:ea typeface="Times New Roman" panose="02020603050405020304" pitchFamily="18" charset="0"/>
              </a:rPr>
            </a:b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Ons kan sien dat ons verskille verder strek as net ons belangstellings in musiek. Daar is verskille in geslag, ras, godsdiens, kultuur, mode en soveel meer.</a:t>
            </a:r>
            <a:r>
              <a:rPr lang="af-ZA" sz="1800" b="1" dirty="0">
                <a:solidFill>
                  <a:srgbClr val="0D0D0D"/>
                </a:solidFill>
                <a:effectLst/>
                <a:latin typeface="Arial" panose="020B0604020202020204" pitchFamily="34" charset="0"/>
                <a:ea typeface="Times New Roman" panose="02020603050405020304" pitchFamily="18" charset="0"/>
              </a:rPr>
              <a:t> Selfkennis/selfbewussyn </a:t>
            </a:r>
            <a:r>
              <a:rPr lang="af-ZA" sz="1800" dirty="0">
                <a:solidFill>
                  <a:srgbClr val="0D0D0D"/>
                </a:solidFill>
                <a:effectLst/>
                <a:latin typeface="Arial" panose="020B0604020202020204" pitchFamily="34" charset="0"/>
                <a:ea typeface="Times New Roman" panose="02020603050405020304" pitchFamily="18" charset="0"/>
              </a:rPr>
              <a:t>is terme wat gebruik word om te verwys na die feit dat jy weet wie jy is, wat jou swak- en sterkpunte is, en om jou belangstellings te kan identifiseer.</a:t>
            </a:r>
            <a:br>
              <a:rPr lang="af-ZA" sz="1800" b="1" dirty="0">
                <a:solidFill>
                  <a:srgbClr val="0D0D0D"/>
                </a:solidFill>
                <a:effectLst/>
                <a:latin typeface="Arial" panose="020B0604020202020204" pitchFamily="34" charset="0"/>
                <a:ea typeface="Times New Roman" panose="02020603050405020304" pitchFamily="18" charset="0"/>
              </a:rPr>
            </a:br>
            <a:endParaRPr lang="en-US" sz="1800" b="1"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Ons weet dat </a:t>
            </a:r>
            <a:r>
              <a:rPr lang="af-ZA" sz="1800" b="1" dirty="0">
                <a:solidFill>
                  <a:srgbClr val="0D0D0D"/>
                </a:solidFill>
                <a:effectLst/>
                <a:latin typeface="Arial" panose="020B0604020202020204" pitchFamily="34" charset="0"/>
                <a:ea typeface="Times New Roman" panose="02020603050405020304" pitchFamily="18" charset="0"/>
              </a:rPr>
              <a:t>belangstellings</a:t>
            </a:r>
            <a:r>
              <a:rPr lang="af-ZA" sz="1800" dirty="0">
                <a:solidFill>
                  <a:srgbClr val="0D0D0D"/>
                </a:solidFill>
                <a:effectLst/>
                <a:latin typeface="Arial" panose="020B0604020202020204" pitchFamily="34" charset="0"/>
                <a:ea typeface="Times New Roman" panose="02020603050405020304" pitchFamily="18" charset="0"/>
              </a:rPr>
              <a:t> beskryf kan word as iets wat jou aandag trek, waaroor jy meer wil leer of waarby jy betrokke wil wees. </a:t>
            </a:r>
            <a:r>
              <a:rPr lang="af-ZA" sz="1800" b="1" dirty="0">
                <a:solidFill>
                  <a:srgbClr val="0D0D0D"/>
                </a:solidFill>
                <a:effectLst/>
                <a:latin typeface="Arial" panose="020B0604020202020204" pitchFamily="34" charset="0"/>
                <a:ea typeface="Times New Roman" panose="02020603050405020304" pitchFamily="18" charset="0"/>
              </a:rPr>
              <a:t>Sterkpunte</a:t>
            </a:r>
            <a:r>
              <a:rPr lang="af-ZA" sz="1800" dirty="0">
                <a:solidFill>
                  <a:srgbClr val="0D0D0D"/>
                </a:solidFill>
                <a:effectLst/>
                <a:latin typeface="Arial" panose="020B0604020202020204" pitchFamily="34" charset="0"/>
                <a:ea typeface="Times New Roman" panose="02020603050405020304" pitchFamily="18" charset="0"/>
              </a:rPr>
              <a:t>: die dinge wat jy doen waarmee jy van nature goed is. </a:t>
            </a:r>
            <a:r>
              <a:rPr lang="af-ZA" sz="1800" b="1" dirty="0">
                <a:solidFill>
                  <a:srgbClr val="0D0D0D"/>
                </a:solidFill>
                <a:effectLst/>
                <a:latin typeface="Arial" panose="020B0604020202020204" pitchFamily="34" charset="0"/>
                <a:ea typeface="Times New Roman" panose="02020603050405020304" pitchFamily="18" charset="0"/>
              </a:rPr>
              <a:t>Swakhede:</a:t>
            </a:r>
            <a:r>
              <a:rPr lang="af-ZA" sz="1800" dirty="0">
                <a:solidFill>
                  <a:srgbClr val="0D0D0D"/>
                </a:solidFill>
                <a:effectLst/>
                <a:latin typeface="Arial" panose="020B0604020202020204" pitchFamily="34" charset="0"/>
                <a:ea typeface="Times New Roman" panose="02020603050405020304" pitchFamily="18" charset="0"/>
              </a:rPr>
              <a:t> is die eienskappe wat jou beperk om effektief te wees. Laastens, kan ons sê dat </a:t>
            </a:r>
            <a:r>
              <a:rPr lang="af-ZA" sz="1800" b="1" dirty="0">
                <a:solidFill>
                  <a:srgbClr val="0D0D0D"/>
                </a:solidFill>
                <a:effectLst/>
                <a:latin typeface="Arial" panose="020B0604020202020204" pitchFamily="34" charset="0"/>
                <a:ea typeface="Times New Roman" panose="02020603050405020304" pitchFamily="18" charset="0"/>
              </a:rPr>
              <a:t>selfbeeld</a:t>
            </a:r>
            <a:r>
              <a:rPr lang="af-ZA" sz="1800" dirty="0">
                <a:solidFill>
                  <a:srgbClr val="0D0D0D"/>
                </a:solidFill>
                <a:effectLst/>
                <a:latin typeface="Arial" panose="020B0604020202020204" pitchFamily="34" charset="0"/>
                <a:ea typeface="Times New Roman" panose="02020603050405020304" pitchFamily="18" charset="0"/>
              </a:rPr>
              <a:t> 'n term is wat beskryf hoe jy oor jouself voel.</a:t>
            </a: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Neem ‘n oomblik om </a:t>
            </a:r>
            <a:r>
              <a:rPr lang="af-ZA" sz="1800" b="1" dirty="0">
                <a:solidFill>
                  <a:srgbClr val="0D0D0D"/>
                </a:solidFill>
                <a:effectLst/>
                <a:latin typeface="Arial" panose="020B0604020202020204" pitchFamily="34" charset="0"/>
                <a:ea typeface="Times New Roman" panose="02020603050405020304" pitchFamily="18" charset="0"/>
              </a:rPr>
              <a:t>Aktiwiteit 1</a:t>
            </a:r>
            <a:r>
              <a:rPr lang="af-ZA" sz="1800" dirty="0">
                <a:solidFill>
                  <a:srgbClr val="0D0D0D"/>
                </a:solidFill>
                <a:effectLst/>
                <a:latin typeface="Arial" panose="020B0604020202020204" pitchFamily="34" charset="0"/>
                <a:ea typeface="Times New Roman" panose="02020603050405020304" pitchFamily="18" charset="0"/>
              </a:rPr>
              <a:t> en </a:t>
            </a:r>
            <a:r>
              <a:rPr lang="af-ZA" sz="1800" b="1" dirty="0">
                <a:solidFill>
                  <a:srgbClr val="0D0D0D"/>
                </a:solidFill>
                <a:effectLst/>
                <a:latin typeface="Arial" panose="020B0604020202020204" pitchFamily="34" charset="0"/>
                <a:ea typeface="Times New Roman" panose="02020603050405020304" pitchFamily="18" charset="0"/>
              </a:rPr>
              <a:t>3 </a:t>
            </a:r>
            <a:r>
              <a:rPr lang="af-ZA" sz="1800" dirty="0">
                <a:solidFill>
                  <a:srgbClr val="0D0D0D"/>
                </a:solidFill>
                <a:effectLst/>
                <a:latin typeface="Arial" panose="020B0604020202020204" pitchFamily="34" charset="0"/>
                <a:ea typeface="Times New Roman" panose="02020603050405020304" pitchFamily="18" charset="0"/>
              </a:rPr>
              <a:t>op jou </a:t>
            </a:r>
            <a:r>
              <a:rPr lang="af-ZA" sz="1800" b="1" i="1" u="sng" dirty="0">
                <a:solidFill>
                  <a:srgbClr val="0D0D0D"/>
                </a:solidFill>
                <a:effectLst/>
                <a:latin typeface="Arial" panose="020B0604020202020204" pitchFamily="34" charset="0"/>
                <a:ea typeface="Times New Roman" panose="02020603050405020304" pitchFamily="18" charset="0"/>
              </a:rPr>
              <a:t>Les 1 – Werkkaart</a:t>
            </a:r>
            <a:r>
              <a:rPr lang="af-ZA" sz="1800" b="1" i="1" dirty="0">
                <a:solidFill>
                  <a:srgbClr val="0D0D0D"/>
                </a:solidFill>
                <a:effectLst/>
                <a:latin typeface="Arial" panose="020B0604020202020204" pitchFamily="34" charset="0"/>
                <a:ea typeface="Times New Roman" panose="02020603050405020304" pitchFamily="18" charset="0"/>
              </a:rPr>
              <a:t> </a:t>
            </a:r>
            <a:r>
              <a:rPr lang="af-ZA" sz="1800" dirty="0">
                <a:solidFill>
                  <a:srgbClr val="0D0D0D"/>
                </a:solidFill>
                <a:effectLst/>
                <a:latin typeface="Arial" panose="020B0604020202020204" pitchFamily="34" charset="0"/>
                <a:ea typeface="Times New Roman" panose="02020603050405020304" pitchFamily="18" charset="0"/>
              </a:rPr>
              <a:t>te voltooi. (5 min)</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a:t>
            </a:r>
            <a:r>
              <a:rPr lang="af-ZA" sz="1800" dirty="0" err="1">
                <a:solidFill>
                  <a:srgbClr val="FF0000"/>
                </a:solidFill>
                <a:effectLst/>
                <a:latin typeface="Arial" panose="020B0604020202020204" pitchFamily="34" charset="0"/>
                <a:ea typeface="Times New Roman" panose="02020603050405020304" pitchFamily="18" charset="0"/>
              </a:rPr>
              <a:t>Onderwysersnota</a:t>
            </a:r>
            <a:r>
              <a:rPr lang="af-ZA" sz="1800" dirty="0">
                <a:solidFill>
                  <a:srgbClr val="0D0D0D"/>
                </a:solidFill>
                <a:effectLst/>
                <a:latin typeface="Arial" panose="020B0604020202020204" pitchFamily="34" charset="0"/>
                <a:ea typeface="Times New Roman" panose="02020603050405020304" pitchFamily="18" charset="0"/>
              </a:rPr>
              <a:t>: verwys na </a:t>
            </a:r>
            <a:r>
              <a:rPr lang="af-ZA" sz="1800" b="1" i="1" u="sng" dirty="0">
                <a:solidFill>
                  <a:srgbClr val="0D0D0D"/>
                </a:solidFill>
                <a:effectLst/>
                <a:latin typeface="Arial" panose="020B0604020202020204" pitchFamily="34" charset="0"/>
                <a:ea typeface="Times New Roman" panose="02020603050405020304" pitchFamily="18" charset="0"/>
              </a:rPr>
              <a:t>Les 1 – Werkkaart MEMO</a:t>
            </a:r>
            <a:r>
              <a:rPr lang="af-ZA" sz="1800" dirty="0">
                <a:solidFill>
                  <a:srgbClr val="0D0D0D"/>
                </a:solidFill>
                <a:effectLst/>
                <a:latin typeface="Arial" panose="020B0604020202020204" pitchFamily="34" charset="0"/>
                <a:ea typeface="Times New Roman" panose="02020603050405020304" pitchFamily="18" charset="0"/>
              </a:rPr>
              <a:t> vir antwoorde op </a:t>
            </a:r>
            <a:r>
              <a:rPr lang="af-ZA" sz="1800" b="1" i="1" dirty="0">
                <a:solidFill>
                  <a:srgbClr val="0D0D0D"/>
                </a:solidFill>
                <a:effectLst/>
                <a:latin typeface="Arial" panose="020B0604020202020204" pitchFamily="34" charset="0"/>
                <a:ea typeface="Times New Roman" panose="02020603050405020304" pitchFamily="18" charset="0"/>
              </a:rPr>
              <a:t>Aktiwiteit 1</a:t>
            </a:r>
            <a:r>
              <a:rPr lang="af-ZA" sz="1800" dirty="0">
                <a:solidFill>
                  <a:srgbClr val="0D0D0D"/>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2</a:t>
            </a:fld>
            <a:endParaRPr lang="en-US"/>
          </a:p>
        </p:txBody>
      </p:sp>
    </p:spTree>
    <p:extLst>
      <p:ext uri="{BB962C8B-B14F-4D97-AF65-F5344CB8AC3E}">
        <p14:creationId xmlns:p14="http://schemas.microsoft.com/office/powerpoint/2010/main" val="318108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3:</a:t>
            </a:r>
            <a:r>
              <a:rPr lang="af-ZA" sz="1800" dirty="0">
                <a:solidFill>
                  <a:srgbClr val="0D0D0D"/>
                </a:solidFill>
                <a:effectLst/>
                <a:latin typeface="Arial" panose="020B0604020202020204" pitchFamily="34" charset="0"/>
                <a:ea typeface="Times New Roman" panose="02020603050405020304" pitchFamily="18" charset="0"/>
              </a:rPr>
              <a:t> As jy gesukkel het met van jou antwoorde in </a:t>
            </a:r>
            <a:r>
              <a:rPr lang="af-ZA" sz="1800" b="1" i="1" dirty="0">
                <a:solidFill>
                  <a:srgbClr val="0D0D0D"/>
                </a:solidFill>
                <a:effectLst/>
                <a:latin typeface="Arial" panose="020B0604020202020204" pitchFamily="34" charset="0"/>
                <a:ea typeface="Times New Roman" panose="02020603050405020304" pitchFamily="18" charset="0"/>
              </a:rPr>
              <a:t>Aktiwiteit 2</a:t>
            </a:r>
            <a:r>
              <a:rPr lang="af-ZA" sz="1800" dirty="0">
                <a:solidFill>
                  <a:srgbClr val="0D0D0D"/>
                </a:solidFill>
                <a:effectLst/>
                <a:latin typeface="Arial" panose="020B0604020202020204" pitchFamily="34" charset="0"/>
                <a:ea typeface="Times New Roman" panose="02020603050405020304" pitchFamily="18" charset="0"/>
              </a:rPr>
              <a:t> en vind dat jou selfbeeld laag is, hoe bou jy selfvertroue en selfbewussyn in jouself? </a:t>
            </a:r>
            <a:br>
              <a:rPr lang="af-ZA" sz="1800" dirty="0">
                <a:solidFill>
                  <a:srgbClr val="0D0D0D"/>
                </a:solidFill>
                <a:effectLst/>
                <a:latin typeface="Arial" panose="020B0604020202020204" pitchFamily="34" charset="0"/>
                <a:ea typeface="Times New Roman" panose="02020603050405020304" pitchFamily="18" charset="0"/>
              </a:rPr>
            </a:br>
            <a:br>
              <a:rPr lang="af-ZA" sz="1800" dirty="0">
                <a:solidFill>
                  <a:srgbClr val="0D0D0D"/>
                </a:solidFill>
                <a:effectLst/>
                <a:latin typeface="Arial" panose="020B0604020202020204" pitchFamily="34" charset="0"/>
                <a:ea typeface="Times New Roman" panose="02020603050405020304" pitchFamily="18" charset="0"/>
              </a:rPr>
            </a:br>
            <a:r>
              <a:rPr lang="af-ZA" sz="1800" dirty="0">
                <a:solidFill>
                  <a:srgbClr val="0D0D0D"/>
                </a:solidFill>
                <a:effectLst/>
                <a:latin typeface="Arial" panose="020B0604020202020204" pitchFamily="34" charset="0"/>
                <a:ea typeface="Times New Roman" panose="02020603050405020304" pitchFamily="18" charset="0"/>
              </a:rPr>
              <a:t>ONTHOU: Ons sal almal van tyd  tot tyd sukkel met lae selfvertroue en selfbeeld. Dink aan enige atleet – selfs die talentvolste / suksesvolste gaan deur insinkings. Om strategieë te vind om vertroue en selfbewussyn in jouself op te bou, is dus van toepassing op ons almal.</a:t>
            </a:r>
            <a:endParaRPr lang="en-US" sz="1800" dirty="0">
              <a:solidFill>
                <a:srgbClr val="000000"/>
              </a:solidFill>
              <a:effectLst/>
              <a:latin typeface="Times New Roman" panose="02020603050405020304" pitchFamily="18" charset="0"/>
              <a:ea typeface="Times New Roman" panose="02020603050405020304" pitchFamily="18" charset="0"/>
            </a:endParaRPr>
          </a:p>
          <a:p>
            <a:pPr marL="450215"/>
            <a:r>
              <a:rPr lang="en-ZA" sz="1800" dirty="0">
                <a:solidFill>
                  <a:srgbClr val="0D0D0D"/>
                </a:solidFill>
                <a:effectLst/>
                <a:latin typeface="Arial" panose="020B0604020202020204" pitchFamily="34" charset="0"/>
                <a:ea typeface="Arial" panose="020B0604020202020204" pitchFamily="34"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dirty="0">
                <a:solidFill>
                  <a:srgbClr val="0D0D0D"/>
                </a:solidFill>
                <a:effectLst/>
                <a:latin typeface="Arial" panose="020B0604020202020204" pitchFamily="34" charset="0"/>
                <a:ea typeface="Times New Roman" panose="02020603050405020304" pitchFamily="18" charset="0"/>
              </a:rPr>
              <a:t>Strategieë om jou selfbewussyn te bou:</a:t>
            </a:r>
            <a:br>
              <a:rPr lang="af-ZA" sz="1800" dirty="0">
                <a:solidFill>
                  <a:srgbClr val="0D0D0D"/>
                </a:solidFill>
                <a:effectLst/>
                <a:latin typeface="Arial" panose="020B0604020202020204" pitchFamily="34" charset="0"/>
                <a:ea typeface="Times New Roman" panose="02020603050405020304" pitchFamily="18" charset="0"/>
              </a:rPr>
            </a:br>
            <a:endParaRPr lang="en-US" sz="20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0D0D0D"/>
                </a:solidFill>
                <a:effectLst/>
                <a:latin typeface="Arial" panose="020B0604020202020204" pitchFamily="34" charset="0"/>
                <a:ea typeface="Times New Roman" panose="02020603050405020304" pitchFamily="18" charset="0"/>
              </a:rPr>
              <a:t>Hou 'n oop gemoed en wees bereid om nuwe stokperdjies te probeer en nuwe belangstellings te ontdek. Bv. Probeer iets soos stap / hardloop. Jy mag dalk ontdek dat jy die oefening geniet, al het jy nog nooit voorheen geoefen nie.</a:t>
            </a:r>
            <a:endParaRPr lang="en-US" sz="20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0D0D0D"/>
                </a:solidFill>
                <a:effectLst/>
                <a:latin typeface="Arial" panose="020B0604020202020204" pitchFamily="34" charset="0"/>
                <a:ea typeface="Times New Roman" panose="02020603050405020304" pitchFamily="18" charset="0"/>
              </a:rPr>
              <a:t>Wees bedag op jou sterk- en swakpunte en wees bereid om in elkeen te groei. Bv. Om te weet dat jy skaam is en sukkel om 'n gesprek te begin, is 'n geleentheid om in kommunikasievaardighede te groei.</a:t>
            </a:r>
            <a:endParaRPr lang="en-US" sz="20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0D0D0D"/>
                </a:solidFill>
                <a:effectLst/>
                <a:latin typeface="Arial" panose="020B0604020202020204" pitchFamily="34" charset="0"/>
                <a:ea typeface="Times New Roman" panose="02020603050405020304" pitchFamily="18" charset="0"/>
              </a:rPr>
              <a:t>Bly gefokus op die oomblik. Raak bewus van jou emosionele snellers en dit wat veroorsaak dat jy vinnig ontsteld of kwaad word. Bv. Om te weet dat wanneer jy honger is, jy maklik geïrriteerd en kwaad word vir diegene rondom jou.</a:t>
            </a:r>
            <a:endParaRPr lang="en-US" sz="20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0D0D0D"/>
                </a:solidFill>
                <a:effectLst/>
                <a:latin typeface="Arial" panose="020B0604020202020204" pitchFamily="34" charset="0"/>
                <a:ea typeface="Times New Roman" panose="02020603050405020304" pitchFamily="18" charset="0"/>
              </a:rPr>
              <a:t>Stel vir jouself grense wat jou help om by jou waardes te hou. Bv. Geen seks voor die huwelik nie; sal nie dwelms doen nie.</a:t>
            </a:r>
            <a:endParaRPr lang="en-US" sz="20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0D0D0D"/>
                </a:solidFill>
                <a:effectLst/>
                <a:latin typeface="Arial" panose="020B0604020202020204" pitchFamily="34" charset="0"/>
                <a:ea typeface="Times New Roman" panose="02020603050405020304" pitchFamily="18" charset="0"/>
              </a:rPr>
              <a:t>Beoefen </a:t>
            </a:r>
            <a:r>
              <a:rPr lang="af-ZA" sz="1800" dirty="0" err="1">
                <a:solidFill>
                  <a:srgbClr val="0D0D0D"/>
                </a:solidFill>
                <a:effectLst/>
                <a:latin typeface="Arial" panose="020B0604020202020204" pitchFamily="34" charset="0"/>
                <a:ea typeface="Times New Roman" panose="02020603050405020304" pitchFamily="18" charset="0"/>
              </a:rPr>
              <a:t>selfdissipline.Bv</a:t>
            </a:r>
            <a:r>
              <a:rPr lang="af-ZA" sz="1800" dirty="0">
                <a:solidFill>
                  <a:srgbClr val="0D0D0D"/>
                </a:solidFill>
                <a:effectLst/>
                <a:latin typeface="Arial" panose="020B0604020202020204" pitchFamily="34" charset="0"/>
                <a:ea typeface="Times New Roman" panose="02020603050405020304" pitchFamily="18" charset="0"/>
              </a:rPr>
              <a:t>. Kies om nie heeltyd gemorskos te eet nie, want jy weet watter impak dit op jou gesondheid sal hê.</a:t>
            </a:r>
            <a:endParaRPr lang="en-US" sz="20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af-ZA" sz="1800" dirty="0">
                <a:solidFill>
                  <a:srgbClr val="0D0D0D"/>
                </a:solidFill>
                <a:effectLst/>
                <a:latin typeface="Arial" panose="020B0604020202020204" pitchFamily="34" charset="0"/>
                <a:ea typeface="Times New Roman" panose="02020603050405020304" pitchFamily="18" charset="0"/>
              </a:rPr>
              <a:t>Oorweeg hoe jou optrede ander </a:t>
            </a:r>
            <a:r>
              <a:rPr lang="af-ZA" sz="1800" dirty="0" err="1">
                <a:solidFill>
                  <a:srgbClr val="0D0D0D"/>
                </a:solidFill>
                <a:effectLst/>
                <a:latin typeface="Arial" panose="020B0604020202020204" pitchFamily="34" charset="0"/>
                <a:ea typeface="Times New Roman" panose="02020603050405020304" pitchFamily="18" charset="0"/>
              </a:rPr>
              <a:t>raak.Bv</a:t>
            </a:r>
            <a:r>
              <a:rPr lang="af-ZA" sz="1800" dirty="0">
                <a:solidFill>
                  <a:srgbClr val="0D0D0D"/>
                </a:solidFill>
                <a:effectLst/>
                <a:latin typeface="Arial" panose="020B0604020202020204" pitchFamily="34" charset="0"/>
                <a:ea typeface="Times New Roman" panose="02020603050405020304" pitchFamily="18" charset="0"/>
              </a:rPr>
              <a:t>. Voordat jy jou mening (wat as veroordelend beskou kan word) in ‘n gesprek lig, oorweeg die impak wat jou woorde op diegene rondom jou sal hê.</a:t>
            </a:r>
            <a:endParaRPr lang="en-US" sz="20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lvl="0" indent="0">
              <a:buFont typeface="+mj-lt"/>
              <a:buNone/>
            </a:pPr>
            <a:r>
              <a:rPr lang="af-ZA" sz="1800">
                <a:solidFill>
                  <a:srgbClr val="0D0D0D"/>
                </a:solidFill>
                <a:effectLst/>
                <a:latin typeface="Arial" panose="020B0604020202020204" pitchFamily="34" charset="0"/>
                <a:ea typeface="Times New Roman" panose="02020603050405020304" pitchFamily="18" charset="0"/>
              </a:rPr>
              <a:t>Ons gaan nou direk na </a:t>
            </a:r>
            <a:r>
              <a:rPr lang="af-ZA" sz="1800" b="1" i="1">
                <a:solidFill>
                  <a:srgbClr val="0D0D0D"/>
                </a:solidFill>
                <a:effectLst/>
                <a:latin typeface="Arial" panose="020B0604020202020204" pitchFamily="34" charset="0"/>
                <a:ea typeface="Times New Roman" panose="02020603050405020304" pitchFamily="18" charset="0"/>
              </a:rPr>
              <a:t>Aktiwiteit 3</a:t>
            </a:r>
            <a:r>
              <a:rPr lang="af-ZA" sz="1800">
                <a:solidFill>
                  <a:srgbClr val="0D0D0D"/>
                </a:solidFill>
                <a:effectLst/>
                <a:latin typeface="Arial" panose="020B0604020202020204" pitchFamily="34" charset="0"/>
                <a:ea typeface="Times New Roman" panose="02020603050405020304" pitchFamily="18" charset="0"/>
              </a:rPr>
              <a:t> (</a:t>
            </a:r>
            <a:r>
              <a:rPr lang="af-ZA" sz="1800" b="1" i="1" u="sng">
                <a:solidFill>
                  <a:srgbClr val="0D0D0D"/>
                </a:solidFill>
                <a:effectLst/>
                <a:latin typeface="Arial" panose="020B0604020202020204" pitchFamily="34" charset="0"/>
                <a:ea typeface="Times New Roman" panose="02020603050405020304" pitchFamily="18" charset="0"/>
              </a:rPr>
              <a:t>Les 1 – Werkkaart</a:t>
            </a:r>
            <a:r>
              <a:rPr lang="af-ZA" sz="1800">
                <a:solidFill>
                  <a:srgbClr val="0D0D0D"/>
                </a:solidFill>
                <a:effectLst/>
                <a:latin typeface="Arial" panose="020B0604020202020204" pitchFamily="34" charset="0"/>
                <a:ea typeface="Times New Roman" panose="02020603050405020304" pitchFamily="18" charset="0"/>
              </a:rPr>
              <a:t>) waar jy jou selfbewussyn sal gebruik om te illustreer wat jou uniek maak. </a:t>
            </a:r>
            <a:br>
              <a:rPr lang="af-ZA" sz="1800" dirty="0">
                <a:solidFill>
                  <a:srgbClr val="0D0D0D"/>
                </a:solidFill>
                <a:effectLst/>
                <a:latin typeface="Arial" panose="020B0604020202020204" pitchFamily="34" charset="0"/>
                <a:ea typeface="Times New Roman" panose="02020603050405020304" pitchFamily="18" charset="0"/>
              </a:rPr>
            </a:br>
            <a:br>
              <a:rPr lang="af-ZA" sz="1800" dirty="0">
                <a:solidFill>
                  <a:srgbClr val="0D0D0D"/>
                </a:solidFill>
                <a:effectLst/>
                <a:latin typeface="Arial" panose="020B0604020202020204" pitchFamily="34" charset="0"/>
                <a:ea typeface="Times New Roman" panose="02020603050405020304" pitchFamily="18" charset="0"/>
              </a:rPr>
            </a:br>
            <a:r>
              <a:rPr lang="af-ZA" sz="1800" b="1" i="1" dirty="0">
                <a:solidFill>
                  <a:srgbClr val="0D0D0D"/>
                </a:solidFill>
                <a:effectLst/>
                <a:latin typeface="Arial" panose="020B0604020202020204" pitchFamily="34" charset="0"/>
                <a:ea typeface="Times New Roman" panose="02020603050405020304" pitchFamily="18" charset="0"/>
              </a:rPr>
              <a:t>Aktiwiteit 3:</a:t>
            </a:r>
            <a:r>
              <a:rPr lang="af-ZA" sz="1800" dirty="0">
                <a:solidFill>
                  <a:srgbClr val="0D0D0D"/>
                </a:solidFill>
                <a:effectLst/>
                <a:latin typeface="Arial" panose="020B0604020202020204" pitchFamily="34" charset="0"/>
                <a:ea typeface="Times New Roman" panose="02020603050405020304" pitchFamily="18" charset="0"/>
              </a:rPr>
              <a:t> Op jou tafel is klein stukkie vierkantige papier. Begin deur jou naam aan die een kant van hierdie stuk papier te skryf. Aan die ander kant sal jy 5 min hê om iets te illustreer </a:t>
            </a:r>
            <a:r>
              <a:rPr lang="af-ZA" sz="1800" i="1" dirty="0">
                <a:solidFill>
                  <a:srgbClr val="0D0D0D"/>
                </a:solidFill>
                <a:effectLst/>
                <a:latin typeface="Arial" panose="020B0604020202020204" pitchFamily="34" charset="0"/>
                <a:ea typeface="Times New Roman" panose="02020603050405020304" pitchFamily="18" charset="0"/>
              </a:rPr>
              <a:t>wat jou uniek maak.</a:t>
            </a:r>
            <a:r>
              <a:rPr lang="af-ZA" sz="1800" dirty="0">
                <a:solidFill>
                  <a:srgbClr val="0D0D0D"/>
                </a:solidFill>
                <a:effectLst/>
                <a:latin typeface="Arial" panose="020B0604020202020204" pitchFamily="34" charset="0"/>
                <a:ea typeface="Times New Roman" panose="02020603050405020304" pitchFamily="18" charset="0"/>
              </a:rPr>
              <a:t> Jy mag nie woorde gebruik nie. Hierdie klein tekeninge sal op my muur gesit word in 'n ander aktiwiteit wat ek later sal verduidelik. Jy mag begin. (Laat leerders 'n maksimum van 5 min toe om hierdie aktiwiteit te voltooi voordat hulle verder gaan.)</a:t>
            </a:r>
            <a:br>
              <a:rPr lang="af-ZA" sz="1800" dirty="0">
                <a:solidFill>
                  <a:srgbClr val="0D0D0D"/>
                </a:solidFill>
                <a:effectLst/>
                <a:latin typeface="Arial" panose="020B0604020202020204" pitchFamily="34" charset="0"/>
                <a:ea typeface="Times New Roman" panose="02020603050405020304" pitchFamily="18" charset="0"/>
              </a:rPr>
            </a:br>
            <a:endParaRPr lang="en-US" sz="2000" dirty="0">
              <a:solidFill>
                <a:srgbClr val="000000"/>
              </a:solidFill>
              <a:effectLst/>
              <a:latin typeface="Times New Roman" panose="02020603050405020304" pitchFamily="18" charset="0"/>
              <a:ea typeface="Times New Roman" panose="02020603050405020304" pitchFamily="18" charset="0"/>
            </a:endParaRPr>
          </a:p>
          <a:p>
            <a:br>
              <a:rPr lang="en-ZA" sz="1800" dirty="0">
                <a:solidFill>
                  <a:srgbClr val="404040"/>
                </a:solidFill>
                <a:effectLst/>
                <a:latin typeface="Arial" panose="020B0604020202020204" pitchFamily="34" charset="0"/>
                <a:ea typeface="Times New Roman" panose="02020603050405020304" pitchFamily="18" charset="0"/>
              </a:rPr>
            </a:br>
            <a:endParaRPr lang="en-ZA" dirty="0"/>
          </a:p>
        </p:txBody>
      </p:sp>
      <p:sp>
        <p:nvSpPr>
          <p:cNvPr id="4" name="Slide Number Placeholder 3"/>
          <p:cNvSpPr>
            <a:spLocks noGrp="1"/>
          </p:cNvSpPr>
          <p:nvPr>
            <p:ph type="sldNum" sz="quarter" idx="5"/>
          </p:nvPr>
        </p:nvSpPr>
        <p:spPr/>
        <p:txBody>
          <a:bodyPr/>
          <a:lstStyle/>
          <a:p>
            <a:fld id="{BE562D53-21CB-2C45-90B0-09CFF7E622AC}" type="slidenum">
              <a:rPr lang="en-US" smtClean="0"/>
              <a:t>3</a:t>
            </a:fld>
            <a:endParaRPr lang="en-US"/>
          </a:p>
        </p:txBody>
      </p:sp>
    </p:spTree>
    <p:extLst>
      <p:ext uri="{BB962C8B-B14F-4D97-AF65-F5344CB8AC3E}">
        <p14:creationId xmlns:p14="http://schemas.microsoft.com/office/powerpoint/2010/main" val="216513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4:</a:t>
            </a:r>
            <a:r>
              <a:rPr lang="af-ZA" sz="1800" dirty="0">
                <a:solidFill>
                  <a:srgbClr val="0D0D0D"/>
                </a:solidFill>
                <a:effectLst/>
                <a:latin typeface="Arial" panose="020B0604020202020204" pitchFamily="34" charset="0"/>
                <a:ea typeface="Times New Roman" panose="02020603050405020304" pitchFamily="18" charset="0"/>
              </a:rPr>
              <a:t> Aan die begin van die les, toe ons na die verskille tussen onsself en die twee musikante kyk, het ons gesien dat alhoewel ons verskil van diegene rondom ons, ons mekaar moet respekteer. Ons hoef nie dieselfde as iemand anders te wees om hulle te respekteer nie. Respek beteken om te erken wat ons uniek maak en ander te bewonder vir hul unieke eienskappe.</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dirty="0"/>
          </a:p>
          <a:p>
            <a:endParaRPr lang="en-US" dirty="0"/>
          </a:p>
          <a:p>
            <a:endParaRPr lang="en-US" dirty="0"/>
          </a:p>
          <a:p>
            <a:endParaRPr lang="en-US" dirty="0"/>
          </a:p>
          <a:p>
            <a:endParaRPr lang="en-US" dirty="0"/>
          </a:p>
          <a:p>
            <a:pPr marL="464185"/>
            <a:r>
              <a:rPr lang="en-GB" sz="1800" dirty="0">
                <a:solidFill>
                  <a:srgbClr val="595959"/>
                </a:solidFill>
                <a:effectLst/>
                <a:latin typeface="Arial" panose="020B0604020202020204" pitchFamily="34" charset="0"/>
                <a:ea typeface="Times New Roman" panose="02020603050405020304" pitchFamily="18"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pPr>
              <a:lnSpc>
                <a:spcPct val="115000"/>
              </a:lnSpc>
              <a:spcBef>
                <a:spcPts val="1200"/>
              </a:spcBef>
              <a:spcAft>
                <a:spcPts val="1200"/>
              </a:spcAft>
            </a:pPr>
            <a:endParaRPr lang="en-ZA" b="0" i="0" u="none" strike="noStrike" dirty="0">
              <a:solidFill>
                <a:srgbClr val="202124"/>
              </a:solidFill>
              <a:effectLst/>
              <a:latin typeface="arial" panose="020B0604020202020204" pitchFamily="34" charset="0"/>
            </a:endParaRPr>
          </a:p>
          <a:p>
            <a:pPr>
              <a:lnSpc>
                <a:spcPct val="115000"/>
              </a:lnSpc>
              <a:spcBef>
                <a:spcPts val="1200"/>
              </a:spcBef>
              <a:spcAft>
                <a:spcPts val="1200"/>
              </a:spcAft>
            </a:pPr>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4</a:t>
            </a:fld>
            <a:endParaRPr lang="en-US"/>
          </a:p>
        </p:txBody>
      </p:sp>
    </p:spTree>
    <p:extLst>
      <p:ext uri="{BB962C8B-B14F-4D97-AF65-F5344CB8AC3E}">
        <p14:creationId xmlns:p14="http://schemas.microsoft.com/office/powerpoint/2010/main" val="360819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5:</a:t>
            </a:r>
            <a:r>
              <a:rPr lang="af-ZA" sz="1800" dirty="0">
                <a:solidFill>
                  <a:srgbClr val="0D0D0D"/>
                </a:solidFill>
                <a:effectLst/>
                <a:latin typeface="Arial" panose="020B0604020202020204" pitchFamily="34" charset="0"/>
                <a:ea typeface="Times New Roman" panose="02020603050405020304" pitchFamily="18" charset="0"/>
              </a:rPr>
              <a:t> As jy met iemand praat wat van jou verskil en jy voel dalk ongemaklik, moet jy net 'n paar vaardighede aanleer om die gesprek goed te hanteer. Al wat jy nodig het, is die paar wenke in KLETS:</a:t>
            </a:r>
            <a:endParaRPr lang="en-US" sz="1800" dirty="0">
              <a:effectLst/>
              <a:latin typeface="Times New Roman" panose="02020603050405020304" pitchFamily="18" charset="0"/>
              <a:ea typeface="Times New Roman" panose="02020603050405020304" pitchFamily="18" charset="0"/>
            </a:endParaRPr>
          </a:p>
          <a:p>
            <a:pPr marL="457200"/>
            <a:r>
              <a:rPr lang="af-ZA" sz="1800" b="1" dirty="0">
                <a:solidFill>
                  <a:srgbClr val="0D0D0D"/>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914400"/>
            <a:r>
              <a:rPr lang="af-ZA" sz="1800" b="1" dirty="0">
                <a:solidFill>
                  <a:srgbClr val="0D0D0D"/>
                </a:solidFill>
                <a:effectLst/>
                <a:latin typeface="Arial" panose="020B0604020202020204" pitchFamily="34" charset="0"/>
                <a:ea typeface="Times New Roman" panose="02020603050405020304" pitchFamily="18" charset="0"/>
              </a:rPr>
              <a:t>K –</a:t>
            </a:r>
            <a:r>
              <a:rPr lang="af-ZA" sz="1800" dirty="0">
                <a:solidFill>
                  <a:srgbClr val="0D0D0D"/>
                </a:solidFill>
                <a:effectLst/>
                <a:latin typeface="Arial" panose="020B0604020202020204" pitchFamily="34" charset="0"/>
                <a:ea typeface="Times New Roman" panose="02020603050405020304" pitchFamily="18" charset="0"/>
              </a:rPr>
              <a:t> wees </a:t>
            </a:r>
            <a:r>
              <a:rPr lang="af-ZA" sz="1800" b="1" dirty="0">
                <a:solidFill>
                  <a:srgbClr val="0D0D0D"/>
                </a:solidFill>
                <a:effectLst/>
                <a:latin typeface="Arial" panose="020B0604020202020204" pitchFamily="34" charset="0"/>
                <a:ea typeface="Times New Roman" panose="02020603050405020304" pitchFamily="18" charset="0"/>
              </a:rPr>
              <a:t>KALM</a:t>
            </a:r>
            <a:r>
              <a:rPr lang="af-ZA" sz="1800" dirty="0">
                <a:solidFill>
                  <a:srgbClr val="0D0D0D"/>
                </a:solidFill>
                <a:effectLst/>
                <a:latin typeface="Arial" panose="020B0604020202020204" pitchFamily="34" charset="0"/>
                <a:ea typeface="Times New Roman" panose="02020603050405020304" pitchFamily="18" charset="0"/>
              </a:rPr>
              <a:t> en vriendelik.</a:t>
            </a:r>
            <a:endParaRPr lang="en-US" sz="1800" dirty="0">
              <a:effectLst/>
              <a:latin typeface="Times New Roman" panose="02020603050405020304" pitchFamily="18" charset="0"/>
              <a:ea typeface="Times New Roman" panose="02020603050405020304" pitchFamily="18" charset="0"/>
            </a:endParaRPr>
          </a:p>
          <a:p>
            <a:pPr marL="914400"/>
            <a:r>
              <a:rPr lang="af-ZA" sz="1800" b="1" dirty="0">
                <a:solidFill>
                  <a:srgbClr val="0D0D0D"/>
                </a:solidFill>
                <a:effectLst/>
                <a:latin typeface="Arial" panose="020B0604020202020204" pitchFamily="34" charset="0"/>
                <a:ea typeface="Times New Roman" panose="02020603050405020304" pitchFamily="18" charset="0"/>
              </a:rPr>
              <a:t>L –</a:t>
            </a:r>
            <a:r>
              <a:rPr lang="af-ZA" sz="1800" dirty="0">
                <a:solidFill>
                  <a:srgbClr val="0D0D0D"/>
                </a:solidFill>
                <a:effectLst/>
                <a:latin typeface="Arial" panose="020B0604020202020204" pitchFamily="34" charset="0"/>
                <a:ea typeface="Times New Roman" panose="02020603050405020304" pitchFamily="18" charset="0"/>
              </a:rPr>
              <a:t> </a:t>
            </a:r>
            <a:r>
              <a:rPr lang="af-ZA" sz="1800" b="1" dirty="0">
                <a:solidFill>
                  <a:srgbClr val="0D0D0D"/>
                </a:solidFill>
                <a:effectLst/>
                <a:latin typeface="Arial" panose="020B0604020202020204" pitchFamily="34" charset="0"/>
                <a:ea typeface="Times New Roman" panose="02020603050405020304" pitchFamily="18" charset="0"/>
              </a:rPr>
              <a:t>UISTER</a:t>
            </a:r>
            <a:r>
              <a:rPr lang="af-ZA" sz="1800" dirty="0">
                <a:solidFill>
                  <a:srgbClr val="0D0D0D"/>
                </a:solidFill>
                <a:effectLst/>
                <a:latin typeface="Arial" panose="020B0604020202020204" pitchFamily="34" charset="0"/>
                <a:ea typeface="Times New Roman" panose="02020603050405020304" pitchFamily="18" charset="0"/>
              </a:rPr>
              <a:t> na wat hulle sê, voordat jy praat.</a:t>
            </a:r>
            <a:endParaRPr lang="en-US" sz="1800" dirty="0">
              <a:effectLst/>
              <a:latin typeface="Times New Roman" panose="02020603050405020304" pitchFamily="18" charset="0"/>
              <a:ea typeface="Times New Roman" panose="02020603050405020304" pitchFamily="18" charset="0"/>
            </a:endParaRPr>
          </a:p>
          <a:p>
            <a:pPr marL="914400"/>
            <a:r>
              <a:rPr lang="af-ZA" sz="1800" b="1" dirty="0">
                <a:solidFill>
                  <a:srgbClr val="0D0D0D"/>
                </a:solidFill>
                <a:effectLst/>
                <a:latin typeface="Arial" panose="020B0604020202020204" pitchFamily="34" charset="0"/>
                <a:ea typeface="Times New Roman" panose="02020603050405020304" pitchFamily="18" charset="0"/>
              </a:rPr>
              <a:t>E –</a:t>
            </a:r>
            <a:r>
              <a:rPr lang="af-ZA" sz="1800" dirty="0">
                <a:solidFill>
                  <a:srgbClr val="0D0D0D"/>
                </a:solidFill>
                <a:effectLst/>
                <a:latin typeface="Arial" panose="020B0604020202020204" pitchFamily="34" charset="0"/>
                <a:ea typeface="Times New Roman" panose="02020603050405020304" pitchFamily="18" charset="0"/>
              </a:rPr>
              <a:t> vind uit of julle </a:t>
            </a:r>
            <a:r>
              <a:rPr lang="af-ZA" sz="1800" b="1" dirty="0">
                <a:solidFill>
                  <a:srgbClr val="0D0D0D"/>
                </a:solidFill>
                <a:effectLst/>
                <a:latin typeface="Arial" panose="020B0604020202020204" pitchFamily="34" charset="0"/>
                <a:ea typeface="Times New Roman" panose="02020603050405020304" pitchFamily="18" charset="0"/>
              </a:rPr>
              <a:t>EENDERSE</a:t>
            </a:r>
            <a:r>
              <a:rPr lang="af-ZA" sz="1800" dirty="0">
                <a:solidFill>
                  <a:srgbClr val="0D0D0D"/>
                </a:solidFill>
                <a:effectLst/>
                <a:latin typeface="Arial" panose="020B0604020202020204" pitchFamily="34" charset="0"/>
                <a:ea typeface="Times New Roman" panose="02020603050405020304" pitchFamily="18" charset="0"/>
              </a:rPr>
              <a:t> belangstellings het.</a:t>
            </a:r>
            <a:br>
              <a:rPr lang="af-ZA" sz="1800" dirty="0">
                <a:solidFill>
                  <a:srgbClr val="0D0D0D"/>
                </a:solidFill>
                <a:effectLst/>
                <a:latin typeface="Arial" panose="020B0604020202020204" pitchFamily="34" charset="0"/>
                <a:ea typeface="Times New Roman" panose="02020603050405020304" pitchFamily="18" charset="0"/>
              </a:rPr>
            </a:br>
            <a:r>
              <a:rPr lang="af-ZA" sz="1800" b="1" dirty="0">
                <a:solidFill>
                  <a:srgbClr val="0D0D0D"/>
                </a:solidFill>
                <a:effectLst/>
                <a:latin typeface="Arial" panose="020B0604020202020204" pitchFamily="34" charset="0"/>
                <a:ea typeface="Arial" panose="020B0604020202020204" pitchFamily="34" charset="0"/>
              </a:rPr>
              <a:t>T – </a:t>
            </a:r>
            <a:r>
              <a:rPr lang="af-ZA" sz="1800" dirty="0">
                <a:solidFill>
                  <a:srgbClr val="0D0D0D"/>
                </a:solidFill>
                <a:effectLst/>
                <a:latin typeface="Arial" panose="020B0604020202020204" pitchFamily="34" charset="0"/>
                <a:ea typeface="Arial" panose="020B0604020202020204" pitchFamily="34" charset="0"/>
              </a:rPr>
              <a:t>erken die </a:t>
            </a:r>
            <a:r>
              <a:rPr lang="af-ZA" sz="1800" b="1" dirty="0">
                <a:solidFill>
                  <a:srgbClr val="0D0D0D"/>
                </a:solidFill>
                <a:effectLst/>
                <a:latin typeface="Arial" panose="020B0604020202020204" pitchFamily="34" charset="0"/>
                <a:ea typeface="Arial" panose="020B0604020202020204" pitchFamily="34" charset="0"/>
              </a:rPr>
              <a:t>TALENTE</a:t>
            </a:r>
            <a:r>
              <a:rPr lang="af-ZA" sz="1800" dirty="0">
                <a:solidFill>
                  <a:srgbClr val="0D0D0D"/>
                </a:solidFill>
                <a:effectLst/>
                <a:latin typeface="Arial" panose="020B0604020202020204" pitchFamily="34" charset="0"/>
                <a:ea typeface="Arial" panose="020B0604020202020204" pitchFamily="34" charset="0"/>
              </a:rPr>
              <a:t> / eienskappe wat die persoon uniek maak.</a:t>
            </a:r>
            <a:endParaRPr lang="en-US" sz="1800" dirty="0">
              <a:effectLst/>
              <a:latin typeface="Times New Roman" panose="02020603050405020304" pitchFamily="18" charset="0"/>
              <a:ea typeface="Times New Roman" panose="02020603050405020304" pitchFamily="18" charset="0"/>
            </a:endParaRPr>
          </a:p>
          <a:p>
            <a:pPr marL="914400"/>
            <a:r>
              <a:rPr lang="af-ZA" sz="1800" b="1" dirty="0">
                <a:solidFill>
                  <a:srgbClr val="0D0D0D"/>
                </a:solidFill>
                <a:effectLst/>
                <a:latin typeface="Arial" panose="020B0604020202020204" pitchFamily="34" charset="0"/>
                <a:ea typeface="Times New Roman" panose="02020603050405020304" pitchFamily="18" charset="0"/>
              </a:rPr>
              <a:t>S –</a:t>
            </a:r>
            <a:r>
              <a:rPr lang="af-ZA" sz="1800" dirty="0">
                <a:solidFill>
                  <a:srgbClr val="0D0D0D"/>
                </a:solidFill>
                <a:effectLst/>
                <a:latin typeface="Arial" panose="020B0604020202020204" pitchFamily="34" charset="0"/>
                <a:ea typeface="Arial" panose="020B0604020202020204" pitchFamily="34" charset="0"/>
              </a:rPr>
              <a:t> </a:t>
            </a:r>
            <a:r>
              <a:rPr lang="af-ZA" sz="1800" b="1" dirty="0">
                <a:solidFill>
                  <a:srgbClr val="0D0D0D"/>
                </a:solidFill>
                <a:effectLst/>
                <a:latin typeface="Arial" panose="020B0604020202020204" pitchFamily="34" charset="0"/>
                <a:ea typeface="Arial" panose="020B0604020202020204" pitchFamily="34" charset="0"/>
              </a:rPr>
              <a:t>SIT </a:t>
            </a:r>
            <a:r>
              <a:rPr lang="af-ZA" sz="1800" dirty="0">
                <a:solidFill>
                  <a:srgbClr val="0D0D0D"/>
                </a:solidFill>
                <a:effectLst/>
                <a:latin typeface="Arial" panose="020B0604020202020204" pitchFamily="34" charset="0"/>
                <a:ea typeface="Arial" panose="020B0604020202020204" pitchFamily="34" charset="0"/>
              </a:rPr>
              <a:t>‘n glimlag op jou gesig. </a:t>
            </a:r>
            <a:r>
              <a:rPr lang="af-ZA" sz="1800" dirty="0">
                <a:solidFill>
                  <a:srgbClr val="0D0D0D"/>
                </a:solidFill>
                <a:effectLst/>
                <a:highlight>
                  <a:srgbClr val="FFFFFF"/>
                </a:highlight>
                <a:latin typeface="Arial" panose="020B0604020202020204" pitchFamily="34" charset="0"/>
                <a:ea typeface="Times New Roman" panose="02020603050405020304" pitchFamily="18" charset="0"/>
              </a:rPr>
              <a:t>Jy is albei mense en het dit in gemeen.</a:t>
            </a:r>
            <a:endParaRPr lang="en-US" sz="1800" dirty="0">
              <a:effectLst/>
              <a:latin typeface="Times New Roman" panose="02020603050405020304" pitchFamily="18" charset="0"/>
              <a:ea typeface="Times New Roman" panose="02020603050405020304" pitchFamily="18" charset="0"/>
            </a:endParaRPr>
          </a:p>
          <a:p>
            <a:pPr marL="914400"/>
            <a:r>
              <a:rPr lang="af-ZA" sz="1800" b="1" dirty="0">
                <a:solidFill>
                  <a:srgbClr val="0D0D0D"/>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r>
              <a:rPr lang="af-ZA" sz="1800" dirty="0">
                <a:solidFill>
                  <a:srgbClr val="0D0D0D"/>
                </a:solidFill>
                <a:effectLst/>
                <a:latin typeface="Arial" panose="020B0604020202020204" pitchFamily="34" charset="0"/>
                <a:ea typeface="Times New Roman" panose="02020603050405020304" pitchFamily="18" charset="0"/>
              </a:rPr>
              <a:t>Verwys na </a:t>
            </a:r>
            <a:r>
              <a:rPr lang="af-ZA" sz="1800" b="1" i="1" dirty="0">
                <a:solidFill>
                  <a:srgbClr val="0D0D0D"/>
                </a:solidFill>
                <a:effectLst/>
                <a:latin typeface="Arial" panose="020B0604020202020204" pitchFamily="34" charset="0"/>
                <a:ea typeface="Times New Roman" panose="02020603050405020304" pitchFamily="18" charset="0"/>
              </a:rPr>
              <a:t>Aktiwiteit 4 </a:t>
            </a:r>
            <a:r>
              <a:rPr lang="af-ZA" sz="1800" dirty="0">
                <a:solidFill>
                  <a:srgbClr val="0D0D0D"/>
                </a:solidFill>
                <a:effectLst/>
                <a:latin typeface="Arial" panose="020B0604020202020204" pitchFamily="34" charset="0"/>
                <a:ea typeface="Times New Roman" panose="02020603050405020304" pitchFamily="18" charset="0"/>
              </a:rPr>
              <a:t>in jou </a:t>
            </a:r>
            <a:r>
              <a:rPr lang="af-ZA" sz="1800" b="1" i="1" u="sng" dirty="0">
                <a:solidFill>
                  <a:srgbClr val="0D0D0D"/>
                </a:solidFill>
                <a:effectLst/>
                <a:latin typeface="Arial" panose="020B0604020202020204" pitchFamily="34" charset="0"/>
                <a:ea typeface="Times New Roman" panose="02020603050405020304" pitchFamily="18" charset="0"/>
              </a:rPr>
              <a:t>Les 1 – Werkkaart</a:t>
            </a:r>
            <a:endParaRPr lang="en-US" sz="1800" b="1" i="1" u="sng" dirty="0">
              <a:solidFill>
                <a:schemeClr val="tx1"/>
              </a:solidFill>
              <a:effectLst/>
              <a:latin typeface="Times New Roman" panose="02020603050405020304" pitchFamily="18" charset="0"/>
              <a:ea typeface="Times New Roman" panose="02020603050405020304" pitchFamily="18" charset="0"/>
            </a:endParaRPr>
          </a:p>
          <a:p>
            <a:endParaRPr lang="en-US" sz="1800" b="1" i="1" u="sng" dirty="0">
              <a:solidFill>
                <a:schemeClr val="tx1"/>
              </a:solidFill>
              <a:effectLst/>
              <a:highlight>
                <a:srgbClr val="FFFFFF"/>
              </a:highlight>
              <a:latin typeface="Times New Roman" panose="02020603050405020304" pitchFamily="18" charset="0"/>
              <a:ea typeface="Times New Roman" panose="02020603050405020304" pitchFamily="18" charset="0"/>
            </a:endParaRPr>
          </a:p>
          <a:p>
            <a:r>
              <a:rPr lang="af-ZA" sz="1800" dirty="0">
                <a:solidFill>
                  <a:srgbClr val="0D0D0D"/>
                </a:solidFill>
                <a:effectLst/>
                <a:highlight>
                  <a:srgbClr val="FFFFFF"/>
                </a:highlight>
                <a:latin typeface="Arial" panose="020B0604020202020204" pitchFamily="34" charset="0"/>
                <a:ea typeface="Times New Roman" panose="02020603050405020304" pitchFamily="18" charset="0"/>
              </a:rPr>
              <a:t>Soek 'n persoon in die klas wat jy nie ken nie. Sit oorkant hulle, kyk na mekaar, behou oogkontak tydens hierdie aktiwiteit. Elke persoon sal 2 min hê om vrae te vra en na die antwoorde van die ander persoon te luister. Ruil na 2 min om en vra die ander een vrae</a:t>
            </a:r>
            <a:r>
              <a:rPr lang="af-ZA" sz="1800" dirty="0">
                <a:solidFill>
                  <a:srgbClr val="0D0D0D"/>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457200"/>
            <a:r>
              <a:rPr lang="af-ZA" sz="1800" b="1" dirty="0">
                <a:solidFill>
                  <a:srgbClr val="0D0D0D"/>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914400"/>
            <a:r>
              <a:rPr lang="af-ZA" sz="1800" dirty="0">
                <a:solidFill>
                  <a:srgbClr val="0D0D0D"/>
                </a:solidFill>
                <a:effectLst/>
                <a:highlight>
                  <a:srgbClr val="FFFFFF"/>
                </a:highlight>
                <a:latin typeface="Arial" panose="020B0604020202020204" pitchFamily="34" charset="0"/>
                <a:ea typeface="Times New Roman" panose="02020603050405020304" pitchFamily="18" charset="0"/>
              </a:rPr>
              <a:t>1) Wat is jou naam?</a:t>
            </a:r>
            <a:endParaRPr lang="en-US" sz="1800" dirty="0">
              <a:solidFill>
                <a:srgbClr val="000000"/>
              </a:solidFill>
              <a:effectLst/>
              <a:latin typeface="Times New Roman" panose="02020603050405020304" pitchFamily="18" charset="0"/>
              <a:ea typeface="Times New Roman" panose="02020603050405020304" pitchFamily="18" charset="0"/>
            </a:endParaRPr>
          </a:p>
          <a:p>
            <a:pPr marL="914400"/>
            <a:r>
              <a:rPr lang="af-ZA" sz="1800" dirty="0">
                <a:solidFill>
                  <a:srgbClr val="0D0D0D"/>
                </a:solidFill>
                <a:effectLst/>
                <a:highlight>
                  <a:srgbClr val="FFFFFF"/>
                </a:highlight>
                <a:latin typeface="Arial" panose="020B0604020202020204" pitchFamily="34" charset="0"/>
                <a:ea typeface="Times New Roman" panose="02020603050405020304" pitchFamily="18" charset="0"/>
              </a:rPr>
              <a:t>2) Wat is jou belangstellings/ talente?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914400"/>
            <a:r>
              <a:rPr lang="af-ZA" sz="1800" dirty="0">
                <a:solidFill>
                  <a:srgbClr val="0D0D0D"/>
                </a:solidFill>
                <a:effectLst/>
                <a:highlight>
                  <a:srgbClr val="FFFFFF"/>
                </a:highlight>
                <a:latin typeface="Arial" panose="020B0604020202020204" pitchFamily="34" charset="0"/>
                <a:ea typeface="Times New Roman" panose="02020603050405020304" pitchFamily="18" charset="0"/>
              </a:rPr>
              <a:t>3) Wat is jou geloofsoortuigings?</a:t>
            </a:r>
            <a:endParaRPr lang="en-US" sz="1800" dirty="0">
              <a:solidFill>
                <a:srgbClr val="000000"/>
              </a:solidFill>
              <a:effectLst/>
              <a:latin typeface="Times New Roman" panose="02020603050405020304" pitchFamily="18" charset="0"/>
              <a:ea typeface="Times New Roman" panose="02020603050405020304" pitchFamily="18" charset="0"/>
            </a:endParaRPr>
          </a:p>
          <a:p>
            <a:pPr marL="914400"/>
            <a:r>
              <a:rPr lang="af-ZA" sz="1800" dirty="0">
                <a:solidFill>
                  <a:srgbClr val="0D0D0D"/>
                </a:solidFill>
                <a:effectLst/>
                <a:highlight>
                  <a:srgbClr val="FFFFFF"/>
                </a:highlight>
                <a:latin typeface="Arial" panose="020B0604020202020204" pitchFamily="34" charset="0"/>
                <a:ea typeface="Times New Roman" panose="02020603050405020304" pitchFamily="18" charset="0"/>
              </a:rPr>
              <a:t>4) Vertel my iets wat jy glo jou uniek maak.</a:t>
            </a:r>
            <a:endParaRPr lang="en-US" sz="1800" dirty="0">
              <a:solidFill>
                <a:srgbClr val="000000"/>
              </a:solidFill>
              <a:effectLst/>
              <a:latin typeface="Times New Roman" panose="02020603050405020304" pitchFamily="18" charset="0"/>
              <a:ea typeface="Times New Roman" panose="02020603050405020304" pitchFamily="18" charset="0"/>
            </a:endParaRPr>
          </a:p>
          <a:p>
            <a:pPr marL="914400"/>
            <a:r>
              <a:rPr lang="af-ZA" sz="1800" dirty="0">
                <a:solidFill>
                  <a:srgbClr val="0D0D0D"/>
                </a:solidFill>
                <a:effectLst/>
                <a:highlight>
                  <a:srgbClr val="FFFFFF"/>
                </a:highlight>
                <a:latin typeface="Arial" panose="020B0604020202020204" pitchFamily="34" charset="0"/>
                <a:ea typeface="Times New Roman" panose="02020603050405020304" pitchFamily="18" charset="0"/>
              </a:rPr>
              <a:t>5) Van watter eienskap van jouself hou jy die meeste?</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5</a:t>
            </a:fld>
            <a:endParaRPr lang="en-US"/>
          </a:p>
        </p:txBody>
      </p:sp>
    </p:spTree>
    <p:extLst>
      <p:ext uri="{BB962C8B-B14F-4D97-AF65-F5344CB8AC3E}">
        <p14:creationId xmlns:p14="http://schemas.microsoft.com/office/powerpoint/2010/main" val="417462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6:</a:t>
            </a:r>
            <a:r>
              <a:rPr lang="af-ZA" sz="1800" dirty="0">
                <a:solidFill>
                  <a:srgbClr val="0D0D0D"/>
                </a:solidFill>
                <a:effectLst/>
                <a:latin typeface="Arial" panose="020B0604020202020204" pitchFamily="34" charset="0"/>
                <a:ea typeface="Times New Roman" panose="02020603050405020304" pitchFamily="18" charset="0"/>
              </a:rPr>
              <a:t> Ons kom nou aan die einde van die les. Ons het gesien hoe belangrik dit is om ander te respekteer. Onthou, om mekaar te </a:t>
            </a:r>
            <a:r>
              <a:rPr lang="af-ZA" sz="1800" b="1" dirty="0">
                <a:solidFill>
                  <a:srgbClr val="0D0D0D"/>
                </a:solidFill>
                <a:effectLst/>
                <a:latin typeface="Arial" panose="020B0604020202020204" pitchFamily="34" charset="0"/>
                <a:ea typeface="Times New Roman" panose="02020603050405020304" pitchFamily="18" charset="0"/>
              </a:rPr>
              <a:t>respekteer</a:t>
            </a:r>
            <a:r>
              <a:rPr lang="af-ZA" sz="1800" dirty="0">
                <a:solidFill>
                  <a:srgbClr val="0D0D0D"/>
                </a:solidFill>
                <a:effectLst/>
                <a:latin typeface="Arial" panose="020B0604020202020204" pitchFamily="34" charset="0"/>
                <a:ea typeface="Times New Roman" panose="02020603050405020304" pitchFamily="18" charset="0"/>
              </a:rPr>
              <a:t> beteken om iemand te aanvaar ongeag die verskille tussen julle. Dit kan ras, geslag, belangstellings, talente en selfs kulturele verskille en godsdiens insluit. Dikwels berus die uitdaging om ander te respekteer op die feit dat ons dit baie moeilik vind om onsself te respekteer. Soms fokus ons soveel op die eienskappe van onsself waarvan ons nie hou nie, dat ons nie die wonderlike eienskappe in ander sien wat hulle uniek maak nie.</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af-ZA" sz="1800" dirty="0">
                <a:solidFill>
                  <a:srgbClr val="0D0D0D"/>
                </a:solidFill>
                <a:effectLst/>
                <a:latin typeface="Arial" panose="020B0604020202020204" pitchFamily="34" charset="0"/>
                <a:ea typeface="Times New Roman" panose="02020603050405020304" pitchFamily="18" charset="0"/>
              </a:rPr>
              <a:t>Hierdie jaar sal daar 'n geleentheid vir jou wees om te groei, om jouself te respekteer en ander te respekteer. Deel daarvan beteken om eerlik te wees oor hoe dit met jou gaan in daardie oomblik. Onthou ons het almal slegte dae en goeie dae, maar in hierdie klas gee ons om hoe dit met jou gaan. Teen die muur in my klas is hierdie drie plakkate:</a:t>
            </a:r>
          </a:p>
          <a:p>
            <a:pPr marL="0" lvl="0" indent="0">
              <a:buFont typeface="Symbol" panose="05050102010706020507" pitchFamily="18" charset="2"/>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Ek voel FANTASTIES!</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Ek is oukei.</a:t>
            </a:r>
            <a:endParaRPr lang="en-US"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af-ZA" sz="1800" dirty="0">
                <a:solidFill>
                  <a:srgbClr val="0D0D0D"/>
                </a:solidFill>
                <a:effectLst/>
                <a:latin typeface="Arial" panose="020B0604020202020204" pitchFamily="34" charset="0"/>
                <a:ea typeface="Times New Roman" panose="02020603050405020304" pitchFamily="18" charset="0"/>
              </a:rPr>
              <a:t>Ek kan beter voel ...</a:t>
            </a:r>
            <a:endParaRPr lang="en-US" sz="18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endParaRPr lang="en-ZA" sz="18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af-ZA" sz="1800" dirty="0">
                <a:solidFill>
                  <a:srgbClr val="0D0D0D"/>
                </a:solidFill>
                <a:effectLst/>
                <a:latin typeface="Arial" panose="020B0604020202020204" pitchFamily="34" charset="0"/>
                <a:ea typeface="Times New Roman" panose="02020603050405020304" pitchFamily="18" charset="0"/>
              </a:rPr>
              <a:t>Aan die einde van die les wil ek graag hê jy moet jou klein papiertjie waarop jy vroeër in hierdie les geteken het, wat jou unieke eienskappe verteenwoordig, op die muur langs die plakkaat opsit wat jou vandag die beste verteenwoordig. Elke week kan jy jou papiertjie aan die einde van 'n les skuif.</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6</a:t>
            </a:fld>
            <a:endParaRPr lang="en-US"/>
          </a:p>
        </p:txBody>
      </p:sp>
    </p:spTree>
    <p:extLst>
      <p:ext uri="{BB962C8B-B14F-4D97-AF65-F5344CB8AC3E}">
        <p14:creationId xmlns:p14="http://schemas.microsoft.com/office/powerpoint/2010/main" val="329440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0D0D0D"/>
                </a:solidFill>
                <a:effectLst/>
                <a:latin typeface="Arial" panose="020B0604020202020204" pitchFamily="34" charset="0"/>
                <a:ea typeface="Times New Roman" panose="02020603050405020304" pitchFamily="18" charset="0"/>
              </a:rPr>
              <a:t>Skyfie 7:</a:t>
            </a:r>
            <a:r>
              <a:rPr lang="af-ZA" sz="1800" dirty="0">
                <a:solidFill>
                  <a:srgbClr val="0D0D0D"/>
                </a:solidFill>
                <a:effectLst/>
                <a:latin typeface="Arial" panose="020B0604020202020204" pitchFamily="34" charset="0"/>
                <a:ea typeface="Times New Roman" panose="02020603050405020304" pitchFamily="18" charset="0"/>
              </a:rPr>
              <a:t> Vandag het gegaan oor besinning oor respek vir jouself en respek vir ander. Ek het 'n uitdaging vir jou vir die volgende week. Op jou </a:t>
            </a:r>
            <a:r>
              <a:rPr lang="af-ZA" sz="1800" b="1" i="1" u="sng" dirty="0">
                <a:solidFill>
                  <a:srgbClr val="0D0D0D"/>
                </a:solidFill>
                <a:effectLst/>
                <a:latin typeface="Arial" panose="020B0604020202020204" pitchFamily="34" charset="0"/>
                <a:ea typeface="Times New Roman" panose="02020603050405020304" pitchFamily="18" charset="0"/>
              </a:rPr>
              <a:t>Les 1 - Werkkaart</a:t>
            </a:r>
            <a:r>
              <a:rPr lang="af-ZA" sz="1800" dirty="0">
                <a:solidFill>
                  <a:srgbClr val="0D0D0D"/>
                </a:solidFill>
                <a:effectLst/>
                <a:latin typeface="Arial" panose="020B0604020202020204" pitchFamily="34" charset="0"/>
                <a:ea typeface="Times New Roman" panose="02020603050405020304" pitchFamily="18" charset="0"/>
              </a:rPr>
              <a:t> (</a:t>
            </a:r>
            <a:r>
              <a:rPr lang="af-ZA" sz="1800" b="1" i="1" dirty="0">
                <a:solidFill>
                  <a:srgbClr val="0D0D0D"/>
                </a:solidFill>
                <a:effectLst/>
                <a:latin typeface="Arial" panose="020B0604020202020204" pitchFamily="34" charset="0"/>
                <a:ea typeface="Times New Roman" panose="02020603050405020304" pitchFamily="18" charset="0"/>
              </a:rPr>
              <a:t>Aktiwiteit 5</a:t>
            </a:r>
            <a:r>
              <a:rPr lang="af-ZA" sz="1800" dirty="0">
                <a:solidFill>
                  <a:srgbClr val="0D0D0D"/>
                </a:solidFill>
                <a:effectLst/>
                <a:latin typeface="Arial" panose="020B0604020202020204" pitchFamily="34" charset="0"/>
                <a:ea typeface="Times New Roman" panose="02020603050405020304" pitchFamily="18" charset="0"/>
              </a:rPr>
              <a:t>) sal jy die RESPEK-UITDAGING vind. Kyk na die lys van 15 uitdagings en kies EEN uitdaging per dag vir die volgende week. Skryf hierdie uitdaging op die uitdagingsplakkaat. Sodra jy klaar is met die uitdaging, skryf 'n sin neer oor wat jy oor jouself en ander geleer het.</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404040"/>
              </a:solidFill>
              <a:effectLst/>
              <a:latin typeface="Arial" panose="020B0604020202020204" pitchFamily="34" charset="0"/>
              <a:ea typeface="Times New Roman" panose="02020603050405020304" pitchFamily="18" charset="0"/>
            </a:endParaRPr>
          </a:p>
          <a:p>
            <a:r>
              <a:rPr lang="af-ZA" sz="1800" b="1" dirty="0">
                <a:solidFill>
                  <a:srgbClr val="0D0D0D"/>
                </a:solidFill>
                <a:effectLst/>
                <a:highlight>
                  <a:srgbClr val="FFFF00"/>
                </a:highlight>
                <a:latin typeface="Arial" panose="020B0604020202020204" pitchFamily="34" charset="0"/>
                <a:ea typeface="Times New Roman" panose="02020603050405020304" pitchFamily="18" charset="0"/>
              </a:rPr>
              <a:t>HUISWERK:</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af-ZA" sz="1800" b="1" dirty="0">
                <a:solidFill>
                  <a:srgbClr val="0D0D0D"/>
                </a:solidFill>
                <a:effectLst/>
                <a:latin typeface="Arial" panose="020B0604020202020204" pitchFamily="34" charset="0"/>
                <a:ea typeface="Times New Roman" panose="02020603050405020304" pitchFamily="18" charset="0"/>
              </a:rPr>
              <a:t>Dit is belangrik dat ons elke persoon waardeer vir die unieke eienskappe wat hulle definieer. Ons moet mekaar respekteer ongeag ras, godsdiens en vermoë. Daar is tye wat die media probeer om hierdie verskille uit te lig eerder as om ons aan te moedig om saam te werk. Bring EEN voorbeeld van RASSE- OF GESLAGSTEREOTIPERING in advertensies saam klas toe vir die volgende les. Jy kan dit in tydskrifte, koerante of op die internet soek.</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7</a:t>
            </a:fld>
            <a:endParaRPr lang="en-US"/>
          </a:p>
        </p:txBody>
      </p:sp>
    </p:spTree>
    <p:extLst>
      <p:ext uri="{BB962C8B-B14F-4D97-AF65-F5344CB8AC3E}">
        <p14:creationId xmlns:p14="http://schemas.microsoft.com/office/powerpoint/2010/main" val="165665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F94D-0D19-E7D6-82DE-C24821247B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3857FF-7688-F128-BBF4-616C6B455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788B04-9363-777B-0850-085142612E83}"/>
              </a:ext>
            </a:extLst>
          </p:cNvPr>
          <p:cNvSpPr>
            <a:spLocks noGrp="1"/>
          </p:cNvSpPr>
          <p:nvPr>
            <p:ph type="dt" sz="half" idx="10"/>
          </p:nvPr>
        </p:nvSpPr>
        <p:spPr/>
        <p:txBody>
          <a:bodyPr/>
          <a:lstStyle/>
          <a:p>
            <a:fld id="{A5FB3BCB-FD5C-2C48-9DDC-EAB8371B7D3D}" type="datetimeFigureOut">
              <a:rPr lang="en-US" smtClean="0"/>
              <a:t>10/23/2024</a:t>
            </a:fld>
            <a:endParaRPr lang="en-US"/>
          </a:p>
        </p:txBody>
      </p:sp>
      <p:sp>
        <p:nvSpPr>
          <p:cNvPr id="5" name="Footer Placeholder 4">
            <a:extLst>
              <a:ext uri="{FF2B5EF4-FFF2-40B4-BE49-F238E27FC236}">
                <a16:creationId xmlns:a16="http://schemas.microsoft.com/office/drawing/2014/main" id="{D63C5E3C-2C69-5BCE-80CD-DF814CE25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CB45-2E13-BBDF-1490-E395E91095AF}"/>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13269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24B0-0310-62D6-7839-9C9C3B168E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7E9E9A-2D0A-0B08-B89F-49F4A6E10C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42E01E-AEE9-6281-A9E7-534B8E425F26}"/>
              </a:ext>
            </a:extLst>
          </p:cNvPr>
          <p:cNvSpPr>
            <a:spLocks noGrp="1"/>
          </p:cNvSpPr>
          <p:nvPr>
            <p:ph type="dt" sz="half" idx="10"/>
          </p:nvPr>
        </p:nvSpPr>
        <p:spPr/>
        <p:txBody>
          <a:bodyPr/>
          <a:lstStyle/>
          <a:p>
            <a:fld id="{A5FB3BCB-FD5C-2C48-9DDC-EAB8371B7D3D}" type="datetimeFigureOut">
              <a:rPr lang="en-US" smtClean="0"/>
              <a:t>10/23/2024</a:t>
            </a:fld>
            <a:endParaRPr lang="en-US"/>
          </a:p>
        </p:txBody>
      </p:sp>
      <p:sp>
        <p:nvSpPr>
          <p:cNvPr id="5" name="Footer Placeholder 4">
            <a:extLst>
              <a:ext uri="{FF2B5EF4-FFF2-40B4-BE49-F238E27FC236}">
                <a16:creationId xmlns:a16="http://schemas.microsoft.com/office/drawing/2014/main" id="{A51744B0-52DD-16BC-85D0-AAC317D1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73160-C23A-07A8-D41A-7497BA3347B8}"/>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30737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03D77-F841-09E6-95F9-22378D0AD8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F5E8C5B-DC79-49DA-A335-5B6779C941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A7DCCA-A133-3A42-B064-5A5CB3B8BDD7}"/>
              </a:ext>
            </a:extLst>
          </p:cNvPr>
          <p:cNvSpPr>
            <a:spLocks noGrp="1"/>
          </p:cNvSpPr>
          <p:nvPr>
            <p:ph type="dt" sz="half" idx="10"/>
          </p:nvPr>
        </p:nvSpPr>
        <p:spPr/>
        <p:txBody>
          <a:bodyPr/>
          <a:lstStyle/>
          <a:p>
            <a:fld id="{A5FB3BCB-FD5C-2C48-9DDC-EAB8371B7D3D}" type="datetimeFigureOut">
              <a:rPr lang="en-US" smtClean="0"/>
              <a:t>10/23/2024</a:t>
            </a:fld>
            <a:endParaRPr lang="en-US"/>
          </a:p>
        </p:txBody>
      </p:sp>
      <p:sp>
        <p:nvSpPr>
          <p:cNvPr id="5" name="Footer Placeholder 4">
            <a:extLst>
              <a:ext uri="{FF2B5EF4-FFF2-40B4-BE49-F238E27FC236}">
                <a16:creationId xmlns:a16="http://schemas.microsoft.com/office/drawing/2014/main" id="{4F13F615-60AC-BAE5-0448-32A29AE68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D59A0-BABE-A80F-FB69-90C293DEADB9}"/>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52956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DE86-2837-D00C-05A3-A51663BF09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59295C-80DB-3DBB-A19D-0ADCC67395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99773A-3AC1-8C15-34D0-F1455559B63F}"/>
              </a:ext>
            </a:extLst>
          </p:cNvPr>
          <p:cNvSpPr>
            <a:spLocks noGrp="1"/>
          </p:cNvSpPr>
          <p:nvPr>
            <p:ph type="dt" sz="half" idx="10"/>
          </p:nvPr>
        </p:nvSpPr>
        <p:spPr/>
        <p:txBody>
          <a:bodyPr/>
          <a:lstStyle/>
          <a:p>
            <a:fld id="{A5FB3BCB-FD5C-2C48-9DDC-EAB8371B7D3D}" type="datetimeFigureOut">
              <a:rPr lang="en-US" smtClean="0"/>
              <a:t>10/23/2024</a:t>
            </a:fld>
            <a:endParaRPr lang="en-US"/>
          </a:p>
        </p:txBody>
      </p:sp>
      <p:sp>
        <p:nvSpPr>
          <p:cNvPr id="5" name="Footer Placeholder 4">
            <a:extLst>
              <a:ext uri="{FF2B5EF4-FFF2-40B4-BE49-F238E27FC236}">
                <a16:creationId xmlns:a16="http://schemas.microsoft.com/office/drawing/2014/main" id="{0244425B-A0ED-B8E8-5629-DEB464603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F25C1-0350-6D08-B440-21CBF5C3190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38042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2158-D1AE-499B-6679-AFADF349A4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1C1E93-2B5C-E83B-57DE-B620368D4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A5A89C-F964-5AF6-AE69-E5C2EC661259}"/>
              </a:ext>
            </a:extLst>
          </p:cNvPr>
          <p:cNvSpPr>
            <a:spLocks noGrp="1"/>
          </p:cNvSpPr>
          <p:nvPr>
            <p:ph type="dt" sz="half" idx="10"/>
          </p:nvPr>
        </p:nvSpPr>
        <p:spPr/>
        <p:txBody>
          <a:bodyPr/>
          <a:lstStyle/>
          <a:p>
            <a:fld id="{A5FB3BCB-FD5C-2C48-9DDC-EAB8371B7D3D}" type="datetimeFigureOut">
              <a:rPr lang="en-US" smtClean="0"/>
              <a:t>10/23/2024</a:t>
            </a:fld>
            <a:endParaRPr lang="en-US"/>
          </a:p>
        </p:txBody>
      </p:sp>
      <p:sp>
        <p:nvSpPr>
          <p:cNvPr id="5" name="Footer Placeholder 4">
            <a:extLst>
              <a:ext uri="{FF2B5EF4-FFF2-40B4-BE49-F238E27FC236}">
                <a16:creationId xmlns:a16="http://schemas.microsoft.com/office/drawing/2014/main" id="{C0F9EE56-2880-A8B8-A515-33C35223B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0ED44-840D-8D3B-441A-383D583756B2}"/>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81489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1A49-2D8D-BE59-99D2-99F9F6A791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0461AC-8EF7-FA66-8824-98E422CB67E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EADABD-CFED-D98F-654E-C3EF0DCC0D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D3C7BE-9ACC-4845-FDDE-443DA65607FD}"/>
              </a:ext>
            </a:extLst>
          </p:cNvPr>
          <p:cNvSpPr>
            <a:spLocks noGrp="1"/>
          </p:cNvSpPr>
          <p:nvPr>
            <p:ph type="dt" sz="half" idx="10"/>
          </p:nvPr>
        </p:nvSpPr>
        <p:spPr/>
        <p:txBody>
          <a:bodyPr/>
          <a:lstStyle/>
          <a:p>
            <a:fld id="{A5FB3BCB-FD5C-2C48-9DDC-EAB8371B7D3D}" type="datetimeFigureOut">
              <a:rPr lang="en-US" smtClean="0"/>
              <a:t>10/23/2024</a:t>
            </a:fld>
            <a:endParaRPr lang="en-US"/>
          </a:p>
        </p:txBody>
      </p:sp>
      <p:sp>
        <p:nvSpPr>
          <p:cNvPr id="6" name="Footer Placeholder 5">
            <a:extLst>
              <a:ext uri="{FF2B5EF4-FFF2-40B4-BE49-F238E27FC236}">
                <a16:creationId xmlns:a16="http://schemas.microsoft.com/office/drawing/2014/main" id="{05A8F35C-81A2-29FD-0258-7AA384EEC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4CCCE-A911-A743-4EDB-8DD1D53906A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5877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E02A-971E-73B0-E7FD-C181B107A4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DD6BB6-0C07-47A6-1A87-BEA69BDCC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E9E0F2-2D16-8F96-95B8-F685F7334B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6E4AC9-730D-496B-BF41-A318C896D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D9A6A4-EE05-437A-97D2-0CF5CE8A55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021818-FC89-579D-6420-2860B94A3014}"/>
              </a:ext>
            </a:extLst>
          </p:cNvPr>
          <p:cNvSpPr>
            <a:spLocks noGrp="1"/>
          </p:cNvSpPr>
          <p:nvPr>
            <p:ph type="dt" sz="half" idx="10"/>
          </p:nvPr>
        </p:nvSpPr>
        <p:spPr/>
        <p:txBody>
          <a:bodyPr/>
          <a:lstStyle/>
          <a:p>
            <a:fld id="{A5FB3BCB-FD5C-2C48-9DDC-EAB8371B7D3D}" type="datetimeFigureOut">
              <a:rPr lang="en-US" smtClean="0"/>
              <a:t>10/23/2024</a:t>
            </a:fld>
            <a:endParaRPr lang="en-US"/>
          </a:p>
        </p:txBody>
      </p:sp>
      <p:sp>
        <p:nvSpPr>
          <p:cNvPr id="8" name="Footer Placeholder 7">
            <a:extLst>
              <a:ext uri="{FF2B5EF4-FFF2-40B4-BE49-F238E27FC236}">
                <a16:creationId xmlns:a16="http://schemas.microsoft.com/office/drawing/2014/main" id="{790A8065-F21F-188B-F6CB-54A842D4CB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50CA42-7673-2AED-D98B-30CFF6C45B1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98325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0360-0C78-4B7A-0E7D-0BECBD3D7E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1CE307D-144E-53E3-09C2-524E0E847A41}"/>
              </a:ext>
            </a:extLst>
          </p:cNvPr>
          <p:cNvSpPr>
            <a:spLocks noGrp="1"/>
          </p:cNvSpPr>
          <p:nvPr>
            <p:ph type="dt" sz="half" idx="10"/>
          </p:nvPr>
        </p:nvSpPr>
        <p:spPr/>
        <p:txBody>
          <a:bodyPr/>
          <a:lstStyle/>
          <a:p>
            <a:fld id="{A5FB3BCB-FD5C-2C48-9DDC-EAB8371B7D3D}" type="datetimeFigureOut">
              <a:rPr lang="en-US" smtClean="0"/>
              <a:t>10/23/2024</a:t>
            </a:fld>
            <a:endParaRPr lang="en-US"/>
          </a:p>
        </p:txBody>
      </p:sp>
      <p:sp>
        <p:nvSpPr>
          <p:cNvPr id="4" name="Footer Placeholder 3">
            <a:extLst>
              <a:ext uri="{FF2B5EF4-FFF2-40B4-BE49-F238E27FC236}">
                <a16:creationId xmlns:a16="http://schemas.microsoft.com/office/drawing/2014/main" id="{89D057DA-8C26-D246-014B-C1A8B7B12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2CE98-688E-2190-2703-804850A07DB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24803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12E87-F17C-1D20-4BE7-0F5F0B21A809}"/>
              </a:ext>
            </a:extLst>
          </p:cNvPr>
          <p:cNvSpPr>
            <a:spLocks noGrp="1"/>
          </p:cNvSpPr>
          <p:nvPr>
            <p:ph type="dt" sz="half" idx="10"/>
          </p:nvPr>
        </p:nvSpPr>
        <p:spPr/>
        <p:txBody>
          <a:bodyPr/>
          <a:lstStyle/>
          <a:p>
            <a:fld id="{A5FB3BCB-FD5C-2C48-9DDC-EAB8371B7D3D}" type="datetimeFigureOut">
              <a:rPr lang="en-US" smtClean="0"/>
              <a:t>10/23/2024</a:t>
            </a:fld>
            <a:endParaRPr lang="en-US"/>
          </a:p>
        </p:txBody>
      </p:sp>
      <p:sp>
        <p:nvSpPr>
          <p:cNvPr id="3" name="Footer Placeholder 2">
            <a:extLst>
              <a:ext uri="{FF2B5EF4-FFF2-40B4-BE49-F238E27FC236}">
                <a16:creationId xmlns:a16="http://schemas.microsoft.com/office/drawing/2014/main" id="{2B0BEFD7-9EAF-D478-1205-BA8C3D1CD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247CDF-5775-CA7E-5461-6C2B96CD7B1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79390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E49E-4635-DFE2-96F2-606BB85FFD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C952BF-1277-C277-0BF7-9BA5FC31C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662211-4192-ACD3-BCE6-8A358BAFF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7ECE3B-599D-94D5-F84E-21406777657A}"/>
              </a:ext>
            </a:extLst>
          </p:cNvPr>
          <p:cNvSpPr>
            <a:spLocks noGrp="1"/>
          </p:cNvSpPr>
          <p:nvPr>
            <p:ph type="dt" sz="half" idx="10"/>
          </p:nvPr>
        </p:nvSpPr>
        <p:spPr/>
        <p:txBody>
          <a:bodyPr/>
          <a:lstStyle/>
          <a:p>
            <a:fld id="{A5FB3BCB-FD5C-2C48-9DDC-EAB8371B7D3D}" type="datetimeFigureOut">
              <a:rPr lang="en-US" smtClean="0"/>
              <a:t>10/23/2024</a:t>
            </a:fld>
            <a:endParaRPr lang="en-US"/>
          </a:p>
        </p:txBody>
      </p:sp>
      <p:sp>
        <p:nvSpPr>
          <p:cNvPr id="6" name="Footer Placeholder 5">
            <a:extLst>
              <a:ext uri="{FF2B5EF4-FFF2-40B4-BE49-F238E27FC236}">
                <a16:creationId xmlns:a16="http://schemas.microsoft.com/office/drawing/2014/main" id="{ECA13C05-6F7B-A54A-8866-621A060FA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7A9B7-3662-5904-6B77-BFD7E7897855}"/>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0503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18DF-2539-4FC6-D9C4-C080CE1329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2AB3C1-2C85-7CED-0D4D-154FB3FA5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83F1D-34E6-4B0C-AEB2-930260590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63C205-C531-63EB-4CC4-6409F545D37B}"/>
              </a:ext>
            </a:extLst>
          </p:cNvPr>
          <p:cNvSpPr>
            <a:spLocks noGrp="1"/>
          </p:cNvSpPr>
          <p:nvPr>
            <p:ph type="dt" sz="half" idx="10"/>
          </p:nvPr>
        </p:nvSpPr>
        <p:spPr/>
        <p:txBody>
          <a:bodyPr/>
          <a:lstStyle/>
          <a:p>
            <a:fld id="{A5FB3BCB-FD5C-2C48-9DDC-EAB8371B7D3D}" type="datetimeFigureOut">
              <a:rPr lang="en-US" smtClean="0"/>
              <a:t>10/23/2024</a:t>
            </a:fld>
            <a:endParaRPr lang="en-US"/>
          </a:p>
        </p:txBody>
      </p:sp>
      <p:sp>
        <p:nvSpPr>
          <p:cNvPr id="6" name="Footer Placeholder 5">
            <a:extLst>
              <a:ext uri="{FF2B5EF4-FFF2-40B4-BE49-F238E27FC236}">
                <a16:creationId xmlns:a16="http://schemas.microsoft.com/office/drawing/2014/main" id="{4646B2BF-6498-32BE-3FFC-3D6A2452E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FBB9D-4524-819C-606A-56A0F6BA939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09257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BB31F-E8CC-767F-D169-6952C4E8D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11D477-063E-C84B-7929-E3ED15D27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37FFBD-459E-B2C5-BEA0-481FF9D06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B3BCB-FD5C-2C48-9DDC-EAB8371B7D3D}" type="datetimeFigureOut">
              <a:rPr lang="en-US" smtClean="0"/>
              <a:t>10/23/2024</a:t>
            </a:fld>
            <a:endParaRPr lang="en-US"/>
          </a:p>
        </p:txBody>
      </p:sp>
      <p:sp>
        <p:nvSpPr>
          <p:cNvPr id="5" name="Footer Placeholder 4">
            <a:extLst>
              <a:ext uri="{FF2B5EF4-FFF2-40B4-BE49-F238E27FC236}">
                <a16:creationId xmlns:a16="http://schemas.microsoft.com/office/drawing/2014/main" id="{60F503DE-4376-4A6E-86D6-A366C827D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CEAD9A-9B49-60CE-E0C5-C59BFC7E0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535C4-F924-5244-848E-0A891A67F802}" type="slidenum">
              <a:rPr lang="en-US" smtClean="0"/>
              <a:t>‹#›</a:t>
            </a:fld>
            <a:endParaRPr lang="en-US"/>
          </a:p>
        </p:txBody>
      </p:sp>
    </p:spTree>
    <p:extLst>
      <p:ext uri="{BB962C8B-B14F-4D97-AF65-F5344CB8AC3E}">
        <p14:creationId xmlns:p14="http://schemas.microsoft.com/office/powerpoint/2010/main" val="302416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36FAFC-E9EF-6D9B-5CB7-845BC97A0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Graphical user interface&#10;&#10;Description automatically generated with medium confidence">
            <a:extLst>
              <a:ext uri="{FF2B5EF4-FFF2-40B4-BE49-F238E27FC236}">
                <a16:creationId xmlns:a16="http://schemas.microsoft.com/office/drawing/2014/main" id="{537DEF6A-4735-4F1E-300F-F63368A6279C}"/>
              </a:ext>
            </a:extLst>
          </p:cNvPr>
          <p:cNvPicPr>
            <a:picLocks noChangeAspect="1"/>
          </p:cNvPicPr>
          <p:nvPr/>
        </p:nvPicPr>
        <p:blipFill rotWithShape="1">
          <a:blip r:embed="rId5"/>
          <a:srcRect t="21852" b="21852"/>
          <a:stretch/>
        </p:blipFill>
        <p:spPr>
          <a:xfrm>
            <a:off x="0" y="-5644"/>
            <a:ext cx="12192000" cy="6863644"/>
          </a:xfrm>
          <a:prstGeom prst="rect">
            <a:avLst/>
          </a:prstGeom>
        </p:spPr>
      </p:pic>
    </p:spTree>
    <p:extLst>
      <p:ext uri="{BB962C8B-B14F-4D97-AF65-F5344CB8AC3E}">
        <p14:creationId xmlns:p14="http://schemas.microsoft.com/office/powerpoint/2010/main" val="180399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F55F3E-417E-AC44-2D70-ADF37BE2EFC4}"/>
              </a:ext>
            </a:extLst>
          </p:cNvPr>
          <p:cNvSpPr>
            <a:spLocks noGrp="1"/>
          </p:cNvSpPr>
          <p:nvPr>
            <p:ph type="title"/>
          </p:nvPr>
        </p:nvSpPr>
        <p:spPr>
          <a:xfrm>
            <a:off x="990600" y="743520"/>
            <a:ext cx="10210800" cy="1078992"/>
          </a:xfrm>
        </p:spPr>
        <p:txBody>
          <a:bodyPr vert="horz" lIns="91440" tIns="45720" rIns="91440" bIns="45720" rtlCol="0" anchor="b">
            <a:normAutofit/>
          </a:bodyPr>
          <a:lstStyle/>
          <a:p>
            <a:pPr algn="ctr"/>
            <a:r>
              <a:rPr lang="en-US" sz="3400" b="1" dirty="0" err="1"/>
              <a:t>Uniekheid</a:t>
            </a:r>
            <a:r>
              <a:rPr lang="en-US" sz="3400" dirty="0"/>
              <a:t> </a:t>
            </a:r>
            <a:r>
              <a:rPr lang="en-US" sz="3400" dirty="0" err="1"/>
              <a:t>kan</a:t>
            </a:r>
            <a:r>
              <a:rPr lang="en-US" sz="3400" dirty="0"/>
              <a:t> </a:t>
            </a:r>
            <a:r>
              <a:rPr lang="en-US" sz="3400" dirty="0" err="1"/>
              <a:t>gedefinieer</a:t>
            </a:r>
            <a:r>
              <a:rPr lang="en-US" sz="3400" dirty="0"/>
              <a:t> word as die </a:t>
            </a:r>
            <a:r>
              <a:rPr lang="en-US" sz="3400" dirty="0" err="1"/>
              <a:t>kenmerke</a:t>
            </a:r>
            <a:r>
              <a:rPr lang="en-US" sz="3400" dirty="0"/>
              <a:t> wat 'n </a:t>
            </a:r>
            <a:r>
              <a:rPr lang="en-US" sz="3400" dirty="0" err="1"/>
              <a:t>persoon</a:t>
            </a:r>
            <a:r>
              <a:rPr lang="en-US" sz="3400" dirty="0"/>
              <a:t> </a:t>
            </a:r>
            <a:r>
              <a:rPr lang="en-US" sz="3400" dirty="0" err="1"/>
              <a:t>spesiaal</a:t>
            </a:r>
            <a:r>
              <a:rPr lang="en-US" sz="3400" dirty="0"/>
              <a:t> of </a:t>
            </a:r>
            <a:r>
              <a:rPr lang="en-US" sz="3400" dirty="0" err="1"/>
              <a:t>anders</a:t>
            </a:r>
            <a:r>
              <a:rPr lang="en-US" sz="3400" dirty="0"/>
              <a:t> </a:t>
            </a:r>
            <a:r>
              <a:rPr lang="en-US" sz="3400" dirty="0" err="1"/>
              <a:t>maak</a:t>
            </a:r>
            <a:r>
              <a:rPr lang="en-US" sz="3400" dirty="0"/>
              <a:t> as </a:t>
            </a:r>
            <a:r>
              <a:rPr lang="en-US" sz="3400" dirty="0" err="1"/>
              <a:t>iemand</a:t>
            </a:r>
            <a:r>
              <a:rPr lang="en-US" sz="3400" dirty="0"/>
              <a:t> </a:t>
            </a:r>
            <a:r>
              <a:rPr lang="en-US" sz="3400" dirty="0" err="1"/>
              <a:t>anders</a:t>
            </a:r>
            <a:r>
              <a:rPr lang="en-US" sz="3400" dirty="0"/>
              <a:t>.  </a:t>
            </a:r>
          </a:p>
        </p:txBody>
      </p:sp>
      <p:sp>
        <p:nvSpPr>
          <p:cNvPr id="1033" name="Rectangle 1032">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5D4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69EE1DA5-2AC5-6EE5-1B2F-C16F2AF413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0518" y="2742397"/>
            <a:ext cx="4931595" cy="3291840"/>
          </a:xfrm>
          <a:prstGeom prst="rect">
            <a:avLst/>
          </a:prstGeom>
          <a:noFill/>
          <a:extLst>
            <a:ext uri="{909E8E84-426E-40DD-AFC4-6F175D3DCCD1}">
              <a14:hiddenFill xmlns:a14="http://schemas.microsoft.com/office/drawing/2010/main">
                <a:solidFill>
                  <a:srgbClr val="FFFFFF"/>
                </a:solidFill>
              </a14:hiddenFill>
            </a:ext>
          </a:extLst>
        </p:spPr>
      </p:pic>
      <p:sp>
        <p:nvSpPr>
          <p:cNvPr id="1037"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en of the richest and most su">
            <a:extLst>
              <a:ext uri="{FF2B5EF4-FFF2-40B4-BE49-F238E27FC236}">
                <a16:creationId xmlns:a16="http://schemas.microsoft.com/office/drawing/2014/main" id="{502EA703-DBA9-10B9-35E4-384986FEC9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9974"/>
          <a:stretch/>
        </p:blipFill>
        <p:spPr bwMode="auto">
          <a:xfrm>
            <a:off x="7822835" y="2744731"/>
            <a:ext cx="2485698" cy="32918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2874706-3806-0A4F-4DF1-8D0883D70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77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 posing, painting&#10;&#10;Description automatically generated">
            <a:extLst>
              <a:ext uri="{FF2B5EF4-FFF2-40B4-BE49-F238E27FC236}">
                <a16:creationId xmlns:a16="http://schemas.microsoft.com/office/drawing/2014/main" id="{B96E5874-B790-C977-C4E6-E4AD6AA73684}"/>
              </a:ext>
            </a:extLst>
          </p:cNvPr>
          <p:cNvPicPr>
            <a:picLocks noGrp="1" noChangeAspect="1"/>
          </p:cNvPicPr>
          <p:nvPr>
            <p:ph idx="1"/>
          </p:nvPr>
        </p:nvPicPr>
        <p:blipFill rotWithShape="1">
          <a:blip r:embed="rId3"/>
          <a:srcRect t="5481" b="5586"/>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12CE1-914F-C36E-6AA5-7B74BCD1D8F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cap="none" spc="0" dirty="0">
                <a:ln w="6600">
                  <a:solidFill>
                    <a:srgbClr val="80C2B2"/>
                  </a:solidFill>
                  <a:prstDash val="solid"/>
                </a:ln>
                <a:solidFill>
                  <a:srgbClr val="80C2B2"/>
                </a:solidFill>
                <a:effectLst>
                  <a:innerShdw blurRad="63500" dist="50800" dir="16200000">
                    <a:prstClr val="black">
                      <a:alpha val="50000"/>
                    </a:prstClr>
                  </a:innerShdw>
                </a:effectLst>
              </a:rPr>
              <a:t>Hoe </a:t>
            </a:r>
            <a:r>
              <a:rPr lang="en-US" sz="3600" b="1" dirty="0" err="1">
                <a:ln w="6600">
                  <a:solidFill>
                    <a:srgbClr val="80C2B2"/>
                  </a:solidFill>
                  <a:prstDash val="solid"/>
                </a:ln>
                <a:solidFill>
                  <a:srgbClr val="80C2B2"/>
                </a:solidFill>
                <a:effectLst>
                  <a:innerShdw blurRad="63500" dist="50800" dir="16200000">
                    <a:prstClr val="black">
                      <a:alpha val="50000"/>
                    </a:prstClr>
                  </a:innerShdw>
                </a:effectLst>
              </a:rPr>
              <a:t>ontwikkel</a:t>
            </a:r>
            <a:r>
              <a:rPr lang="en-US" sz="3600" b="1" cap="none" spc="0" dirty="0">
                <a:ln w="6600">
                  <a:solidFill>
                    <a:srgbClr val="80C2B2"/>
                  </a:solidFill>
                  <a:prstDash val="solid"/>
                </a:ln>
                <a:solidFill>
                  <a:srgbClr val="80C2B2"/>
                </a:solidFill>
                <a:effectLst>
                  <a:innerShdw blurRad="63500" dist="50800" dir="16200000">
                    <a:prstClr val="black">
                      <a:alpha val="50000"/>
                    </a:prstClr>
                  </a:innerShdw>
                </a:effectLst>
              </a:rPr>
              <a:t> </a:t>
            </a:r>
            <a:r>
              <a:rPr lang="en-US" sz="3600" b="1" cap="none" spc="0" dirty="0" err="1">
                <a:ln w="6600">
                  <a:solidFill>
                    <a:srgbClr val="80C2B2"/>
                  </a:solidFill>
                  <a:prstDash val="solid"/>
                </a:ln>
                <a:solidFill>
                  <a:srgbClr val="80C2B2"/>
                </a:solidFill>
                <a:effectLst>
                  <a:innerShdw blurRad="63500" dist="50800" dir="16200000">
                    <a:prstClr val="black">
                      <a:alpha val="50000"/>
                    </a:prstClr>
                  </a:innerShdw>
                </a:effectLst>
              </a:rPr>
              <a:t>jy</a:t>
            </a:r>
            <a:r>
              <a:rPr lang="en-US" sz="3600" b="1" cap="none" spc="0" dirty="0">
                <a:ln w="6600">
                  <a:solidFill>
                    <a:srgbClr val="80C2B2"/>
                  </a:solidFill>
                  <a:prstDash val="solid"/>
                </a:ln>
                <a:solidFill>
                  <a:srgbClr val="80C2B2"/>
                </a:solidFill>
                <a:effectLst>
                  <a:innerShdw blurRad="63500" dist="50800" dir="16200000">
                    <a:prstClr val="black">
                      <a:alpha val="50000"/>
                    </a:prstClr>
                  </a:innerShdw>
                </a:effectLst>
              </a:rPr>
              <a:t> </a:t>
            </a:r>
            <a:r>
              <a:rPr lang="en-US" sz="3600" b="1" cap="none" spc="0" dirty="0" err="1">
                <a:ln w="6600">
                  <a:solidFill>
                    <a:srgbClr val="80C2B2"/>
                  </a:solidFill>
                  <a:prstDash val="solid"/>
                </a:ln>
                <a:solidFill>
                  <a:srgbClr val="80C2B2"/>
                </a:solidFill>
                <a:effectLst>
                  <a:innerShdw blurRad="63500" dist="50800" dir="16200000">
                    <a:prstClr val="black">
                      <a:alpha val="50000"/>
                    </a:prstClr>
                  </a:innerShdw>
                </a:effectLst>
              </a:rPr>
              <a:t>selfbewussyn</a:t>
            </a:r>
            <a:r>
              <a:rPr lang="en-US" sz="3600" b="1" cap="none" spc="0" dirty="0">
                <a:ln w="6600">
                  <a:solidFill>
                    <a:srgbClr val="80C2B2"/>
                  </a:solidFill>
                  <a:prstDash val="solid"/>
                </a:ln>
                <a:solidFill>
                  <a:srgbClr val="80C2B2"/>
                </a:solidFill>
                <a:effectLst>
                  <a:innerShdw blurRad="63500" dist="50800" dir="16200000">
                    <a:prstClr val="black">
                      <a:alpha val="50000"/>
                    </a:prstClr>
                  </a:innerShdw>
                </a:effectLst>
              </a:rPr>
              <a:t>?</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9F62790-3F60-CA2A-CFBB-02A5A252F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025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Teamwork: Respecting Others - The Conover Company">
            <a:extLst>
              <a:ext uri="{FF2B5EF4-FFF2-40B4-BE49-F238E27FC236}">
                <a16:creationId xmlns:a16="http://schemas.microsoft.com/office/drawing/2014/main" id="{6DF4B0A5-7C78-3EB8-5D7D-9DC1A9AB7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
            <a:ext cx="12192000" cy="72847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C991006-F356-52A8-6A41-74E37CF0CB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44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5D88C3-CEC8-F292-338B-CFE0B1F148B2}"/>
              </a:ext>
            </a:extLst>
          </p:cNvPr>
          <p:cNvSpPr>
            <a:spLocks noGrp="1"/>
          </p:cNvSpPr>
          <p:nvPr>
            <p:ph type="title"/>
          </p:nvPr>
        </p:nvSpPr>
        <p:spPr>
          <a:xfrm>
            <a:off x="838200" y="631825"/>
            <a:ext cx="10515600" cy="1325563"/>
          </a:xfrm>
        </p:spPr>
        <p:txBody>
          <a:bodyPr vert="horz" lIns="91440" tIns="45720" rIns="91440" bIns="45720" rtlCol="0" anchor="ctr">
            <a:normAutofit/>
          </a:bodyPr>
          <a:lstStyle/>
          <a:p>
            <a:r>
              <a:rPr lang="en-US" sz="4100" kern="1200" dirty="0">
                <a:solidFill>
                  <a:schemeClr val="bg1"/>
                </a:solidFill>
                <a:latin typeface="+mj-lt"/>
                <a:ea typeface="+mj-ea"/>
                <a:cs typeface="+mj-cs"/>
              </a:rPr>
              <a:t>KLETS-</a:t>
            </a:r>
            <a:r>
              <a:rPr lang="en-US" sz="4100" kern="1200" dirty="0" err="1">
                <a:solidFill>
                  <a:schemeClr val="bg1"/>
                </a:solidFill>
                <a:latin typeface="+mj-lt"/>
                <a:ea typeface="+mj-ea"/>
                <a:cs typeface="+mj-cs"/>
              </a:rPr>
              <a:t>wenke</a:t>
            </a:r>
            <a:r>
              <a:rPr lang="en-US" sz="4100" kern="1200" dirty="0">
                <a:solidFill>
                  <a:schemeClr val="bg1"/>
                </a:solidFill>
                <a:latin typeface="+mj-lt"/>
                <a:ea typeface="+mj-ea"/>
                <a:cs typeface="+mj-cs"/>
              </a:rPr>
              <a:t> </a:t>
            </a:r>
            <a:r>
              <a:rPr lang="en-US" sz="4100" kern="1200" dirty="0" err="1">
                <a:solidFill>
                  <a:schemeClr val="bg1"/>
                </a:solidFill>
                <a:latin typeface="+mj-lt"/>
                <a:ea typeface="+mj-ea"/>
                <a:cs typeface="+mj-cs"/>
              </a:rPr>
              <a:t>wanneer</a:t>
            </a:r>
            <a:r>
              <a:rPr lang="en-US" sz="4100" kern="1200" dirty="0">
                <a:solidFill>
                  <a:schemeClr val="bg1"/>
                </a:solidFill>
                <a:latin typeface="+mj-lt"/>
                <a:ea typeface="+mj-ea"/>
                <a:cs typeface="+mj-cs"/>
              </a:rPr>
              <a:t> </a:t>
            </a:r>
            <a:r>
              <a:rPr lang="en-US" sz="4100" kern="1200" dirty="0" err="1">
                <a:solidFill>
                  <a:schemeClr val="bg1"/>
                </a:solidFill>
                <a:latin typeface="+mj-lt"/>
                <a:ea typeface="+mj-ea"/>
                <a:cs typeface="+mj-cs"/>
              </a:rPr>
              <a:t>ander</a:t>
            </a:r>
            <a:r>
              <a:rPr lang="en-US" sz="4100" kern="1200" dirty="0">
                <a:solidFill>
                  <a:schemeClr val="bg1"/>
                </a:solidFill>
                <a:latin typeface="+mj-lt"/>
                <a:ea typeface="+mj-ea"/>
                <a:cs typeface="+mj-cs"/>
              </a:rPr>
              <a:t> </a:t>
            </a:r>
            <a:r>
              <a:rPr lang="en-US" sz="4100" dirty="0" err="1">
                <a:solidFill>
                  <a:schemeClr val="bg1"/>
                </a:solidFill>
              </a:rPr>
              <a:t>verskillend</a:t>
            </a:r>
            <a:r>
              <a:rPr lang="en-US" sz="4100" dirty="0">
                <a:solidFill>
                  <a:schemeClr val="bg1"/>
                </a:solidFill>
              </a:rPr>
              <a:t> is</a:t>
            </a:r>
            <a:r>
              <a:rPr lang="en-US" sz="4100" kern="1200" dirty="0">
                <a:solidFill>
                  <a:schemeClr val="bg1"/>
                </a:solidFill>
                <a:latin typeface="+mj-lt"/>
                <a:ea typeface="+mj-ea"/>
                <a:cs typeface="+mj-cs"/>
              </a:rPr>
              <a:t> as </a:t>
            </a:r>
            <a:r>
              <a:rPr lang="en-US" sz="4100" kern="1200" dirty="0" err="1">
                <a:solidFill>
                  <a:schemeClr val="bg1"/>
                </a:solidFill>
                <a:latin typeface="+mj-lt"/>
                <a:ea typeface="+mj-ea"/>
                <a:cs typeface="+mj-cs"/>
              </a:rPr>
              <a:t>jy</a:t>
            </a:r>
            <a:r>
              <a:rPr lang="en-US" sz="4100" dirty="0">
                <a:solidFill>
                  <a:schemeClr val="bg1"/>
                </a:solidFill>
              </a:rPr>
              <a:t>: </a:t>
            </a:r>
            <a:r>
              <a:rPr lang="en-US" sz="4100" kern="1200" dirty="0">
                <a:solidFill>
                  <a:schemeClr val="bg1"/>
                </a:solidFill>
                <a:latin typeface="+mj-lt"/>
                <a:ea typeface="+mj-ea"/>
                <a:cs typeface="+mj-cs"/>
              </a:rPr>
              <a:t>
</a:t>
            </a:r>
          </a:p>
        </p:txBody>
      </p:sp>
      <p:cxnSp>
        <p:nvCxnSpPr>
          <p:cNvPr id="15" name="Straight Connector 14">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004E391-936F-AF92-6F14-40D6C7C3294B}"/>
              </a:ext>
            </a:extLst>
          </p:cNvPr>
          <p:cNvSpPr txBox="1"/>
          <p:nvPr/>
        </p:nvSpPr>
        <p:spPr>
          <a:xfrm>
            <a:off x="897636" y="2399017"/>
            <a:ext cx="10515600" cy="3659988"/>
          </a:xfrm>
          <a:prstGeom prst="rect">
            <a:avLst/>
          </a:prstGeom>
        </p:spPr>
        <p:txBody>
          <a:bodyPr vert="horz" lIns="91440" tIns="45720" rIns="91440" bIns="45720" rtlCol="0">
            <a:normAutofit fontScale="92500" lnSpcReduction="20000"/>
          </a:bodyPr>
          <a:lstStyle/>
          <a:p>
            <a:pPr>
              <a:lnSpc>
                <a:spcPct val="150000"/>
              </a:lnSpc>
              <a:spcAft>
                <a:spcPts val="600"/>
              </a:spcAft>
            </a:pPr>
            <a:r>
              <a:rPr lang="en-US" sz="2800" b="1" dirty="0">
                <a:solidFill>
                  <a:schemeClr val="bg1"/>
                </a:solidFill>
              </a:rPr>
              <a:t>K</a:t>
            </a:r>
            <a:r>
              <a:rPr lang="en-US" sz="2800" dirty="0">
                <a:solidFill>
                  <a:schemeClr val="bg1"/>
                </a:solidFill>
              </a:rPr>
              <a:t> – wees KALM en vriendelik.</a:t>
            </a:r>
          </a:p>
          <a:p>
            <a:pPr>
              <a:lnSpc>
                <a:spcPct val="150000"/>
              </a:lnSpc>
              <a:spcAft>
                <a:spcPts val="600"/>
              </a:spcAft>
            </a:pPr>
            <a:r>
              <a:rPr lang="en-US" sz="2800" b="1" dirty="0">
                <a:solidFill>
                  <a:schemeClr val="bg1"/>
                </a:solidFill>
              </a:rPr>
              <a:t>L</a:t>
            </a:r>
            <a:r>
              <a:rPr lang="en-US" sz="2800" dirty="0">
                <a:solidFill>
                  <a:schemeClr val="bg1"/>
                </a:solidFill>
              </a:rPr>
              <a:t> – LUISTER </a:t>
            </a:r>
            <a:r>
              <a:rPr lang="en-US" sz="2800" dirty="0" err="1">
                <a:solidFill>
                  <a:schemeClr val="bg1"/>
                </a:solidFill>
              </a:rPr>
              <a:t>na</a:t>
            </a:r>
            <a:r>
              <a:rPr lang="en-US" sz="2800" dirty="0">
                <a:solidFill>
                  <a:schemeClr val="bg1"/>
                </a:solidFill>
              </a:rPr>
              <a:t> wat </a:t>
            </a:r>
            <a:r>
              <a:rPr lang="en-US" sz="2800" dirty="0" err="1">
                <a:solidFill>
                  <a:schemeClr val="bg1"/>
                </a:solidFill>
              </a:rPr>
              <a:t>ander</a:t>
            </a:r>
            <a:r>
              <a:rPr lang="en-US" sz="2800" dirty="0">
                <a:solidFill>
                  <a:schemeClr val="bg1"/>
                </a:solidFill>
              </a:rPr>
              <a:t> </a:t>
            </a:r>
            <a:r>
              <a:rPr lang="en-US" sz="2800" dirty="0" err="1">
                <a:solidFill>
                  <a:schemeClr val="bg1"/>
                </a:solidFill>
              </a:rPr>
              <a:t>sê</a:t>
            </a:r>
            <a:r>
              <a:rPr lang="en-US" sz="2800" dirty="0">
                <a:solidFill>
                  <a:schemeClr val="bg1"/>
                </a:solidFill>
              </a:rPr>
              <a:t>, </a:t>
            </a:r>
            <a:r>
              <a:rPr lang="en-US" sz="2800" dirty="0" err="1">
                <a:solidFill>
                  <a:schemeClr val="bg1"/>
                </a:solidFill>
              </a:rPr>
              <a:t>voordat</a:t>
            </a:r>
            <a:r>
              <a:rPr lang="en-US" sz="2800" dirty="0">
                <a:solidFill>
                  <a:schemeClr val="bg1"/>
                </a:solidFill>
              </a:rPr>
              <a:t> </a:t>
            </a:r>
            <a:r>
              <a:rPr lang="en-US" sz="2800" dirty="0" err="1">
                <a:solidFill>
                  <a:schemeClr val="bg1"/>
                </a:solidFill>
              </a:rPr>
              <a:t>jy</a:t>
            </a:r>
            <a:r>
              <a:rPr lang="en-US" sz="2800" dirty="0">
                <a:solidFill>
                  <a:schemeClr val="bg1"/>
                </a:solidFill>
              </a:rPr>
              <a:t> </a:t>
            </a:r>
            <a:r>
              <a:rPr lang="en-US" sz="2800" dirty="0" err="1">
                <a:solidFill>
                  <a:schemeClr val="bg1"/>
                </a:solidFill>
              </a:rPr>
              <a:t>praat</a:t>
            </a:r>
            <a:r>
              <a:rPr lang="en-US" sz="2800" dirty="0">
                <a:solidFill>
                  <a:schemeClr val="bg1"/>
                </a:solidFill>
              </a:rPr>
              <a:t>.</a:t>
            </a:r>
          </a:p>
          <a:p>
            <a:pPr>
              <a:lnSpc>
                <a:spcPct val="150000"/>
              </a:lnSpc>
              <a:spcAft>
                <a:spcPts val="600"/>
              </a:spcAft>
            </a:pPr>
            <a:r>
              <a:rPr lang="en-US" sz="2800" b="1" dirty="0">
                <a:solidFill>
                  <a:schemeClr val="bg1"/>
                </a:solidFill>
              </a:rPr>
              <a:t>E</a:t>
            </a:r>
            <a:r>
              <a:rPr lang="en-US" sz="2800" dirty="0">
                <a:solidFill>
                  <a:schemeClr val="bg1"/>
                </a:solidFill>
              </a:rPr>
              <a:t> – vind uit of julle EENDERSE belangstellings het.</a:t>
            </a:r>
          </a:p>
          <a:p>
            <a:pPr>
              <a:lnSpc>
                <a:spcPct val="150000"/>
              </a:lnSpc>
              <a:spcAft>
                <a:spcPts val="600"/>
              </a:spcAft>
            </a:pPr>
            <a:r>
              <a:rPr lang="en-US" sz="2800" b="1" dirty="0">
                <a:solidFill>
                  <a:schemeClr val="bg1"/>
                </a:solidFill>
              </a:rPr>
              <a:t>T</a:t>
            </a:r>
            <a:r>
              <a:rPr lang="en-US" sz="2800" dirty="0">
                <a:solidFill>
                  <a:schemeClr val="bg1"/>
                </a:solidFill>
              </a:rPr>
              <a:t> – erken die TALENTE / eienskappe wat die persoon uniek maak.</a:t>
            </a:r>
          </a:p>
          <a:p>
            <a:pPr>
              <a:lnSpc>
                <a:spcPct val="150000"/>
              </a:lnSpc>
              <a:spcAft>
                <a:spcPts val="600"/>
              </a:spcAft>
            </a:pPr>
            <a:r>
              <a:rPr lang="en-US" sz="2800" b="1" dirty="0">
                <a:solidFill>
                  <a:schemeClr val="bg1"/>
                </a:solidFill>
              </a:rPr>
              <a:t>S</a:t>
            </a:r>
            <a:r>
              <a:rPr lang="en-US" sz="2800" dirty="0">
                <a:solidFill>
                  <a:schemeClr val="bg1"/>
                </a:solidFill>
              </a:rPr>
              <a:t> – SIT ‘n glimlag op jou gesig. </a:t>
            </a:r>
            <a:r>
              <a:rPr lang="en-US" sz="2800" dirty="0" err="1">
                <a:solidFill>
                  <a:schemeClr val="bg1"/>
                </a:solidFill>
              </a:rPr>
              <a:t>Julle</a:t>
            </a:r>
            <a:r>
              <a:rPr lang="en-US" sz="2800" dirty="0">
                <a:solidFill>
                  <a:schemeClr val="bg1"/>
                </a:solidFill>
              </a:rPr>
              <a:t> is </a:t>
            </a:r>
            <a:r>
              <a:rPr lang="en-US" sz="2800" dirty="0" err="1">
                <a:solidFill>
                  <a:schemeClr val="bg1"/>
                </a:solidFill>
              </a:rPr>
              <a:t>albei</a:t>
            </a:r>
            <a:r>
              <a:rPr lang="en-US" sz="2800" dirty="0">
                <a:solidFill>
                  <a:schemeClr val="bg1"/>
                </a:solidFill>
              </a:rPr>
              <a:t> </a:t>
            </a:r>
            <a:r>
              <a:rPr lang="en-US" sz="2800" dirty="0" err="1">
                <a:solidFill>
                  <a:schemeClr val="bg1"/>
                </a:solidFill>
              </a:rPr>
              <a:t>mense</a:t>
            </a:r>
            <a:r>
              <a:rPr lang="en-US" sz="2800" dirty="0">
                <a:solidFill>
                  <a:schemeClr val="bg1"/>
                </a:solidFill>
              </a:rPr>
              <a:t> </a:t>
            </a:r>
            <a:r>
              <a:rPr lang="en-US" sz="2800" dirty="0" err="1">
                <a:solidFill>
                  <a:schemeClr val="bg1"/>
                </a:solidFill>
              </a:rPr>
              <a:t>en</a:t>
            </a:r>
            <a:r>
              <a:rPr lang="en-US" sz="2800" dirty="0">
                <a:solidFill>
                  <a:schemeClr val="bg1"/>
                </a:solidFill>
              </a:rPr>
              <a:t> </a:t>
            </a:r>
            <a:r>
              <a:rPr lang="en-US" sz="2800" dirty="0" err="1">
                <a:solidFill>
                  <a:schemeClr val="bg1"/>
                </a:solidFill>
              </a:rPr>
              <a:t>moet</a:t>
            </a:r>
            <a:r>
              <a:rPr lang="en-US" sz="2800" dirty="0">
                <a:solidFill>
                  <a:schemeClr val="bg1"/>
                </a:solidFill>
              </a:rPr>
              <a:t> </a:t>
            </a:r>
            <a:r>
              <a:rPr lang="en-US" sz="2800" dirty="0" err="1">
                <a:solidFill>
                  <a:schemeClr val="bg1"/>
                </a:solidFill>
              </a:rPr>
              <a:t>mekaar</a:t>
            </a:r>
            <a:r>
              <a:rPr lang="en-US" sz="2800" dirty="0">
                <a:solidFill>
                  <a:schemeClr val="bg1"/>
                </a:solidFill>
              </a:rPr>
              <a:t> </a:t>
            </a:r>
          </a:p>
          <a:p>
            <a:pPr>
              <a:lnSpc>
                <a:spcPct val="150000"/>
              </a:lnSpc>
              <a:spcAft>
                <a:spcPts val="600"/>
              </a:spcAft>
            </a:pPr>
            <a:r>
              <a:rPr lang="en-US" sz="2800" dirty="0">
                <a:solidFill>
                  <a:schemeClr val="bg1"/>
                </a:solidFill>
              </a:rPr>
              <a:t>       </a:t>
            </a:r>
            <a:r>
              <a:rPr lang="en-US" sz="2800" dirty="0" err="1">
                <a:solidFill>
                  <a:schemeClr val="bg1"/>
                </a:solidFill>
              </a:rPr>
              <a:t>respekteer</a:t>
            </a:r>
            <a:r>
              <a:rPr lang="en-US" sz="2800" dirty="0">
                <a:solidFill>
                  <a:schemeClr val="bg1"/>
                </a:solidFill>
              </a:rPr>
              <a:t>.</a:t>
            </a:r>
          </a:p>
          <a:p>
            <a:pPr>
              <a:lnSpc>
                <a:spcPct val="150000"/>
              </a:lnSpc>
              <a:spcAft>
                <a:spcPts val="600"/>
              </a:spcAft>
            </a:pPr>
            <a:endParaRPr lang="en-US" sz="2800" dirty="0">
              <a:solidFill>
                <a:schemeClr val="bg1"/>
              </a:solidFill>
            </a:endParaRPr>
          </a:p>
        </p:txBody>
      </p:sp>
      <p:sp>
        <p:nvSpPr>
          <p:cNvPr id="5" name="Title 1">
            <a:extLst>
              <a:ext uri="{FF2B5EF4-FFF2-40B4-BE49-F238E27FC236}">
                <a16:creationId xmlns:a16="http://schemas.microsoft.com/office/drawing/2014/main" id="{BCEECF66-1EA2-A48E-9057-9B45D24FEBAF}"/>
              </a:ext>
            </a:extLst>
          </p:cNvPr>
          <p:cNvSpPr txBox="1">
            <a:spLocks/>
          </p:cNvSpPr>
          <p:nvPr/>
        </p:nvSpPr>
        <p:spPr>
          <a:xfrm>
            <a:off x="838200" y="1690688"/>
            <a:ext cx="10515600" cy="45626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3" name="Picture 2">
            <a:extLst>
              <a:ext uri="{FF2B5EF4-FFF2-40B4-BE49-F238E27FC236}">
                <a16:creationId xmlns:a16="http://schemas.microsoft.com/office/drawing/2014/main" id="{7E54F6A8-476D-0649-D2E6-D6A8A4A9B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19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8">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text, vector graphics&#10;&#10;Description automatically generated">
            <a:extLst>
              <a:ext uri="{FF2B5EF4-FFF2-40B4-BE49-F238E27FC236}">
                <a16:creationId xmlns:a16="http://schemas.microsoft.com/office/drawing/2014/main" id="{7862842A-CD09-7A25-98AF-BBD284F011AA}"/>
              </a:ext>
            </a:extLst>
          </p:cNvPr>
          <p:cNvPicPr>
            <a:picLocks noChangeAspect="1"/>
          </p:cNvPicPr>
          <p:nvPr/>
        </p:nvPicPr>
        <p:blipFill rotWithShape="1">
          <a:blip r:embed="rId3"/>
          <a:srcRect l="25199" r="17174"/>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12" name="Picture 11" descr="A picture containing logo&#10;&#10;Description automatically generated">
            <a:extLst>
              <a:ext uri="{FF2B5EF4-FFF2-40B4-BE49-F238E27FC236}">
                <a16:creationId xmlns:a16="http://schemas.microsoft.com/office/drawing/2014/main" id="{546464E2-E63C-89F4-AFD8-462DBD3E32C5}"/>
              </a:ext>
            </a:extLst>
          </p:cNvPr>
          <p:cNvPicPr>
            <a:picLocks noChangeAspect="1"/>
          </p:cNvPicPr>
          <p:nvPr/>
        </p:nvPicPr>
        <p:blipFill rotWithShape="1">
          <a:blip r:embed="rId4"/>
          <a:srcRect l="24465" r="20652"/>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10" name="Content Placeholder 9" descr="Logo&#10;&#10;Description automatically generated">
            <a:extLst>
              <a:ext uri="{FF2B5EF4-FFF2-40B4-BE49-F238E27FC236}">
                <a16:creationId xmlns:a16="http://schemas.microsoft.com/office/drawing/2014/main" id="{B2644018-B65A-5822-6FB2-000959BAEE75}"/>
              </a:ext>
            </a:extLst>
          </p:cNvPr>
          <p:cNvPicPr>
            <a:picLocks noGrp="1" noChangeAspect="1"/>
          </p:cNvPicPr>
          <p:nvPr>
            <p:ph idx="4294967295"/>
          </p:nvPr>
        </p:nvPicPr>
        <p:blipFill rotWithShape="1">
          <a:blip r:embed="rId5"/>
          <a:srcRect l="25889" r="17972" b="-1"/>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33" name="Group 20">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2" name="Freeform: Shape 21">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22">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Picture 2">
            <a:extLst>
              <a:ext uri="{FF2B5EF4-FFF2-40B4-BE49-F238E27FC236}">
                <a16:creationId xmlns:a16="http://schemas.microsoft.com/office/drawing/2014/main" id="{3499F8FD-DA62-656A-51C8-026FBA830E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58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22FD3EC9-2828-9A92-D777-260B8BECFE0C}"/>
              </a:ext>
            </a:extLst>
          </p:cNvPr>
          <p:cNvPicPr>
            <a:picLocks noChangeAspect="1"/>
          </p:cNvPicPr>
          <p:nvPr/>
        </p:nvPicPr>
        <p:blipFill rotWithShape="1">
          <a:blip r:embed="rId3"/>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B37A70-24D5-31FE-BEDE-A6547767FD1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rPr>
              <a:t>BESINNING</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1BB3357-5EA4-B8D0-F5C4-12F07919C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5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3F1F7A-1D1A-4224-A58C-F976F449B483}">
  <ds:schemaRefs>
    <ds:schemaRef ds:uri="http://schemas.microsoft.com/sharepoint/v3/contenttype/forms"/>
  </ds:schemaRefs>
</ds:datastoreItem>
</file>

<file path=customXml/itemProps2.xml><?xml version="1.0" encoding="utf-8"?>
<ds:datastoreItem xmlns:ds="http://schemas.openxmlformats.org/officeDocument/2006/customXml" ds:itemID="{BCDBB914-DA8F-46F5-AB69-81F33BD88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17229</TotalTime>
  <Words>1723</Words>
  <Application>Microsoft Office PowerPoint</Application>
  <PresentationFormat>Widescreen</PresentationFormat>
  <Paragraphs>78</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vt:lpstr>
      <vt:lpstr>Calibri</vt:lpstr>
      <vt:lpstr>Calibri Light</vt:lpstr>
      <vt:lpstr>Symbol</vt:lpstr>
      <vt:lpstr>Times New Roman</vt:lpstr>
      <vt:lpstr>Wingdings</vt:lpstr>
      <vt:lpstr>Office Theme</vt:lpstr>
      <vt:lpstr>PowerPoint Presentation</vt:lpstr>
      <vt:lpstr>Uniekheid kan gedefinieer word as die kenmerke wat 'n persoon spesiaal of anders maak as iemand anders.  </vt:lpstr>
      <vt:lpstr>Hoe ontwikkel jy selfbewussyn?</vt:lpstr>
      <vt:lpstr>PowerPoint Presentation</vt:lpstr>
      <vt:lpstr>KLETS-wenke wanneer ander verskillend is as jy: 
</vt:lpstr>
      <vt:lpstr>PowerPoint Presentation</vt:lpstr>
      <vt:lpstr>BESINNING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Megan Botes</cp:lastModifiedBy>
  <cp:revision>9</cp:revision>
  <dcterms:created xsi:type="dcterms:W3CDTF">2022-07-24T18:05:18Z</dcterms:created>
  <dcterms:modified xsi:type="dcterms:W3CDTF">2024-10-23T06:45:46Z</dcterms:modified>
</cp:coreProperties>
</file>