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66" r:id="rId3"/>
    <p:sldId id="267" r:id="rId4"/>
    <p:sldId id="264" r:id="rId5"/>
    <p:sldId id="265" r:id="rId6"/>
    <p:sldId id="271" r:id="rId7"/>
    <p:sldId id="27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A11"/>
    <a:srgbClr val="000000"/>
    <a:srgbClr val="322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326"/>
    <p:restoredTop sz="63660" autoAdjust="0"/>
  </p:normalViewPr>
  <p:slideViewPr>
    <p:cSldViewPr snapToGrid="0" snapToObjects="1">
      <p:cViewPr varScale="1">
        <p:scale>
          <a:sx n="72" d="100"/>
          <a:sy n="72" d="100"/>
        </p:scale>
        <p:origin x="1272" y="72"/>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3E91F-75DA-2A42-B9CD-B7D7078A9F38}" type="datetimeFigureOut">
              <a:rPr lang="en-US" smtClean="0"/>
              <a:t>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62D53-21CB-2C45-90B0-09CFF7E622AC}" type="slidenum">
              <a:rPr lang="en-US" smtClean="0"/>
              <a:t>‹#›</a:t>
            </a:fld>
            <a:endParaRPr lang="en-US"/>
          </a:p>
        </p:txBody>
      </p:sp>
    </p:spTree>
    <p:extLst>
      <p:ext uri="{BB962C8B-B14F-4D97-AF65-F5344CB8AC3E}">
        <p14:creationId xmlns:p14="http://schemas.microsoft.com/office/powerpoint/2010/main" val="4155433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Goeiedag, graad 11's! Welkom terug by Lewensoriëntering hierdie jaar. Ek hoop jy is net so opgewonde vir hierdie jaar soos ek. Ek is seker teen hierdie tyd het jy al gehoor hoe baie van jou onderwysers jou vertel dat graad 11 so 'n belangrike jaar is. Graad 10 en 11 vorm die grondslag vir baie van die konsepte waarop jy in graad 12 sal voortbou. As jy dit weet, is dit 'n goeie plek om te begin kyk waar jy vandaan kom en waarheen jy van plan is om in die toekoms te gaan.</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Ons het graad 10 begin deur die konsep van </a:t>
            </a:r>
            <a:r>
              <a:rPr lang="af-ZA" sz="1800" b="1" dirty="0">
                <a:solidFill>
                  <a:srgbClr val="595959"/>
                </a:solidFill>
                <a:effectLst/>
                <a:latin typeface="Arial" panose="020B0604020202020204" pitchFamily="34" charset="0"/>
                <a:ea typeface="Times New Roman" panose="02020603050405020304" pitchFamily="18" charset="0"/>
              </a:rPr>
              <a:t>selfbewustheid</a:t>
            </a:r>
            <a:r>
              <a:rPr lang="af-ZA" sz="1800" dirty="0">
                <a:solidFill>
                  <a:srgbClr val="595959"/>
                </a:solidFill>
                <a:effectLst/>
                <a:latin typeface="Arial" panose="020B0604020202020204" pitchFamily="34" charset="0"/>
                <a:ea typeface="Times New Roman" panose="02020603050405020304" pitchFamily="18" charset="0"/>
              </a:rPr>
              <a:t> en </a:t>
            </a:r>
            <a:r>
              <a:rPr lang="af-ZA" sz="1800" b="1" dirty="0">
                <a:solidFill>
                  <a:srgbClr val="595959"/>
                </a:solidFill>
                <a:effectLst/>
                <a:latin typeface="Arial" panose="020B0604020202020204" pitchFamily="34" charset="0"/>
                <a:ea typeface="Times New Roman" panose="02020603050405020304" pitchFamily="18" charset="0"/>
              </a:rPr>
              <a:t>selfbeeld</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te dek. Kan iemand vir my sê wat hierdie twee terme beteken? (Gee geleentheid vir leerders om terugvoer te gee.)</a:t>
            </a:r>
            <a:endParaRPr lang="en-ZA" sz="1800" dirty="0">
              <a:effectLst/>
              <a:latin typeface="Times New Roman" panose="02020603050405020304" pitchFamily="18" charset="0"/>
              <a:ea typeface="Times New Roman" panose="02020603050405020304" pitchFamily="18" charset="0"/>
            </a:endParaRPr>
          </a:p>
          <a:p>
            <a:endParaRPr lang="en-ZA" sz="1800" dirty="0">
              <a:solidFill>
                <a:srgbClr val="595959"/>
              </a:solidFill>
              <a:effectLst/>
              <a:latin typeface="Arial" panose="020B0604020202020204" pitchFamily="34"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Wanneer jy verwys na wat jou interesseer, om te weet wie jy is en wat jou sterk- en swakpunte is, verwys ons daarna as </a:t>
            </a:r>
            <a:r>
              <a:rPr lang="af-ZA" sz="1800" b="1" dirty="0">
                <a:solidFill>
                  <a:srgbClr val="595959"/>
                </a:solidFill>
                <a:effectLst/>
                <a:latin typeface="Arial" panose="020B0604020202020204" pitchFamily="34" charset="0"/>
                <a:ea typeface="Times New Roman" panose="02020603050405020304" pitchFamily="18" charset="0"/>
              </a:rPr>
              <a:t>Selfkennis / selfbewustheid</a:t>
            </a:r>
            <a:r>
              <a:rPr lang="af-ZA" sz="1800" dirty="0">
                <a:solidFill>
                  <a:srgbClr val="595959"/>
                </a:solidFill>
                <a:effectLst/>
                <a:latin typeface="Arial" panose="020B0604020202020204" pitchFamily="34" charset="0"/>
                <a:ea typeface="Times New Roman" panose="02020603050405020304" pitchFamily="18" charset="0"/>
              </a:rPr>
              <a:t>.</a:t>
            </a:r>
            <a:r>
              <a:rPr lang="en-ZA" sz="1800" b="0" dirty="0">
                <a:solidFill>
                  <a:schemeClr val="tx1"/>
                </a:solidFill>
                <a:effectLst/>
                <a:latin typeface="Times New Roman" panose="02020603050405020304" pitchFamily="18" charset="0"/>
                <a:ea typeface="Times New Roman" panose="02020603050405020304" pitchFamily="18" charset="0"/>
              </a:rPr>
              <a:t> </a:t>
            </a:r>
          </a:p>
          <a:p>
            <a:r>
              <a:rPr lang="af-ZA" sz="1800" b="1" dirty="0">
                <a:solidFill>
                  <a:srgbClr val="595959"/>
                </a:solidFill>
                <a:effectLst/>
                <a:latin typeface="Arial" panose="020B0604020202020204" pitchFamily="34" charset="0"/>
                <a:ea typeface="Times New Roman" panose="02020603050405020304" pitchFamily="18" charset="0"/>
              </a:rPr>
              <a:t>Selfbeeld</a:t>
            </a:r>
            <a:r>
              <a:rPr lang="af-ZA" sz="1800" dirty="0">
                <a:solidFill>
                  <a:srgbClr val="595959"/>
                </a:solidFill>
                <a:effectLst/>
                <a:latin typeface="Arial" panose="020B0604020202020204" pitchFamily="34" charset="0"/>
                <a:ea typeface="Times New Roman" panose="02020603050405020304" pitchFamily="18" charset="0"/>
              </a:rPr>
              <a:t> is 'n term wat beskryf hoe jy oor jouself voel.</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In hierdie stadium van graad 11 is jy waarskynlik bewus van waar jy is ten opsigte van jou huidige belangstellings en prestasies. Jy verstaan jouself beter. Jy weet wat jou gelukkig maak en dink dat daar 'n doel in jou lewe is.</a:t>
            </a:r>
            <a:endParaRPr lang="en-ZA" sz="1800" dirty="0">
              <a:solidFill>
                <a:schemeClr val="tx1"/>
              </a:solidFill>
              <a:effectLst/>
              <a:latin typeface="Times New Roman" panose="02020603050405020304" pitchFamily="18" charset="0"/>
              <a:ea typeface="Times New Roman" panose="02020603050405020304" pitchFamily="18" charset="0"/>
            </a:endParaRPr>
          </a:p>
          <a:p>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Die vraag is, "</a:t>
            </a:r>
            <a:r>
              <a:rPr lang="af-ZA" sz="1800" b="1" i="1" dirty="0">
                <a:solidFill>
                  <a:srgbClr val="595959"/>
                </a:solidFill>
                <a:effectLst/>
                <a:latin typeface="Arial" panose="020B0604020202020204" pitchFamily="34" charset="0"/>
                <a:ea typeface="Times New Roman" panose="02020603050405020304" pitchFamily="18" charset="0"/>
              </a:rPr>
              <a:t>Het jy ruimte om hierdie areas van jou lewe te verbeter?</a:t>
            </a:r>
            <a:r>
              <a:rPr lang="af-ZA" sz="1800" dirty="0">
                <a:effectLst/>
                <a:latin typeface="Arial" panose="020B0604020202020204" pitchFamily="34" charset="0"/>
                <a:ea typeface="Times New Roman" panose="02020603050405020304" pitchFamily="18" charset="0"/>
              </a:rPr>
              <a:t> </a:t>
            </a:r>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Wil jy aan die einde van</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hierdie jaar beter uitslae kry as aan die einde van graad 10? </a:t>
            </a:r>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Wil jy vanjaar beter besluite neem wanneer jy met groepsdruk gekonfronteer word? </a:t>
            </a:r>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Wil jy gesonder word of dalk selfs begin oefen?</a:t>
            </a:r>
            <a:endParaRPr lang="en-ZA" sz="1800" dirty="0">
              <a:solidFill>
                <a:schemeClr val="tx1"/>
              </a:solidFill>
              <a:effectLst/>
              <a:latin typeface="Times New Roman" panose="02020603050405020304" pitchFamily="18" charset="0"/>
              <a:ea typeface="Times New Roman" panose="02020603050405020304" pitchFamily="18" charset="0"/>
            </a:endParaRPr>
          </a:p>
          <a:p>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Voltooi </a:t>
            </a:r>
            <a:r>
              <a:rPr lang="af-ZA" sz="1800" b="1" i="1" dirty="0">
                <a:solidFill>
                  <a:srgbClr val="595959"/>
                </a:solidFill>
                <a:effectLst/>
                <a:latin typeface="Arial" panose="020B0604020202020204" pitchFamily="34" charset="0"/>
                <a:ea typeface="Times New Roman" panose="02020603050405020304" pitchFamily="18" charset="0"/>
              </a:rPr>
              <a:t>Aktiwiteit</a:t>
            </a:r>
            <a:r>
              <a:rPr lang="af-ZA" sz="1800" dirty="0">
                <a:effectLst/>
                <a:latin typeface="Arial" panose="020B0604020202020204" pitchFamily="34" charset="0"/>
                <a:ea typeface="Times New Roman" panose="02020603050405020304" pitchFamily="18" charset="0"/>
              </a:rPr>
              <a:t> </a:t>
            </a:r>
            <a:r>
              <a:rPr lang="af-ZA" sz="1800" b="1" i="1" dirty="0">
                <a:solidFill>
                  <a:srgbClr val="595959"/>
                </a:solidFill>
                <a:effectLst/>
                <a:latin typeface="Arial" panose="020B0604020202020204" pitchFamily="34" charset="0"/>
                <a:ea typeface="Times New Roman" panose="02020603050405020304" pitchFamily="18" charset="0"/>
              </a:rPr>
              <a:t>1</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1 – Werkkaart</a:t>
            </a:r>
            <a:r>
              <a:rPr lang="af-ZA" sz="1800" dirty="0">
                <a:solidFill>
                  <a:srgbClr val="595959"/>
                </a:solidFill>
                <a:effectLst/>
                <a:latin typeface="Arial" panose="020B0604020202020204" pitchFamily="34" charset="0"/>
                <a:ea typeface="Times New Roman" panose="02020603050405020304" pitchFamily="18" charset="0"/>
              </a:rPr>
              <a:t>)</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waar jy evalueer waar jy nou</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is.</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Soos jy </a:t>
            </a:r>
            <a:r>
              <a:rPr lang="af-ZA" sz="1800" b="1" i="1" dirty="0">
                <a:solidFill>
                  <a:srgbClr val="595959"/>
                </a:solidFill>
                <a:effectLst/>
                <a:latin typeface="Arial" panose="020B0604020202020204" pitchFamily="34" charset="0"/>
                <a:ea typeface="Times New Roman" panose="02020603050405020304" pitchFamily="18" charset="0"/>
              </a:rPr>
              <a:t>Aktiwiteit 1</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voltooi het, kan jy besin oor waar in jou lewe jy doelwitte moet stel om veranderinge aan te bring. Is dit om jou gesondheid te verbeter? Jou loopbaan? Of jou verhoudings?</a:t>
            </a:r>
            <a:endParaRPr lang="en-ZA" sz="1800" dirty="0">
              <a:solidFill>
                <a:schemeClr val="tx1"/>
              </a:solidFill>
              <a:effectLst/>
              <a:latin typeface="Times New Roman" panose="02020603050405020304" pitchFamily="18" charset="0"/>
              <a:ea typeface="Times New Roman" panose="02020603050405020304" pitchFamily="18" charset="0"/>
            </a:endParaRPr>
          </a:p>
          <a:p>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Ons het dikwels die begeerte om te verander, maar nie die plan oor hoe ons die veranderinge gaan laat gebeur nie. Sonder 'n plan beland ons in 'n siklus om nooit ons doelwitte te bereik nie. So, hoe maak ons hierdie veranderinge 'n werklikheid? Ons begin deur dit neer te skryf!</a:t>
            </a:r>
            <a:endParaRPr lang="en-ZA" sz="1800" dirty="0">
              <a:effectLst/>
              <a:latin typeface="Times New Roman" panose="02020603050405020304" pitchFamily="18" charset="0"/>
              <a:ea typeface="Times New Roman" panose="02020603050405020304" pitchFamily="18" charset="0"/>
            </a:endParaRPr>
          </a:p>
          <a:p>
            <a:endParaRPr lang="en-GB" sz="1800" dirty="0">
              <a:solidFill>
                <a:srgbClr val="595959"/>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1</a:t>
            </a:fld>
            <a:endParaRPr lang="en-US"/>
          </a:p>
        </p:txBody>
      </p:sp>
    </p:spTree>
    <p:extLst>
      <p:ext uri="{BB962C8B-B14F-4D97-AF65-F5344CB8AC3E}">
        <p14:creationId xmlns:p14="http://schemas.microsoft.com/office/powerpoint/2010/main" val="1286481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Graad 11 en die lewe vorentoe, vereis dat ons 'n</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doel en 'n plan moet hê. Ek is mal oor hierdie twee aanhalings op hierdie skyfie ... </a:t>
            </a:r>
            <a:br>
              <a:rPr lang="af-ZA" sz="1800" dirty="0">
                <a:solidFill>
                  <a:srgbClr val="404040"/>
                </a:solidFill>
                <a:effectLst/>
                <a:latin typeface="Arial" panose="020B0604020202020204" pitchFamily="34" charset="0"/>
                <a:ea typeface="Times New Roman" panose="02020603050405020304" pitchFamily="18" charset="0"/>
              </a:rPr>
            </a:b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i="1" dirty="0">
                <a:solidFill>
                  <a:srgbClr val="404040"/>
                </a:solidFill>
                <a:effectLst/>
                <a:latin typeface="Arial" panose="020B0604020202020204" pitchFamily="34" charset="0"/>
                <a:ea typeface="Times New Roman" panose="02020603050405020304" pitchFamily="18" charset="0"/>
              </a:rPr>
              <a:t>'n Doel sonder plan is net 'n wens</a:t>
            </a:r>
            <a:br>
              <a:rPr lang="af-ZA" sz="1800" dirty="0">
                <a:solidFill>
                  <a:srgbClr val="404040"/>
                </a:solidFill>
                <a:effectLst/>
                <a:latin typeface="Arial" panose="020B0604020202020204" pitchFamily="34" charset="0"/>
                <a:ea typeface="Times New Roman" panose="02020603050405020304" pitchFamily="18" charset="0"/>
              </a:rPr>
            </a:br>
            <a:r>
              <a:rPr lang="af-ZA" sz="1800" dirty="0">
                <a:solidFill>
                  <a:srgbClr val="404040"/>
                </a:solidFill>
                <a:effectLst/>
                <a:latin typeface="Arial" panose="020B0604020202020204" pitchFamily="34" charset="0"/>
                <a:ea typeface="Times New Roman" panose="02020603050405020304" pitchFamily="18" charset="0"/>
              </a:rPr>
              <a:t>                      en</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i="1" dirty="0">
                <a:solidFill>
                  <a:srgbClr val="404040"/>
                </a:solidFill>
                <a:effectLst/>
                <a:latin typeface="Arial" panose="020B0604020202020204" pitchFamily="34" charset="0"/>
                <a:ea typeface="Times New Roman" panose="02020603050405020304" pitchFamily="18" charset="0"/>
              </a:rPr>
              <a:t>As jy 'n gelukkige lewe wil lei, verbind dit aan 'n doel, nie aan mense of dinge nie.</a:t>
            </a:r>
            <a:br>
              <a:rPr lang="af-ZA" sz="1800" dirty="0">
                <a:solidFill>
                  <a:srgbClr val="404040"/>
                </a:solidFill>
                <a:effectLst/>
                <a:latin typeface="Arial" panose="020B0604020202020204" pitchFamily="34" charset="0"/>
                <a:ea typeface="Times New Roman" panose="02020603050405020304" pitchFamily="18" charset="0"/>
              </a:rPr>
            </a:b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404040"/>
                </a:solidFill>
                <a:effectLst/>
                <a:latin typeface="Arial" panose="020B0604020202020204" pitchFamily="34" charset="0"/>
                <a:ea typeface="Times New Roman" panose="02020603050405020304" pitchFamily="18" charset="0"/>
              </a:rPr>
              <a:t>As jy dit weet, is dit nuttig om te weet dat jy DRIE soorte doelwitte</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kry, elk gekoppel aan 'n sekere tydstoewysing.</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dirty="0">
                <a:solidFill>
                  <a:srgbClr val="595959"/>
                </a:solidFill>
                <a:effectLst/>
                <a:latin typeface="Arial" panose="020B0604020202020204" pitchFamily="34" charset="0"/>
                <a:ea typeface="Times New Roman" panose="02020603050405020304" pitchFamily="18" charset="0"/>
              </a:rPr>
              <a:t>Korttermyndoelwitte:</a:t>
            </a:r>
            <a:r>
              <a:rPr lang="af-ZA" sz="1800" dirty="0">
                <a:solidFill>
                  <a:srgbClr val="595959"/>
                </a:solidFill>
                <a:effectLst/>
                <a:latin typeface="Arial" panose="020B0604020202020204" pitchFamily="34" charset="0"/>
                <a:ea typeface="Times New Roman" panose="02020603050405020304" pitchFamily="18" charset="0"/>
              </a:rPr>
              <a:t> is doelwitte wat jy binne 'n kort tydjie kan bereik. Gewoonlik in minder as 1 jaar. Voorbeeld: Stel 'n doelwit om jou wiskunde-punt met 5% in jou volgende toets te verhoog. (Leerders gee nog 'n voorbeeld in sy/haar eie lewe.)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dirty="0">
                <a:solidFill>
                  <a:srgbClr val="595959"/>
                </a:solidFill>
                <a:effectLst/>
                <a:latin typeface="Arial" panose="020B0604020202020204" pitchFamily="34" charset="0"/>
                <a:ea typeface="Times New Roman" panose="02020603050405020304" pitchFamily="18" charset="0"/>
              </a:rPr>
              <a:t>Mediumtermyndoelwitte:</a:t>
            </a:r>
            <a:r>
              <a:rPr lang="af-ZA" sz="1800" dirty="0">
                <a:solidFill>
                  <a:srgbClr val="595959"/>
                </a:solidFill>
                <a:effectLst/>
                <a:latin typeface="Arial" panose="020B0604020202020204" pitchFamily="34" charset="0"/>
                <a:ea typeface="Times New Roman" panose="02020603050405020304" pitchFamily="18" charset="0"/>
              </a:rPr>
              <a:t> doelwitte wat jy beoog om oor 1 tot 3 jaar te bereik. Voorbeeld: Om aan die einde van volgende jaar universiteit toe te gaan om ingenieurswese te studeer. (Neem 3 tot 5 voorbeelde uit die klas).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dirty="0">
                <a:solidFill>
                  <a:srgbClr val="595959"/>
                </a:solidFill>
                <a:effectLst/>
                <a:latin typeface="Arial" panose="020B0604020202020204" pitchFamily="34" charset="0"/>
                <a:ea typeface="Times New Roman" panose="02020603050405020304" pitchFamily="18" charset="0"/>
              </a:rPr>
              <a:t>Langtermyndoelwitte:</a:t>
            </a:r>
            <a:r>
              <a:rPr lang="af-ZA" sz="1800" dirty="0">
                <a:solidFill>
                  <a:srgbClr val="595959"/>
                </a:solidFill>
                <a:effectLst/>
                <a:latin typeface="Arial" panose="020B0604020202020204" pitchFamily="34" charset="0"/>
                <a:ea typeface="Times New Roman" panose="02020603050405020304" pitchFamily="18" charset="0"/>
              </a:rPr>
              <a:t> doelwitte wat jy in meer as 3 jaar wil bereik. Voorbeeld: Om binne 20 jaar aan die hoof van jou eie ingenieursfirma te staan.</a:t>
            </a:r>
            <a:endParaRPr lang="en-ZA" sz="1800" dirty="0">
              <a:solidFill>
                <a:srgbClr val="000000"/>
              </a:solidFill>
              <a:effectLst/>
              <a:latin typeface="Times New Roman" panose="02020603050405020304" pitchFamily="18" charset="0"/>
              <a:ea typeface="Times New Roman" panose="02020603050405020304" pitchFamily="18" charset="0"/>
            </a:endParaRPr>
          </a:p>
          <a:p>
            <a:pPr marL="450215"/>
            <a:r>
              <a:rPr lang="en-ZA" sz="1800" dirty="0">
                <a:solidFill>
                  <a:srgbClr val="595959"/>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Hoekom is dit belangrik? </a:t>
            </a:r>
            <a:br>
              <a:rPr lang="af-ZA" sz="1800" b="1" dirty="0">
                <a:solidFill>
                  <a:srgbClr val="595959"/>
                </a:solidFill>
                <a:effectLst/>
                <a:highlight>
                  <a:srgbClr val="FFFFFF"/>
                </a:highlight>
                <a:latin typeface="Arial" panose="020B0604020202020204" pitchFamily="34" charset="0"/>
                <a:ea typeface="Times New Roman" panose="02020603050405020304" pitchFamily="18" charset="0"/>
              </a:rPr>
            </a:br>
            <a:r>
              <a:rPr lang="af-ZA" sz="1800" b="1" dirty="0">
                <a:solidFill>
                  <a:srgbClr val="595959"/>
                </a:solidFill>
                <a:effectLst/>
                <a:highlight>
                  <a:srgbClr val="FFFFFF"/>
                </a:highlight>
                <a:latin typeface="Arial" panose="020B0604020202020204" pitchFamily="34" charset="0"/>
                <a:ea typeface="Times New Roman" panose="02020603050405020304" pitchFamily="18" charset="0"/>
              </a:rPr>
              <a:t>Die bereiking van jou doelwitte laat jou voel asof jy 'n doel het, wat lei tot geluk.</a:t>
            </a:r>
            <a:endParaRPr lang="en-ZA" sz="1800" b="1" dirty="0">
              <a:solidFill>
                <a:srgbClr val="000000"/>
              </a:solidFill>
              <a:effectLst/>
              <a:highlight>
                <a:srgbClr val="FFFFFF"/>
              </a:highlight>
              <a:latin typeface="Times New Roman" panose="02020603050405020304" pitchFamily="18" charset="0"/>
              <a:ea typeface="Times New Roman" panose="02020603050405020304" pitchFamily="18" charset="0"/>
            </a:endParaRPr>
          </a:p>
          <a:p>
            <a:endParaRPr lang="en-ZA" sz="1800" b="1" dirty="0">
              <a:solidFill>
                <a:srgbClr val="000000"/>
              </a:solidFill>
              <a:effectLst/>
              <a:highlight>
                <a:srgbClr val="FFFFFF"/>
              </a:highligh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Dink in jul groepe aan TWEE voorbeelde van elk van hierdie tipe doelwitte. Bespreek watter aksies jy vandag kan instel om hierdie doelwitte te bereik.</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Kyk na </a:t>
            </a:r>
            <a:r>
              <a:rPr lang="af-ZA" sz="1800" b="1" i="1" dirty="0">
                <a:solidFill>
                  <a:srgbClr val="595959"/>
                </a:solidFill>
                <a:effectLst/>
                <a:latin typeface="Arial" panose="020B0604020202020204" pitchFamily="34" charset="0"/>
                <a:ea typeface="Times New Roman" panose="02020603050405020304" pitchFamily="18" charset="0"/>
              </a:rPr>
              <a:t>Aktiwiteit 2</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1 – Werkkaart</a:t>
            </a:r>
            <a:r>
              <a:rPr lang="af-ZA" sz="1800" dirty="0">
                <a:solidFill>
                  <a:srgbClr val="595959"/>
                </a:solidFill>
                <a:effectLst/>
                <a:latin typeface="Arial" panose="020B0604020202020204" pitchFamily="34" charset="0"/>
                <a:ea typeface="Times New Roman" panose="02020603050405020304" pitchFamily="18" charset="0"/>
              </a:rPr>
              <a:t>) </a:t>
            </a:r>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en identifiseer wat kort-, medium- en langtermyn-doelwitte is.</a:t>
            </a:r>
            <a:r>
              <a:rPr lang="af-ZA" sz="1800" dirty="0">
                <a:effectLst/>
                <a:latin typeface="Arial" panose="020B0604020202020204" pitchFamily="34" charset="0"/>
                <a:ea typeface="Times New Roman" panose="02020603050405020304" pitchFamily="18" charset="0"/>
              </a:rPr>
              <a:t> </a:t>
            </a:r>
            <a:br>
              <a:rPr lang="en-ZA" sz="1800" dirty="0">
                <a:solidFill>
                  <a:srgbClr val="595959"/>
                </a:solidFill>
                <a:effectLst/>
                <a:latin typeface="Arial" panose="020B0604020202020204" pitchFamily="34" charset="0"/>
                <a:ea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BE562D53-21CB-2C45-90B0-09CFF7E622AC}" type="slidenum">
              <a:rPr lang="en-US" smtClean="0"/>
              <a:t>2</a:t>
            </a:fld>
            <a:endParaRPr lang="en-US"/>
          </a:p>
        </p:txBody>
      </p:sp>
    </p:spTree>
    <p:extLst>
      <p:ext uri="{BB962C8B-B14F-4D97-AF65-F5344CB8AC3E}">
        <p14:creationId xmlns:p14="http://schemas.microsoft.com/office/powerpoint/2010/main" val="4038579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f-ZA" sz="1800" dirty="0">
                <a:solidFill>
                  <a:srgbClr val="404040"/>
                </a:solidFill>
                <a:effectLst/>
                <a:latin typeface="Arial" panose="020B0604020202020204" pitchFamily="34" charset="0"/>
                <a:ea typeface="Times New Roman" panose="02020603050405020304" pitchFamily="18" charset="0"/>
              </a:rPr>
              <a:t>(Leerders moet die </a:t>
            </a:r>
            <a:r>
              <a:rPr lang="af-ZA" sz="1800" b="1" i="1" dirty="0">
                <a:solidFill>
                  <a:srgbClr val="404040"/>
                </a:solidFill>
                <a:effectLst/>
                <a:latin typeface="Arial" panose="020B0604020202020204" pitchFamily="34" charset="0"/>
                <a:ea typeface="Times New Roman" panose="02020603050405020304" pitchFamily="18" charset="0"/>
              </a:rPr>
              <a:t>SMART</a:t>
            </a:r>
            <a:r>
              <a:rPr lang="af-ZA" sz="1800" b="1" dirty="0">
                <a:solidFill>
                  <a:srgbClr val="404040"/>
                </a:solidFill>
                <a:effectLst/>
                <a:latin typeface="Arial" panose="020B0604020202020204" pitchFamily="34" charset="0"/>
                <a:ea typeface="Times New Roman" panose="02020603050405020304" pitchFamily="18" charset="0"/>
              </a:rPr>
              <a:t>-metode</a:t>
            </a:r>
            <a:r>
              <a:rPr lang="af-ZA" sz="1800" dirty="0">
                <a:solidFill>
                  <a:srgbClr val="404040"/>
                </a:solidFill>
                <a:effectLst/>
                <a:latin typeface="Arial" panose="020B0604020202020204" pitchFamily="34" charset="0"/>
                <a:ea typeface="Times New Roman" panose="02020603050405020304" pitchFamily="18" charset="0"/>
              </a:rPr>
              <a:t> in hul notas byvoeg soos dit geleer word. Herinner leerders daaraan dat dit hersiening is, aangesien dit in graad 9 &amp; 10 gedek is, maar steeds relevant is in graad 11.)</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Dit is belangrik wanneer jy jou doelwitte gestel het om seker te maak dat jy dit werklik kan bereik, anders berei jy jouself voor vir teleurstelling vanaf dag 1.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Begin altyd deur jou doelwitte neer te skryf en HOE jy van plan is om dit te bereik. Op hierdie manier sal jy beter voorbereid wees op wat verkeerd kan gaan. Evalueer dan jou doelwitte deur die </a:t>
            </a:r>
            <a:r>
              <a:rPr lang="af-ZA" sz="1800" b="1" i="1" dirty="0">
                <a:solidFill>
                  <a:srgbClr val="404040"/>
                </a:solidFill>
                <a:effectLst/>
                <a:latin typeface="Arial" panose="020B0604020202020204" pitchFamily="34" charset="0"/>
                <a:ea typeface="Times New Roman" panose="02020603050405020304" pitchFamily="18" charset="0"/>
              </a:rPr>
              <a:t>SMART</a:t>
            </a:r>
            <a:r>
              <a:rPr lang="af-ZA" sz="1800" b="1" dirty="0">
                <a:solidFill>
                  <a:srgbClr val="404040"/>
                </a:solidFill>
                <a:effectLst/>
                <a:latin typeface="Arial" panose="020B0604020202020204" pitchFamily="34" charset="0"/>
                <a:ea typeface="Times New Roman" panose="02020603050405020304" pitchFamily="18" charset="0"/>
              </a:rPr>
              <a:t>-metode</a:t>
            </a:r>
            <a:r>
              <a:rPr lang="af-ZA" sz="1800" dirty="0">
                <a:solidFill>
                  <a:srgbClr val="404040"/>
                </a:solidFill>
                <a:effectLst/>
                <a:latin typeface="Arial" panose="020B0604020202020204" pitchFamily="34" charset="0"/>
                <a:ea typeface="Times New Roman" panose="02020603050405020304" pitchFamily="18" charset="0"/>
              </a:rPr>
              <a:t> te gebruik.</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i="1" dirty="0">
                <a:solidFill>
                  <a:srgbClr val="595959"/>
                </a:solidFill>
                <a:effectLst/>
                <a:latin typeface="Arial" panose="020B0604020202020204" pitchFamily="34" charset="0"/>
                <a:ea typeface="Times New Roman" panose="02020603050405020304" pitchFamily="18" charset="0"/>
              </a:rPr>
              <a:t>S</a:t>
            </a:r>
            <a:r>
              <a:rPr lang="af-ZA" sz="1800" i="1" dirty="0">
                <a:solidFill>
                  <a:srgbClr val="595959"/>
                </a:solidFill>
                <a:effectLst/>
                <a:latin typeface="Arial" panose="020B0604020202020204" pitchFamily="34" charset="0"/>
                <a:ea typeface="Times New Roman" panose="02020603050405020304" pitchFamily="18" charset="0"/>
              </a:rPr>
              <a:t>pecific</a:t>
            </a:r>
            <a:r>
              <a:rPr lang="af-ZA" sz="1800" dirty="0">
                <a:solidFill>
                  <a:srgbClr val="595959"/>
                </a:solidFill>
                <a:effectLst/>
                <a:latin typeface="Arial" panose="020B0604020202020204" pitchFamily="34" charset="0"/>
                <a:ea typeface="Times New Roman" panose="02020603050405020304" pitchFamily="18" charset="0"/>
              </a:rPr>
              <a:t>/Spesifiek - jy weet presies wat jy wil hê, dit is nie 'n wens nie.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i="1" dirty="0">
                <a:solidFill>
                  <a:srgbClr val="595959"/>
                </a:solidFill>
                <a:effectLst/>
                <a:latin typeface="Arial" panose="020B0604020202020204" pitchFamily="34" charset="0"/>
                <a:ea typeface="Times New Roman" panose="02020603050405020304" pitchFamily="18" charset="0"/>
              </a:rPr>
              <a:t>M</a:t>
            </a:r>
            <a:r>
              <a:rPr lang="af-ZA" sz="1800" i="1" dirty="0">
                <a:solidFill>
                  <a:srgbClr val="595959"/>
                </a:solidFill>
                <a:effectLst/>
                <a:latin typeface="Arial" panose="020B0604020202020204" pitchFamily="34" charset="0"/>
                <a:ea typeface="Times New Roman" panose="02020603050405020304" pitchFamily="18" charset="0"/>
              </a:rPr>
              <a:t>easurable</a:t>
            </a:r>
            <a:r>
              <a:rPr lang="af-ZA" sz="1800" dirty="0">
                <a:solidFill>
                  <a:srgbClr val="595959"/>
                </a:solidFill>
                <a:effectLst/>
                <a:latin typeface="Arial" panose="020B0604020202020204" pitchFamily="34" charset="0"/>
                <a:ea typeface="Times New Roman" panose="02020603050405020304" pitchFamily="18" charset="0"/>
              </a:rPr>
              <a:t>/Meetbaar - jy kan die vordering langs die pad meet.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i="1" dirty="0">
                <a:solidFill>
                  <a:srgbClr val="595959"/>
                </a:solidFill>
                <a:effectLst/>
                <a:latin typeface="Arial" panose="020B0604020202020204" pitchFamily="34" charset="0"/>
                <a:ea typeface="Times New Roman" panose="02020603050405020304" pitchFamily="18" charset="0"/>
              </a:rPr>
              <a:t>A</a:t>
            </a:r>
            <a:r>
              <a:rPr lang="af-ZA" sz="1800" i="1" dirty="0">
                <a:solidFill>
                  <a:srgbClr val="595959"/>
                </a:solidFill>
                <a:effectLst/>
                <a:latin typeface="Arial" panose="020B0604020202020204" pitchFamily="34" charset="0"/>
                <a:ea typeface="Times New Roman" panose="02020603050405020304" pitchFamily="18" charset="0"/>
              </a:rPr>
              <a:t>chievable</a:t>
            </a:r>
            <a:r>
              <a:rPr lang="af-ZA" sz="1800" dirty="0">
                <a:solidFill>
                  <a:srgbClr val="595959"/>
                </a:solidFill>
                <a:effectLst/>
                <a:latin typeface="Arial" panose="020B0604020202020204" pitchFamily="34" charset="0"/>
                <a:ea typeface="Times New Roman" panose="02020603050405020304" pitchFamily="18" charset="0"/>
              </a:rPr>
              <a:t>/Bereikbaar - dit is moontlik om hierdie doel te bereik.</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i="1" dirty="0">
                <a:solidFill>
                  <a:srgbClr val="595959"/>
                </a:solidFill>
                <a:effectLst/>
                <a:latin typeface="Arial" panose="020B0604020202020204" pitchFamily="34" charset="0"/>
                <a:ea typeface="Times New Roman" panose="02020603050405020304" pitchFamily="18" charset="0"/>
              </a:rPr>
              <a:t>R</a:t>
            </a:r>
            <a:r>
              <a:rPr lang="af-ZA" sz="1800" i="1" dirty="0">
                <a:solidFill>
                  <a:srgbClr val="595959"/>
                </a:solidFill>
                <a:effectLst/>
                <a:latin typeface="Arial" panose="020B0604020202020204" pitchFamily="34" charset="0"/>
                <a:ea typeface="Times New Roman" panose="02020603050405020304" pitchFamily="18" charset="0"/>
              </a:rPr>
              <a:t>ealistic</a:t>
            </a:r>
            <a:r>
              <a:rPr lang="af-ZA" sz="1800" dirty="0">
                <a:solidFill>
                  <a:srgbClr val="595959"/>
                </a:solidFill>
                <a:effectLst/>
                <a:latin typeface="Arial" panose="020B0604020202020204" pitchFamily="34" charset="0"/>
                <a:ea typeface="Times New Roman" panose="02020603050405020304" pitchFamily="18" charset="0"/>
              </a:rPr>
              <a:t>/Realisties - dit is binne jou bereik, nie onrealisties nie.</a:t>
            </a: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b="1" i="1" dirty="0">
                <a:solidFill>
                  <a:srgbClr val="595959"/>
                </a:solidFill>
                <a:effectLst/>
                <a:latin typeface="Arial" panose="020B0604020202020204" pitchFamily="34" charset="0"/>
                <a:ea typeface="Times New Roman" panose="02020603050405020304" pitchFamily="18" charset="0"/>
              </a:rPr>
              <a:t>T</a:t>
            </a:r>
            <a:r>
              <a:rPr lang="af-ZA" sz="1800" i="1" dirty="0">
                <a:solidFill>
                  <a:srgbClr val="595959"/>
                </a:solidFill>
                <a:effectLst/>
                <a:latin typeface="Arial" panose="020B0604020202020204" pitchFamily="34" charset="0"/>
                <a:ea typeface="Times New Roman" panose="02020603050405020304" pitchFamily="18" charset="0"/>
              </a:rPr>
              <a:t>imely</a:t>
            </a:r>
            <a:r>
              <a:rPr lang="af-ZA" sz="1800" dirty="0">
                <a:solidFill>
                  <a:srgbClr val="595959"/>
                </a:solidFill>
                <a:effectLst/>
                <a:latin typeface="Arial" panose="020B0604020202020204" pitchFamily="34" charset="0"/>
                <a:ea typeface="Times New Roman" panose="02020603050405020304" pitchFamily="18" charset="0"/>
              </a:rPr>
              <a:t>/Tydig - jy kan hierdie doel bereik in die tydsraamwerk wat jy daarvoor uiteengesit het.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457200" lvl="1" indent="0">
              <a:buFont typeface="Wingdings" panose="05000000000000000000" pitchFamily="2"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457200" lvl="1"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Op grond van jou evaluering  in</a:t>
            </a:r>
            <a:r>
              <a:rPr lang="af-ZA" sz="1800" dirty="0">
                <a:solidFill>
                  <a:srgbClr val="000000"/>
                </a:solidFill>
                <a:effectLst/>
                <a:latin typeface="Arial" panose="020B0604020202020204" pitchFamily="34" charset="0"/>
                <a:ea typeface="Times New Roman" panose="02020603050405020304" pitchFamily="18" charset="0"/>
              </a:rPr>
              <a:t> </a:t>
            </a:r>
            <a:r>
              <a:rPr lang="af-ZA" sz="1800" b="1" i="1" dirty="0">
                <a:solidFill>
                  <a:srgbClr val="595959"/>
                </a:solidFill>
                <a:effectLst/>
                <a:latin typeface="Arial" panose="020B0604020202020204" pitchFamily="34" charset="0"/>
                <a:ea typeface="Times New Roman" panose="02020603050405020304" pitchFamily="18" charset="0"/>
              </a:rPr>
              <a:t>Aktiwiteit 1,</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besluit in</a:t>
            </a:r>
            <a:r>
              <a:rPr lang="af-ZA" sz="1800" dirty="0">
                <a:solidFill>
                  <a:srgbClr val="000000"/>
                </a:solidFill>
                <a:effectLst/>
                <a:latin typeface="Arial" panose="020B0604020202020204" pitchFamily="34" charset="0"/>
                <a:ea typeface="Times New Roman" panose="02020603050405020304" pitchFamily="18" charset="0"/>
              </a:rPr>
              <a:t> </a:t>
            </a:r>
            <a:r>
              <a:rPr lang="af-ZA" sz="1800" b="1" i="1" dirty="0">
                <a:solidFill>
                  <a:srgbClr val="595959"/>
                </a:solidFill>
                <a:effectLst/>
                <a:latin typeface="Arial" panose="020B0604020202020204" pitchFamily="34" charset="0"/>
                <a:ea typeface="Times New Roman" panose="02020603050405020304" pitchFamily="18" charset="0"/>
              </a:rPr>
              <a:t>Aktiwiteit 3</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1 – Werkkaart</a:t>
            </a:r>
            <a:r>
              <a:rPr lang="af-ZA" sz="1800" dirty="0">
                <a:solidFill>
                  <a:srgbClr val="595959"/>
                </a:solidFill>
                <a:effectLst/>
                <a:latin typeface="Arial" panose="020B0604020202020204" pitchFamily="34" charset="0"/>
                <a:ea typeface="Times New Roman" panose="02020603050405020304" pitchFamily="18" charset="0"/>
              </a:rPr>
              <a:t>) op 'n kort-, medium- en langtermyndoelwit in die area wat jy voel jy moet verbeter. </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3</a:t>
            </a:fld>
            <a:endParaRPr lang="en-US"/>
          </a:p>
        </p:txBody>
      </p:sp>
    </p:spTree>
    <p:extLst>
      <p:ext uri="{BB962C8B-B14F-4D97-AF65-F5344CB8AC3E}">
        <p14:creationId xmlns:p14="http://schemas.microsoft.com/office/powerpoint/2010/main" val="3992741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Onthou jy die aanhaling wat ons vroeër teëgekom het (d.w.s. Skyfie 2), </a:t>
            </a:r>
            <a:r>
              <a:rPr lang="af-ZA" sz="1800" dirty="0">
                <a:solidFill>
                  <a:srgbClr val="000000"/>
                </a:solidFill>
                <a:effectLst/>
                <a:latin typeface="Arial" panose="020B0604020202020204" pitchFamily="34" charset="0"/>
                <a:ea typeface="Times New Roman" panose="02020603050405020304" pitchFamily="18" charset="0"/>
              </a:rPr>
              <a:t> ''n </a:t>
            </a:r>
            <a:r>
              <a:rPr lang="af-ZA" sz="1800" i="1" dirty="0">
                <a:solidFill>
                  <a:srgbClr val="404040"/>
                </a:solidFill>
                <a:effectLst/>
                <a:latin typeface="Arial" panose="020B0604020202020204" pitchFamily="34" charset="0"/>
                <a:ea typeface="Times New Roman" panose="02020603050405020304" pitchFamily="18" charset="0"/>
              </a:rPr>
              <a:t>Doel sonder plan is net 'n wens’</a:t>
            </a:r>
            <a:r>
              <a:rPr lang="af-ZA" sz="1800" dirty="0">
                <a:solidFill>
                  <a:srgbClr val="404040"/>
                </a:solidFill>
                <a:effectLst/>
                <a:latin typeface="Arial" panose="020B0604020202020204" pitchFamily="34" charset="0"/>
                <a:ea typeface="Times New Roman" panose="02020603050405020304" pitchFamily="18" charset="0"/>
              </a:rPr>
              <a:t>?</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Ons weet nou dat jy</a:t>
            </a:r>
            <a:r>
              <a:rPr lang="af-ZA" sz="1800" dirty="0">
                <a:solidFill>
                  <a:srgbClr val="000000"/>
                </a:solidFill>
                <a:effectLst/>
                <a:latin typeface="Arial" panose="020B0604020202020204" pitchFamily="34" charset="0"/>
                <a:ea typeface="Times New Roman" panose="02020603050405020304" pitchFamily="18" charset="0"/>
              </a:rPr>
              <a:t> </a:t>
            </a:r>
            <a:r>
              <a:rPr lang="af-ZA" sz="1800" b="1" dirty="0">
                <a:solidFill>
                  <a:srgbClr val="404040"/>
                </a:solidFill>
                <a:effectLst/>
                <a:latin typeface="Arial" panose="020B0604020202020204" pitchFamily="34" charset="0"/>
                <a:ea typeface="Times New Roman" panose="02020603050405020304" pitchFamily="18" charset="0"/>
              </a:rPr>
              <a:t>langtermyndoelwitte</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nodig het om te bepaal </a:t>
            </a:r>
            <a:r>
              <a:rPr lang="af-ZA" sz="1800" u="sng" dirty="0">
                <a:solidFill>
                  <a:srgbClr val="404040"/>
                </a:solidFill>
                <a:effectLst/>
                <a:latin typeface="Arial" panose="020B0604020202020204" pitchFamily="34" charset="0"/>
                <a:ea typeface="Times New Roman" panose="02020603050405020304" pitchFamily="18" charset="0"/>
              </a:rPr>
              <a:t>waar jy wil wees</a:t>
            </a:r>
            <a:r>
              <a:rPr lang="af-ZA" sz="1800" dirty="0">
                <a:solidFill>
                  <a:srgbClr val="404040"/>
                </a:solidFill>
                <a:effectLst/>
                <a:latin typeface="Arial" panose="020B0604020202020204" pitchFamily="34" charset="0"/>
                <a:ea typeface="Times New Roman" panose="02020603050405020304" pitchFamily="18" charset="0"/>
              </a:rPr>
              <a:t> en baie </a:t>
            </a:r>
            <a:r>
              <a:rPr lang="af-ZA" sz="1800" b="1" dirty="0">
                <a:solidFill>
                  <a:srgbClr val="404040"/>
                </a:solidFill>
                <a:effectLst/>
                <a:latin typeface="Arial" panose="020B0604020202020204" pitchFamily="34" charset="0"/>
                <a:ea typeface="Times New Roman" panose="02020603050405020304" pitchFamily="18" charset="0"/>
              </a:rPr>
              <a:t>korttermyndoelwitte</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om jou te </a:t>
            </a:r>
            <a:r>
              <a:rPr lang="af-ZA" sz="1800" u="sng" dirty="0">
                <a:solidFill>
                  <a:srgbClr val="404040"/>
                </a:solidFill>
                <a:effectLst/>
                <a:latin typeface="Arial" panose="020B0604020202020204" pitchFamily="34" charset="0"/>
                <a:ea typeface="Times New Roman" panose="02020603050405020304" pitchFamily="18" charset="0"/>
              </a:rPr>
              <a:t>help om daar te kom</a:t>
            </a:r>
            <a:r>
              <a:rPr lang="af-ZA" sz="1800" dirty="0">
                <a:solidFill>
                  <a:srgbClr val="404040"/>
                </a:solidFill>
                <a:effectLst/>
                <a:latin typeface="Arial" panose="020B0604020202020204" pitchFamily="34" charset="0"/>
                <a:ea typeface="Times New Roman" panose="02020603050405020304" pitchFamily="18" charset="0"/>
              </a:rPr>
              <a:t>. Dit beteken dat jy 'n plan of strategie nodig het oor hoe om jou doelwitte te bereik.</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'n </a:t>
            </a:r>
            <a:r>
              <a:rPr lang="af-ZA" sz="1800" b="1" dirty="0">
                <a:solidFill>
                  <a:srgbClr val="595959"/>
                </a:solidFill>
                <a:effectLst/>
                <a:latin typeface="Arial" panose="020B0604020202020204" pitchFamily="34" charset="0"/>
                <a:ea typeface="Times New Roman" panose="02020603050405020304" pitchFamily="18" charset="0"/>
              </a:rPr>
              <a:t>Aksieplan</a:t>
            </a:r>
            <a:r>
              <a:rPr lang="af-ZA" sz="1800" dirty="0">
                <a:solidFill>
                  <a:srgbClr val="595959"/>
                </a:solidFill>
                <a:effectLst/>
                <a:latin typeface="Arial" panose="020B0604020202020204" pitchFamily="34" charset="0"/>
                <a:ea typeface="Times New Roman" panose="02020603050405020304" pitchFamily="18" charset="0"/>
              </a:rPr>
              <a:t> (om jou te help om doelwitte te stel) bevat die volgende vrae:</a:t>
            </a:r>
          </a:p>
          <a:p>
            <a:pPr marL="457200" lvl="1" indent="0">
              <a:buFont typeface="Symbol" panose="05050102010706020507" pitchFamily="18" charset="2"/>
              <a:buNone/>
            </a:pP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Wat?</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Wanneer? </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Hoe? </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Teen wanneer?</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Evalueer</a:t>
            </a:r>
            <a:endParaRPr lang="en-ZA" sz="1800" dirty="0">
              <a:effectLst/>
              <a:latin typeface="Times New Roman" panose="02020603050405020304" pitchFamily="18" charset="0"/>
              <a:ea typeface="Times New Roman" panose="02020603050405020304" pitchFamily="18" charset="0"/>
            </a:endParaRPr>
          </a:p>
          <a:p>
            <a:pPr marL="1143000"/>
            <a:r>
              <a:rPr lang="en-ZA" sz="1800" dirty="0">
                <a:solidFill>
                  <a:srgbClr val="595959"/>
                </a:solidFill>
                <a:effectLst/>
                <a:latin typeface="Arial" panose="020B0604020202020204" pitchFamily="34" charset="0"/>
                <a:ea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Voorbeeld van 'n aksieplan:</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Wat</a:t>
            </a:r>
            <a:r>
              <a:rPr lang="af-ZA" sz="1800" dirty="0">
                <a:solidFill>
                  <a:srgbClr val="404040"/>
                </a:solidFill>
                <a:effectLst/>
                <a:latin typeface="Arial" panose="020B0604020202020204" pitchFamily="34" charset="0"/>
                <a:ea typeface="Times New Roman" panose="02020603050405020304" pitchFamily="18" charset="0"/>
              </a:rPr>
              <a:t>? Om 80% of hoër in Engels te behaal</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Wanneer</a:t>
            </a:r>
            <a:r>
              <a:rPr lang="af-ZA" sz="1800" dirty="0">
                <a:solidFill>
                  <a:srgbClr val="404040"/>
                </a:solidFill>
                <a:effectLst/>
                <a:latin typeface="Arial" panose="020B0604020202020204" pitchFamily="34" charset="0"/>
                <a:ea typeface="Times New Roman" panose="02020603050405020304" pitchFamily="18" charset="0"/>
              </a:rPr>
              <a:t>? Vir elke kwartaal van graad 11</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Hoe</a:t>
            </a:r>
            <a:r>
              <a:rPr lang="af-ZA" sz="1800" dirty="0">
                <a:solidFill>
                  <a:srgbClr val="404040"/>
                </a:solidFill>
                <a:effectLst/>
                <a:latin typeface="Arial" panose="020B0604020202020204" pitchFamily="34" charset="0"/>
                <a:ea typeface="Times New Roman" panose="02020603050405020304" pitchFamily="18" charset="0"/>
              </a:rPr>
              <a:t>? Leer hard, bestuur tyd goed, luister in die klas, sluit aan by 'n studiegroep</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Teen wanneer</a:t>
            </a:r>
            <a:r>
              <a:rPr lang="af-ZA" sz="1800" dirty="0">
                <a:solidFill>
                  <a:srgbClr val="404040"/>
                </a:solidFill>
                <a:effectLst/>
                <a:latin typeface="Arial" panose="020B0604020202020204" pitchFamily="34" charset="0"/>
                <a:ea typeface="Times New Roman" panose="02020603050405020304" pitchFamily="18" charset="0"/>
              </a:rPr>
              <a:t>? Einde van elke kwartaal</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Evalueer</a:t>
            </a:r>
            <a:r>
              <a:rPr lang="af-ZA" sz="1800" dirty="0">
                <a:solidFill>
                  <a:srgbClr val="404040"/>
                </a:solidFill>
                <a:effectLst/>
                <a:latin typeface="Arial" panose="020B0604020202020204" pitchFamily="34" charset="0"/>
                <a:ea typeface="Times New Roman" panose="02020603050405020304" pitchFamily="18" charset="0"/>
              </a:rPr>
              <a:t>? Gaan my punte na</a:t>
            </a:r>
            <a:endParaRPr lang="en-ZA" sz="1800" dirty="0">
              <a:solidFill>
                <a:srgbClr val="000000"/>
              </a:solidFill>
              <a:effectLst/>
              <a:latin typeface="Times New Roman" panose="02020603050405020304" pitchFamily="18" charset="0"/>
              <a:ea typeface="Times New Roman" panose="02020603050405020304" pitchFamily="18" charset="0"/>
            </a:endParaRPr>
          </a:p>
          <a:p>
            <a:pPr marL="1257300"/>
            <a:r>
              <a:rPr lang="en-ZA" sz="1800" dirty="0">
                <a:solidFill>
                  <a:srgbClr val="404040"/>
                </a:solidFill>
                <a:effectLst/>
                <a:latin typeface="Arial" panose="020B0604020202020204" pitchFamily="34" charset="0"/>
                <a:ea typeface="Times New Roman" panose="02020603050405020304" pitchFamily="18"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af-ZA" sz="1800" dirty="0">
                <a:solidFill>
                  <a:srgbClr val="404040"/>
                </a:solidFill>
                <a:effectLst/>
                <a:latin typeface="Arial" panose="020B0604020202020204" pitchFamily="34" charset="0"/>
                <a:ea typeface="Times New Roman" panose="02020603050405020304" pitchFamily="18" charset="0"/>
              </a:rPr>
              <a:t>Kyk na die voorbeeld op jou werkkaart en voltooi </a:t>
            </a:r>
            <a:r>
              <a:rPr lang="af-ZA" sz="1800" b="1" i="1" dirty="0">
                <a:solidFill>
                  <a:srgbClr val="404040"/>
                </a:solidFill>
                <a:effectLst/>
                <a:latin typeface="Arial" panose="020B0604020202020204" pitchFamily="34" charset="0"/>
                <a:ea typeface="Times New Roman" panose="02020603050405020304" pitchFamily="18" charset="0"/>
              </a:rPr>
              <a:t>Aktiwiteit 4</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1 – Werkkaart</a:t>
            </a:r>
            <a:r>
              <a:rPr lang="af-ZA" sz="1800" dirty="0">
                <a:solidFill>
                  <a:srgbClr val="595959"/>
                </a:solidFill>
                <a:effectLst/>
                <a:latin typeface="Arial" panose="020B0604020202020204" pitchFamily="34" charset="0"/>
                <a:ea typeface="Times New Roman" panose="02020603050405020304" pitchFamily="18" charset="0"/>
              </a:rPr>
              <a:t>).</a:t>
            </a:r>
            <a:r>
              <a:rPr lang="af-ZA" sz="1800" dirty="0">
                <a:effectLst/>
                <a:latin typeface="Arial" panose="020B0604020202020204" pitchFamily="34" charset="0"/>
                <a:ea typeface="Times New Roman" panose="02020603050405020304" pitchFamily="18" charset="0"/>
              </a:rPr>
              <a:t> </a:t>
            </a:r>
            <a:br>
              <a:rPr lang="af-ZA" sz="1800" dirty="0">
                <a:solidFill>
                  <a:srgbClr val="404040"/>
                </a:solidFill>
                <a:effectLst/>
                <a:latin typeface="Arial" panose="020B0604020202020204" pitchFamily="34" charset="0"/>
                <a:ea typeface="Times New Roman" panose="02020603050405020304" pitchFamily="18" charset="0"/>
              </a:rPr>
            </a:br>
            <a:r>
              <a:rPr lang="af-ZA" sz="1800" dirty="0">
                <a:solidFill>
                  <a:srgbClr val="404040"/>
                </a:solidFill>
                <a:effectLst/>
                <a:latin typeface="Arial" panose="020B0604020202020204" pitchFamily="34" charset="0"/>
                <a:ea typeface="Times New Roman" panose="02020603050405020304" pitchFamily="18" charset="0"/>
              </a:rPr>
              <a:t>(Moedig leerders aan om vinnig te werk en al VIER kategorieë te voltooi.) </a:t>
            </a:r>
            <a:br>
              <a:rPr lang="af-ZA" sz="1800" dirty="0">
                <a:solidFill>
                  <a:srgbClr val="404040"/>
                </a:solidFill>
                <a:effectLst/>
                <a:latin typeface="Arial" panose="020B0604020202020204" pitchFamily="34" charset="0"/>
                <a:ea typeface="Times New Roman" panose="02020603050405020304" pitchFamily="18" charset="0"/>
              </a:rPr>
            </a:br>
            <a:endParaRPr lang="en-US" dirty="0"/>
          </a:p>
        </p:txBody>
      </p:sp>
      <p:sp>
        <p:nvSpPr>
          <p:cNvPr id="4" name="Slide Number Placeholder 3"/>
          <p:cNvSpPr>
            <a:spLocks noGrp="1"/>
          </p:cNvSpPr>
          <p:nvPr>
            <p:ph type="sldNum" sz="quarter" idx="5"/>
          </p:nvPr>
        </p:nvSpPr>
        <p:spPr/>
        <p:txBody>
          <a:bodyPr/>
          <a:lstStyle/>
          <a:p>
            <a:fld id="{BE562D53-21CB-2C45-90B0-09CFF7E622AC}" type="slidenum">
              <a:rPr lang="en-US" smtClean="0"/>
              <a:t>4</a:t>
            </a:fld>
            <a:endParaRPr lang="en-US"/>
          </a:p>
        </p:txBody>
      </p:sp>
    </p:spTree>
    <p:extLst>
      <p:ext uri="{BB962C8B-B14F-4D97-AF65-F5344CB8AC3E}">
        <p14:creationId xmlns:p14="http://schemas.microsoft.com/office/powerpoint/2010/main" val="329646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Selfs met al die beplanning, beïnvloed</a:t>
            </a:r>
            <a:r>
              <a:rPr lang="af-ZA" sz="1800" dirty="0">
                <a:solidFill>
                  <a:srgbClr val="000000"/>
                </a:solidFill>
                <a:effectLst/>
                <a:latin typeface="Arial" panose="020B0604020202020204" pitchFamily="34" charset="0"/>
                <a:ea typeface="Times New Roman" panose="02020603050405020304" pitchFamily="18" charset="0"/>
              </a:rPr>
              <a:t> </a:t>
            </a:r>
            <a:r>
              <a:rPr lang="af-ZA" sz="1800" b="1" dirty="0">
                <a:solidFill>
                  <a:srgbClr val="404040"/>
                </a:solidFill>
                <a:effectLst/>
                <a:latin typeface="Arial" panose="020B0604020202020204" pitchFamily="34" charset="0"/>
                <a:ea typeface="Times New Roman" panose="02020603050405020304" pitchFamily="18" charset="0"/>
              </a:rPr>
              <a:t>struikelblokke</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soms jou</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vermoë om jou doelwitte te bereik. Jy kan hierdie uitgebreide plan hê om ná skool aan 'n spesifieke universiteit in 'n spesifieke kursus te studeer. Jou ouers verloor inkomste omdat een ouer hul werk verloor en skielik is daar nie fondse om te studeer nie. Gee jy op met jou doelwitte of los jy probleme op om die probleem te probeer oplos sodat jy steeds kan gaan studeer?</a:t>
            </a:r>
            <a:r>
              <a:rPr lang="af-ZA" sz="1800" dirty="0">
                <a:solidFill>
                  <a:srgbClr val="000000"/>
                </a:solidFill>
                <a:effectLst/>
                <a:latin typeface="Arial" panose="020B0604020202020204" pitchFamily="34" charset="0"/>
                <a:ea typeface="Times New Roman" panose="02020603050405020304" pitchFamily="18" charset="0"/>
              </a:rPr>
              <a:t> </a:t>
            </a:r>
            <a:br>
              <a:rPr lang="af-ZA" sz="1800" dirty="0">
                <a:solidFill>
                  <a:srgbClr val="404040"/>
                </a:solidFill>
                <a:effectLst/>
                <a:latin typeface="Arial" panose="020B0604020202020204" pitchFamily="34" charset="0"/>
                <a:ea typeface="Times New Roman" panose="02020603050405020304" pitchFamily="18" charset="0"/>
              </a:rPr>
            </a:br>
            <a:br>
              <a:rPr lang="af-ZA" sz="1800" dirty="0">
                <a:solidFill>
                  <a:srgbClr val="404040"/>
                </a:solidFill>
                <a:effectLst/>
                <a:latin typeface="Arial" panose="020B0604020202020204" pitchFamily="34" charset="0"/>
                <a:ea typeface="Times New Roman" panose="02020603050405020304" pitchFamily="18" charset="0"/>
              </a:rPr>
            </a:br>
            <a:r>
              <a:rPr lang="af-ZA" sz="1800" dirty="0">
                <a:solidFill>
                  <a:srgbClr val="404040"/>
                </a:solidFill>
                <a:effectLst/>
                <a:latin typeface="Arial" panose="020B0604020202020204" pitchFamily="34" charset="0"/>
                <a:ea typeface="Times New Roman" panose="02020603050405020304" pitchFamily="18" charset="0"/>
              </a:rPr>
              <a:t>Eerstens moet jy seker maak dat jy die </a:t>
            </a:r>
            <a:r>
              <a:rPr lang="af-ZA" sz="1800" i="1" dirty="0">
                <a:solidFill>
                  <a:srgbClr val="404040"/>
                </a:solidFill>
                <a:effectLst/>
                <a:latin typeface="Arial" panose="020B0604020202020204" pitchFamily="34" charset="0"/>
                <a:ea typeface="Times New Roman" panose="02020603050405020304" pitchFamily="18" charset="0"/>
              </a:rPr>
              <a:t>regte houding</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het waarmee jy kies om hierdie probleem te benader. Dit beteken om te onthou:</a:t>
            </a:r>
            <a:r>
              <a:rPr lang="af-ZA" sz="1800" i="1" dirty="0">
                <a:solidFill>
                  <a:srgbClr val="404040"/>
                </a:solidFill>
                <a:effectLst/>
                <a:latin typeface="Arial" panose="020B0604020202020204" pitchFamily="34" charset="0"/>
                <a:ea typeface="Times New Roman" panose="02020603050405020304" pitchFamily="18" charset="0"/>
              </a:rPr>
              <a:t> Waarom wil ek hierdie doel bereik?</a:t>
            </a:r>
            <a:endParaRPr lang="en-ZA" sz="1800" i="1"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i="1"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Dit sluit in: </a:t>
            </a: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Volharding:</a:t>
            </a:r>
            <a:r>
              <a:rPr lang="af-ZA" sz="1800" dirty="0">
                <a:solidFill>
                  <a:srgbClr val="404040"/>
                </a:solidFill>
                <a:effectLst/>
                <a:latin typeface="Arial" panose="020B0604020202020204" pitchFamily="34" charset="0"/>
                <a:ea typeface="Times New Roman" panose="02020603050405020304" pitchFamily="18" charset="0"/>
              </a:rPr>
              <a:t> die vasberadenheid om aan te hou om iets te doen - moet nooit hierdie gesindheid prysgee nie.</a:t>
            </a:r>
            <a:endParaRPr lang="en-ZA" sz="1800" dirty="0">
              <a:effectLst/>
              <a:latin typeface="Times New Roman" panose="02020603050405020304" pitchFamily="18" charset="0"/>
              <a:ea typeface="Times New Roman" panose="02020603050405020304" pitchFamily="18" charset="0"/>
            </a:endParaRPr>
          </a:p>
          <a:p>
            <a:pPr marL="800100" lvl="1" indent="-342900">
              <a:lnSpc>
                <a:spcPct val="115000"/>
              </a:lnSpc>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Deursettingsvermoë:</a:t>
            </a:r>
            <a:r>
              <a:rPr lang="af-ZA" sz="1800" dirty="0">
                <a:solidFill>
                  <a:srgbClr val="404040"/>
                </a:solidFill>
                <a:effectLst/>
                <a:latin typeface="Arial" panose="020B0604020202020204" pitchFamily="34" charset="0"/>
                <a:ea typeface="Times New Roman" panose="02020603050405020304" pitchFamily="18" charset="0"/>
              </a:rPr>
              <a:t> die vasberadenheid om aan te hou probeer om iets moeilik te doen.</a:t>
            </a:r>
            <a:endParaRPr lang="en-ZA" sz="1800" dirty="0">
              <a:effectLst/>
              <a:latin typeface="Times New Roman" panose="02020603050405020304" pitchFamily="18" charset="0"/>
              <a:ea typeface="Times New Roman" panose="02020603050405020304" pitchFamily="18" charset="0"/>
            </a:endParaRPr>
          </a:p>
          <a:p>
            <a:pPr marL="800100" lvl="1" indent="-342900">
              <a:lnSpc>
                <a:spcPct val="115000"/>
              </a:lnSpc>
              <a:spcAft>
                <a:spcPts val="1000"/>
              </a:spcAft>
              <a:buFont typeface="Wingdings" panose="05000000000000000000" pitchFamily="2" charset="2"/>
              <a:buChar char=""/>
            </a:pPr>
            <a:r>
              <a:rPr lang="af-ZA" sz="1800" b="1" dirty="0">
                <a:solidFill>
                  <a:srgbClr val="404040"/>
                </a:solidFill>
                <a:effectLst/>
                <a:latin typeface="Arial" panose="020B0604020202020204" pitchFamily="34" charset="0"/>
                <a:ea typeface="Times New Roman" panose="02020603050405020304" pitchFamily="18" charset="0"/>
              </a:rPr>
              <a:t>Prioritisering:</a:t>
            </a:r>
            <a:r>
              <a:rPr lang="af-ZA" sz="1800" b="1" dirty="0">
                <a:solidFill>
                  <a:srgbClr val="595959"/>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om dinge te organiseer sodat jy met die belangrikste take begin.</a:t>
            </a:r>
            <a:endParaRPr lang="en-ZA" sz="1800" dirty="0">
              <a:effectLst/>
              <a:latin typeface="Times New Roman" panose="02020603050405020304" pitchFamily="18" charset="0"/>
              <a:ea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5</a:t>
            </a:fld>
            <a:endParaRPr lang="en-US"/>
          </a:p>
        </p:txBody>
      </p:sp>
    </p:spTree>
    <p:extLst>
      <p:ext uri="{BB962C8B-B14F-4D97-AF65-F5344CB8AC3E}">
        <p14:creationId xmlns:p14="http://schemas.microsoft.com/office/powerpoint/2010/main" val="3200082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Probleemoplossing beteken om 'n </a:t>
            </a:r>
            <a:r>
              <a:rPr lang="af-ZA" sz="1800" b="1" i="1" dirty="0">
                <a:solidFill>
                  <a:srgbClr val="404040"/>
                </a:solidFill>
                <a:effectLst/>
                <a:latin typeface="Arial" panose="020B0604020202020204" pitchFamily="34" charset="0"/>
                <a:ea typeface="Times New Roman" panose="02020603050405020304" pitchFamily="18" charset="0"/>
              </a:rPr>
              <a:t>IDEAL</a:t>
            </a:r>
            <a:r>
              <a:rPr lang="af-ZA" sz="1800" dirty="0">
                <a:solidFill>
                  <a:srgbClr val="404040"/>
                </a:solidFill>
                <a:effectLst/>
                <a:latin typeface="Arial" panose="020B0604020202020204" pitchFamily="34" charset="0"/>
                <a:ea typeface="Times New Roman" panose="02020603050405020304" pitchFamily="18" charset="0"/>
              </a:rPr>
              <a:t> plan</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te hê:</a:t>
            </a:r>
            <a:br>
              <a:rPr lang="af-ZA" sz="1800" dirty="0">
                <a:solidFill>
                  <a:srgbClr val="404040"/>
                </a:solidFill>
                <a:effectLst/>
                <a:latin typeface="Arial" panose="020B0604020202020204" pitchFamily="34" charset="0"/>
                <a:ea typeface="Times New Roman" panose="02020603050405020304" pitchFamily="18" charset="0"/>
              </a:rPr>
            </a:b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i="1" dirty="0">
                <a:solidFill>
                  <a:srgbClr val="404040"/>
                </a:solidFill>
                <a:effectLst/>
                <a:latin typeface="Arial" panose="020B0604020202020204" pitchFamily="34" charset="0"/>
                <a:ea typeface="Times New Roman" panose="02020603050405020304" pitchFamily="18" charset="0"/>
              </a:rPr>
              <a:t>I</a:t>
            </a:r>
            <a:r>
              <a:rPr lang="af-ZA" sz="1800" i="1" dirty="0">
                <a:solidFill>
                  <a:srgbClr val="404040"/>
                </a:solidFill>
                <a:effectLst/>
                <a:latin typeface="Arial" panose="020B0604020202020204" pitchFamily="34" charset="0"/>
                <a:ea typeface="Times New Roman" panose="02020603050405020304" pitchFamily="18" charset="0"/>
              </a:rPr>
              <a:t>dentify</a:t>
            </a:r>
            <a:r>
              <a:rPr lang="af-ZA" sz="1800" b="1" dirty="0">
                <a:solidFill>
                  <a:srgbClr val="404040"/>
                </a:solidFill>
                <a:effectLst/>
                <a:latin typeface="Arial" panose="020B0604020202020204" pitchFamily="34" charset="0"/>
                <a:ea typeface="Times New Roman" panose="02020603050405020304" pitchFamily="18" charset="0"/>
              </a:rPr>
              <a:t>/</a:t>
            </a:r>
            <a:r>
              <a:rPr lang="af-ZA" sz="1800" dirty="0">
                <a:solidFill>
                  <a:srgbClr val="404040"/>
                </a:solidFill>
                <a:effectLst/>
                <a:latin typeface="Arial" panose="020B0604020202020204" pitchFamily="34" charset="0"/>
                <a:ea typeface="Times New Roman" panose="02020603050405020304" pitchFamily="18" charset="0"/>
              </a:rPr>
              <a:t>Identifiseer die probleem: Beskryf die probleem in detail</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i="1" dirty="0">
                <a:solidFill>
                  <a:srgbClr val="404040"/>
                </a:solidFill>
                <a:effectLst/>
                <a:latin typeface="Arial" panose="020B0604020202020204" pitchFamily="34" charset="0"/>
                <a:ea typeface="Times New Roman" panose="02020603050405020304" pitchFamily="18" charset="0"/>
              </a:rPr>
              <a:t>D</a:t>
            </a:r>
            <a:r>
              <a:rPr lang="af-ZA" sz="1800" i="1" dirty="0">
                <a:solidFill>
                  <a:srgbClr val="404040"/>
                </a:solidFill>
                <a:effectLst/>
                <a:latin typeface="Arial" panose="020B0604020202020204" pitchFamily="34" charset="0"/>
                <a:ea typeface="Times New Roman" panose="02020603050405020304" pitchFamily="18" charset="0"/>
              </a:rPr>
              <a:t>efine</a:t>
            </a:r>
            <a:r>
              <a:rPr lang="af-ZA" sz="1800" b="1" dirty="0">
                <a:solidFill>
                  <a:srgbClr val="404040"/>
                </a:solidFill>
                <a:effectLst/>
                <a:latin typeface="Arial" panose="020B0604020202020204" pitchFamily="34" charset="0"/>
                <a:ea typeface="Times New Roman" panose="02020603050405020304" pitchFamily="18" charset="0"/>
              </a:rPr>
              <a:t>/</a:t>
            </a:r>
            <a:r>
              <a:rPr lang="af-ZA" sz="1800" dirty="0">
                <a:solidFill>
                  <a:srgbClr val="404040"/>
                </a:solidFill>
                <a:effectLst/>
                <a:latin typeface="Arial" panose="020B0604020202020204" pitchFamily="34" charset="0"/>
                <a:ea typeface="Times New Roman" panose="02020603050405020304" pitchFamily="18" charset="0"/>
              </a:rPr>
              <a:t>Definieer: Watter inligting het jy nodig om die probleem op te los? Wat moet jy weet?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i="1" dirty="0">
                <a:solidFill>
                  <a:srgbClr val="404040"/>
                </a:solidFill>
                <a:effectLst/>
                <a:latin typeface="Arial" panose="020B0604020202020204" pitchFamily="34" charset="0"/>
                <a:ea typeface="Times New Roman" panose="02020603050405020304" pitchFamily="18" charset="0"/>
              </a:rPr>
              <a:t>E</a:t>
            </a:r>
            <a:r>
              <a:rPr lang="af-ZA" sz="1800" i="1" dirty="0">
                <a:solidFill>
                  <a:srgbClr val="404040"/>
                </a:solidFill>
                <a:effectLst/>
                <a:latin typeface="Arial" panose="020B0604020202020204" pitchFamily="34" charset="0"/>
                <a:ea typeface="Times New Roman" panose="02020603050405020304" pitchFamily="18" charset="0"/>
              </a:rPr>
              <a:t>xplore</a:t>
            </a:r>
            <a:r>
              <a:rPr lang="af-ZA" sz="1800" dirty="0">
                <a:solidFill>
                  <a:srgbClr val="404040"/>
                </a:solidFill>
                <a:effectLst/>
                <a:latin typeface="Arial" panose="020B0604020202020204" pitchFamily="34" charset="0"/>
                <a:ea typeface="Times New Roman" panose="02020603050405020304" pitchFamily="18" charset="0"/>
              </a:rPr>
              <a:t>/Ondersoek: Wat is die moontlike oplossings? Probeer TWEE oplossings oorweeg. Wat sou die positiewe en negatiewe impak van hierdie besluit wees?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i="1" dirty="0">
                <a:solidFill>
                  <a:srgbClr val="404040"/>
                </a:solidFill>
                <a:effectLst/>
                <a:latin typeface="Arial" panose="020B0604020202020204" pitchFamily="34" charset="0"/>
                <a:ea typeface="Times New Roman" panose="02020603050405020304" pitchFamily="18" charset="0"/>
              </a:rPr>
              <a:t>A</a:t>
            </a:r>
            <a:r>
              <a:rPr lang="af-ZA" sz="1800" i="1" dirty="0">
                <a:solidFill>
                  <a:srgbClr val="404040"/>
                </a:solidFill>
                <a:effectLst/>
                <a:latin typeface="Arial" panose="020B0604020202020204" pitchFamily="34" charset="0"/>
                <a:ea typeface="Times New Roman" panose="02020603050405020304" pitchFamily="18" charset="0"/>
              </a:rPr>
              <a:t>ction</a:t>
            </a:r>
            <a:r>
              <a:rPr lang="af-ZA" sz="1800" dirty="0">
                <a:solidFill>
                  <a:srgbClr val="404040"/>
                </a:solidFill>
                <a:effectLst/>
                <a:latin typeface="Arial" panose="020B0604020202020204" pitchFamily="34" charset="0"/>
                <a:ea typeface="Times New Roman" panose="02020603050405020304" pitchFamily="18" charset="0"/>
              </a:rPr>
              <a:t>/Aksie: Sodra jy 'n aksieplan geëvalueer en gekies het, TREE OP! Konfronteer die kwessie reguit.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b="1" i="1" dirty="0">
                <a:solidFill>
                  <a:srgbClr val="404040"/>
                </a:solidFill>
                <a:effectLst/>
                <a:latin typeface="Arial" panose="020B0604020202020204" pitchFamily="34" charset="0"/>
                <a:ea typeface="Times New Roman" panose="02020603050405020304" pitchFamily="18" charset="0"/>
              </a:rPr>
              <a:t>L</a:t>
            </a:r>
            <a:r>
              <a:rPr lang="af-ZA" sz="1800" i="1" dirty="0">
                <a:solidFill>
                  <a:srgbClr val="404040"/>
                </a:solidFill>
                <a:effectLst/>
                <a:latin typeface="Arial" panose="020B0604020202020204" pitchFamily="34" charset="0"/>
                <a:ea typeface="Times New Roman" panose="02020603050405020304" pitchFamily="18" charset="0"/>
              </a:rPr>
              <a:t>ook back</a:t>
            </a:r>
            <a:r>
              <a:rPr lang="af-ZA" sz="1800" dirty="0">
                <a:solidFill>
                  <a:srgbClr val="404040"/>
                </a:solidFill>
                <a:effectLst/>
                <a:latin typeface="Arial" panose="020B0604020202020204" pitchFamily="34" charset="0"/>
                <a:ea typeface="Times New Roman" panose="02020603050405020304" pitchFamily="18" charset="0"/>
              </a:rPr>
              <a:t>/Reflekteer: Reflekteer weke / maande later oor bogenoemde punte. Oorweeg hoe goed die probleem opgelos is.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6</a:t>
            </a:fld>
            <a:endParaRPr lang="en-US"/>
          </a:p>
        </p:txBody>
      </p:sp>
    </p:spTree>
    <p:extLst>
      <p:ext uri="{BB962C8B-B14F-4D97-AF65-F5344CB8AC3E}">
        <p14:creationId xmlns:p14="http://schemas.microsoft.com/office/powerpoint/2010/main" val="594347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Ons het vandag se les begin deur te besin oor waar jy in jou lewe is. Jy het doelwitte wat jy in die verlede gehad het en waar jy graag in die toekoms wil wees, deeglik oorweeg. Soms is dit 'n bietjie oorweldigend as ons baie doelwitte het en nooit vorentoe beweeg nie. Ons moet voortdurend hierdie doelwitte evalueer om te bepaal watter ons die hoogste moet</a:t>
            </a:r>
            <a:r>
              <a:rPr lang="af-ZA" sz="1800" dirty="0">
                <a:effectLst/>
                <a:latin typeface="Arial" panose="020B0604020202020204" pitchFamily="34" charset="0"/>
                <a:ea typeface="Times New Roman" panose="02020603050405020304" pitchFamily="18" charset="0"/>
              </a:rPr>
              <a:t> </a:t>
            </a:r>
            <a:r>
              <a:rPr lang="af-ZA" sz="1800" b="1" dirty="0">
                <a:solidFill>
                  <a:srgbClr val="595959"/>
                </a:solidFill>
                <a:effectLst/>
                <a:latin typeface="Arial" panose="020B0604020202020204" pitchFamily="34" charset="0"/>
                <a:ea typeface="Times New Roman" panose="02020603050405020304" pitchFamily="18" charset="0"/>
              </a:rPr>
              <a:t>prioritiseer</a:t>
            </a:r>
            <a:r>
              <a:rPr lang="af-ZA" sz="1800" dirty="0">
                <a:solidFill>
                  <a:srgbClr val="595959"/>
                </a:solidFill>
                <a:effectLst/>
                <a:latin typeface="Arial" panose="020B0604020202020204" pitchFamily="34" charset="0"/>
                <a:ea typeface="Times New Roman" panose="02020603050405020304" pitchFamily="18" charset="0"/>
              </a:rPr>
              <a:t>. Wat is tans die belangrikste een in jou lewe?</a:t>
            </a:r>
            <a:endParaRPr lang="en-ZA" sz="1800" dirty="0">
              <a:effectLst/>
              <a:latin typeface="Times New Roman" panose="02020603050405020304" pitchFamily="18" charset="0"/>
              <a:ea typeface="Times New Roman" panose="02020603050405020304" pitchFamily="18" charset="0"/>
            </a:endParaRPr>
          </a:p>
          <a:p>
            <a:pPr marL="457200"/>
            <a:r>
              <a:rPr lang="af-ZA" sz="1800" b="1"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Voorbeeld: Jy het miskien 'n </a:t>
            </a:r>
            <a:r>
              <a:rPr lang="af-ZA" sz="1800" b="1" dirty="0">
                <a:solidFill>
                  <a:srgbClr val="595959"/>
                </a:solidFill>
                <a:effectLst/>
                <a:latin typeface="Arial" panose="020B0604020202020204" pitchFamily="34" charset="0"/>
                <a:ea typeface="Times New Roman" panose="02020603050405020304" pitchFamily="18" charset="0"/>
              </a:rPr>
              <a:t>langtermyndoelwit</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om ‘n akteur te word en 'n </a:t>
            </a:r>
            <a:r>
              <a:rPr lang="af-ZA" sz="1800" b="1" dirty="0">
                <a:solidFill>
                  <a:srgbClr val="595959"/>
                </a:solidFill>
                <a:effectLst/>
                <a:latin typeface="Arial" panose="020B0604020202020204" pitchFamily="34" charset="0"/>
                <a:ea typeface="Times New Roman" panose="02020603050405020304" pitchFamily="18" charset="0"/>
              </a:rPr>
              <a:t>korttermyn-gesinsdoelwit </a:t>
            </a:r>
            <a:r>
              <a:rPr lang="af-ZA" sz="1800" dirty="0">
                <a:solidFill>
                  <a:srgbClr val="595959"/>
                </a:solidFill>
                <a:effectLst/>
                <a:latin typeface="Arial" panose="020B0604020202020204" pitchFamily="34" charset="0"/>
                <a:ea typeface="Times New Roman" panose="02020603050405020304" pitchFamily="18" charset="0"/>
              </a:rPr>
              <a:t>om beter met jou suster te kommunikeer. Dit moet 'n prioriteit wees om eers aan die verhouding met jou suster te werk deur verskillende aksies wat wys dat jy vir haar omgee. Sit eers al jou energie in om te studeer vir die punte om 'n akteur te word.</a:t>
            </a:r>
            <a:endParaRPr lang="en-ZA" dirty="0"/>
          </a:p>
        </p:txBody>
      </p:sp>
      <p:sp>
        <p:nvSpPr>
          <p:cNvPr id="4" name="Slide Number Placeholder 3"/>
          <p:cNvSpPr>
            <a:spLocks noGrp="1"/>
          </p:cNvSpPr>
          <p:nvPr>
            <p:ph type="sldNum" sz="quarter" idx="5"/>
          </p:nvPr>
        </p:nvSpPr>
        <p:spPr/>
        <p:txBody>
          <a:bodyPr/>
          <a:lstStyle/>
          <a:p>
            <a:fld id="{BE562D53-21CB-2C45-90B0-09CFF7E622AC}" type="slidenum">
              <a:rPr lang="en-US" smtClean="0"/>
              <a:t>7</a:t>
            </a:fld>
            <a:endParaRPr lang="en-US"/>
          </a:p>
        </p:txBody>
      </p:sp>
    </p:spTree>
    <p:extLst>
      <p:ext uri="{BB962C8B-B14F-4D97-AF65-F5344CB8AC3E}">
        <p14:creationId xmlns:p14="http://schemas.microsoft.com/office/powerpoint/2010/main" val="4048164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Terwyl ons hierdie les beëindig, moet jy nadink oor wat jy oor uself en jou doelwitte geleer het</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404040"/>
                </a:solidFill>
                <a:effectLst/>
                <a:latin typeface="Arial" panose="020B0604020202020204" pitchFamily="34" charset="0"/>
                <a:ea typeface="Times New Roman" panose="02020603050405020304" pitchFamily="18" charset="0"/>
              </a:rPr>
              <a:t>Kyk terug na jou doelwitte wat in jou aksieplan in </a:t>
            </a:r>
            <a:r>
              <a:rPr lang="af-ZA" sz="1800" b="1" i="1" dirty="0">
                <a:solidFill>
                  <a:srgbClr val="404040"/>
                </a:solidFill>
                <a:effectLst/>
                <a:latin typeface="Arial" panose="020B0604020202020204" pitchFamily="34" charset="0"/>
                <a:ea typeface="Times New Roman" panose="02020603050405020304" pitchFamily="18" charset="0"/>
              </a:rPr>
              <a:t>Aktiwiteit 4</a:t>
            </a:r>
            <a:r>
              <a:rPr lang="af-ZA" sz="1800" dirty="0">
                <a:solidFill>
                  <a:srgbClr val="000000"/>
                </a:solidFill>
                <a:effectLst/>
                <a:latin typeface="Arial" panose="020B0604020202020204" pitchFamily="34" charset="0"/>
                <a:ea typeface="Times New Roman" panose="02020603050405020304" pitchFamily="18" charset="0"/>
              </a:rPr>
              <a:t> i</a:t>
            </a:r>
            <a:r>
              <a:rPr lang="af-ZA" sz="1800" dirty="0">
                <a:solidFill>
                  <a:srgbClr val="404040"/>
                </a:solidFill>
                <a:effectLst/>
                <a:latin typeface="Arial" panose="020B0604020202020204" pitchFamily="34" charset="0"/>
                <a:ea typeface="Times New Roman" panose="02020603050405020304" pitchFamily="18" charset="0"/>
              </a:rPr>
              <a:t>n</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die volgende kategorieë</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neergeskryf </a:t>
            </a:r>
            <a:r>
              <a:rPr lang="af-ZA" sz="1800" dirty="0">
                <a:solidFill>
                  <a:srgbClr val="404040"/>
                </a:solidFill>
                <a:effectLst/>
                <a:latin typeface="Arial" panose="020B0604020202020204" pitchFamily="34" charset="0"/>
                <a:ea typeface="Times New Roman" panose="02020603050405020304" pitchFamily="18" charset="0"/>
              </a:rPr>
              <a:t>is:</a:t>
            </a:r>
            <a:endParaRPr lang="af-ZA" sz="1800" dirty="0">
              <a:solidFill>
                <a:srgbClr val="000000"/>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endParaRPr lang="af-ZA" sz="1800" dirty="0">
              <a:solidFill>
                <a:srgbClr val="000000"/>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Gesin, Loopbaan, Verhoudings, Huwelik &amp; Ouerskap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rgbClr val="000000"/>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Beoordeel nou die</a:t>
            </a:r>
            <a:r>
              <a:rPr lang="af-ZA" sz="1800" dirty="0">
                <a:solidFill>
                  <a:srgbClr val="000000"/>
                </a:solidFill>
                <a:effectLst/>
                <a:latin typeface="Arial" panose="020B0604020202020204" pitchFamily="34" charset="0"/>
                <a:ea typeface="Times New Roman" panose="02020603050405020304" pitchFamily="18" charset="0"/>
              </a:rPr>
              <a:t> </a:t>
            </a:r>
            <a:r>
              <a:rPr lang="af-ZA" sz="1800" b="1" dirty="0">
                <a:solidFill>
                  <a:srgbClr val="000000"/>
                </a:solidFill>
                <a:effectLst/>
                <a:latin typeface="Arial" panose="020B0604020202020204" pitchFamily="34" charset="0"/>
                <a:ea typeface="Times New Roman" panose="02020603050405020304" pitchFamily="18" charset="0"/>
              </a:rPr>
              <a:t>prioriteitsvlak</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van </a:t>
            </a:r>
            <a:r>
              <a:rPr lang="af-ZA" sz="1800" dirty="0">
                <a:solidFill>
                  <a:srgbClr val="404040"/>
                </a:solidFill>
                <a:effectLst/>
                <a:latin typeface="Arial" panose="020B0604020202020204" pitchFamily="34" charset="0"/>
                <a:ea typeface="Times New Roman" panose="02020603050405020304" pitchFamily="18" charset="0"/>
              </a:rPr>
              <a:t>hierdie doelwitte van 1-4 in</a:t>
            </a:r>
            <a:r>
              <a:rPr lang="af-ZA" sz="1800" dirty="0">
                <a:solidFill>
                  <a:srgbClr val="000000"/>
                </a:solidFill>
                <a:effectLst/>
                <a:latin typeface="Arial" panose="020B0604020202020204" pitchFamily="34" charset="0"/>
                <a:ea typeface="Times New Roman" panose="02020603050405020304" pitchFamily="18" charset="0"/>
              </a:rPr>
              <a:t> </a:t>
            </a:r>
            <a:r>
              <a:rPr lang="af-ZA" sz="1800" b="1" i="1" dirty="0">
                <a:solidFill>
                  <a:srgbClr val="000000"/>
                </a:solidFill>
                <a:effectLst/>
                <a:latin typeface="Arial" panose="020B0604020202020204" pitchFamily="34" charset="0"/>
                <a:ea typeface="Times New Roman" panose="02020603050405020304" pitchFamily="18" charset="0"/>
              </a:rPr>
              <a:t>Aktiwiteit 5</a:t>
            </a:r>
            <a:r>
              <a:rPr lang="af-ZA" sz="1800" dirty="0">
                <a:solidFill>
                  <a:srgbClr val="000000"/>
                </a:solidFill>
                <a:effectLst/>
                <a:latin typeface="Arial" panose="020B0604020202020204" pitchFamily="34" charset="0"/>
                <a:ea typeface="Times New Roman" panose="02020603050405020304" pitchFamily="18" charset="0"/>
              </a:rPr>
              <a:t> (</a:t>
            </a:r>
            <a:r>
              <a:rPr lang="af-ZA" sz="1800" b="1" i="1" u="sng" dirty="0">
                <a:solidFill>
                  <a:srgbClr val="000000"/>
                </a:solidFill>
                <a:effectLst/>
                <a:latin typeface="Arial" panose="020B0604020202020204" pitchFamily="34" charset="0"/>
                <a:ea typeface="Times New Roman" panose="02020603050405020304" pitchFamily="18" charset="0"/>
              </a:rPr>
              <a:t>Les 1 – Werkkaart</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waar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Clr>
                <a:srgbClr val="595959"/>
              </a:buClr>
              <a:buFont typeface="+mj-lt"/>
              <a:buAutoNum type="arabicPeriod"/>
            </a:pPr>
            <a:r>
              <a:rPr lang="af-ZA" sz="1800" dirty="0">
                <a:solidFill>
                  <a:srgbClr val="595959"/>
                </a:solidFill>
                <a:effectLst/>
                <a:latin typeface="Arial" panose="020B0604020202020204" pitchFamily="34" charset="0"/>
                <a:ea typeface="Times New Roman" panose="02020603050405020304" pitchFamily="18" charset="0"/>
              </a:rPr>
              <a:t>die belangrikste in jou lewe op hierdie oomblik is en</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Clr>
                <a:srgbClr val="595959"/>
              </a:buClr>
              <a:buFont typeface="+mj-lt"/>
              <a:buAutoNum type="arabicPeriod" startAt="4"/>
            </a:pPr>
            <a:r>
              <a:rPr lang="af-ZA" sz="1800" dirty="0">
                <a:solidFill>
                  <a:srgbClr val="595959"/>
                </a:solidFill>
                <a:effectLst/>
                <a:latin typeface="Arial" panose="020B0604020202020204" pitchFamily="34" charset="0"/>
                <a:ea typeface="Times New Roman" panose="02020603050405020304" pitchFamily="18" charset="0"/>
              </a:rPr>
              <a:t>die minste belangrik is. </a:t>
            </a:r>
            <a:endParaRPr lang="en-ZA" sz="1800" dirty="0">
              <a:solidFill>
                <a:srgbClr val="000000"/>
              </a:solidFill>
              <a:effectLst/>
              <a:latin typeface="Times New Roman" panose="02020603050405020304" pitchFamily="18" charset="0"/>
              <a:ea typeface="Times New Roman" panose="02020603050405020304" pitchFamily="18" charset="0"/>
            </a:endParaRPr>
          </a:p>
          <a:p>
            <a:pPr marL="342900" lvl="0" indent="-342900">
              <a:buClr>
                <a:srgbClr val="595959"/>
              </a:buClr>
              <a:buFont typeface="+mj-lt"/>
              <a:buAutoNum type="arabicPeriod" startAt="4"/>
            </a:pPr>
            <a:endParaRPr lang="en-ZA" sz="1800">
              <a:solidFill>
                <a:srgbClr val="000000"/>
              </a:solidFill>
              <a:effectLst/>
              <a:latin typeface="Times New Roman" panose="02020603050405020304" pitchFamily="18" charset="0"/>
              <a:ea typeface="Times New Roman" panose="02020603050405020304" pitchFamily="18" charset="0"/>
            </a:endParaRPr>
          </a:p>
          <a:p>
            <a:pPr marL="0" lvl="0" indent="0">
              <a:buClr>
                <a:srgbClr val="595959"/>
              </a:buClr>
              <a:buFont typeface="+mj-lt"/>
              <a:buNone/>
            </a:pPr>
            <a:r>
              <a:rPr lang="af-ZA" sz="1800">
                <a:solidFill>
                  <a:srgbClr val="595959"/>
                </a:solidFill>
                <a:effectLst/>
                <a:latin typeface="Arial" panose="020B0604020202020204" pitchFamily="34" charset="0"/>
                <a:ea typeface="Times New Roman" panose="02020603050405020304" pitchFamily="18" charset="0"/>
              </a:rPr>
              <a:t>Beantwoord </a:t>
            </a:r>
            <a:r>
              <a:rPr lang="af-ZA" sz="1800" dirty="0">
                <a:solidFill>
                  <a:srgbClr val="595959"/>
                </a:solidFill>
                <a:effectLst/>
                <a:latin typeface="Arial" panose="020B0604020202020204" pitchFamily="34" charset="0"/>
                <a:ea typeface="Times New Roman" panose="02020603050405020304" pitchFamily="18" charset="0"/>
              </a:rPr>
              <a:t>die </a:t>
            </a:r>
            <a:r>
              <a:rPr lang="af-ZA" sz="1800" b="1" dirty="0">
                <a:solidFill>
                  <a:srgbClr val="000000"/>
                </a:solidFill>
                <a:effectLst/>
                <a:latin typeface="Arial" panose="020B0604020202020204" pitchFamily="34" charset="0"/>
                <a:ea typeface="Times New Roman" panose="02020603050405020304" pitchFamily="18" charset="0"/>
              </a:rPr>
              <a:t>refleksievrae</a:t>
            </a:r>
            <a:r>
              <a:rPr lang="af-ZA" sz="1800" dirty="0">
                <a:solidFill>
                  <a:srgbClr val="000000"/>
                </a:solidFill>
                <a:effectLst/>
                <a:latin typeface="Arial" panose="020B0604020202020204" pitchFamily="34" charset="0"/>
                <a:ea typeface="Times New Roman" panose="02020603050405020304" pitchFamily="18" charset="0"/>
              </a:rPr>
              <a:t> aan die einde van </a:t>
            </a:r>
            <a:r>
              <a:rPr lang="af-ZA" sz="1800" b="1" i="1" dirty="0">
                <a:solidFill>
                  <a:srgbClr val="404040"/>
                </a:solidFill>
                <a:effectLst/>
                <a:latin typeface="Arial" panose="020B0604020202020204" pitchFamily="34" charset="0"/>
                <a:ea typeface="Times New Roman" panose="02020603050405020304" pitchFamily="18" charset="0"/>
              </a:rPr>
              <a:t>Aktiwiteit 5 </a:t>
            </a:r>
            <a:r>
              <a:rPr lang="af-ZA" sz="1800" dirty="0">
                <a:solidFill>
                  <a:srgbClr val="000000"/>
                </a:solidFill>
                <a:effectLst/>
                <a:latin typeface="Arial" panose="020B0604020202020204" pitchFamily="34" charset="0"/>
                <a:ea typeface="Times New Roman" panose="02020603050405020304" pitchFamily="18" charset="0"/>
              </a:rPr>
              <a:t>(</a:t>
            </a:r>
            <a:r>
              <a:rPr lang="af-ZA" sz="1800" b="1" i="1" u="sng" dirty="0">
                <a:solidFill>
                  <a:srgbClr val="000000"/>
                </a:solidFill>
                <a:effectLst/>
                <a:latin typeface="Arial" panose="020B0604020202020204" pitchFamily="34" charset="0"/>
                <a:ea typeface="Times New Roman" panose="02020603050405020304" pitchFamily="18" charset="0"/>
              </a:rPr>
              <a:t>Les 1 – Werkkaart</a:t>
            </a:r>
            <a:r>
              <a:rPr lang="af-ZA" sz="1800" dirty="0">
                <a:solidFill>
                  <a:srgbClr val="000000"/>
                </a:solidFill>
                <a:effectLst/>
                <a:latin typeface="Arial" panose="020B0604020202020204" pitchFamily="34" charset="0"/>
                <a:ea typeface="Times New Roman" panose="02020603050405020304" pitchFamily="18" charset="0"/>
              </a:rPr>
              <a:t>).</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8</a:t>
            </a:fld>
            <a:endParaRPr lang="en-US"/>
          </a:p>
        </p:txBody>
      </p:sp>
    </p:spTree>
    <p:extLst>
      <p:ext uri="{BB962C8B-B14F-4D97-AF65-F5344CB8AC3E}">
        <p14:creationId xmlns:p14="http://schemas.microsoft.com/office/powerpoint/2010/main" val="165665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F94D-0D19-E7D6-82DE-C24821247B0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13857FF-7688-F128-BBF4-616C6B4557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2788B04-9363-777B-0850-085142612E83}"/>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5" name="Footer Placeholder 4">
            <a:extLst>
              <a:ext uri="{FF2B5EF4-FFF2-40B4-BE49-F238E27FC236}">
                <a16:creationId xmlns:a16="http://schemas.microsoft.com/office/drawing/2014/main" id="{D63C5E3C-2C69-5BCE-80CD-DF814CE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FCB45-2E13-BBDF-1490-E395E91095AF}"/>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13269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1DE86-2837-D00C-05A3-A51663BF09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E59295C-80DB-3DBB-A19D-0ADCC67395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99773A-3AC1-8C15-34D0-F1455559B63F}"/>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5" name="Footer Placeholder 4">
            <a:extLst>
              <a:ext uri="{FF2B5EF4-FFF2-40B4-BE49-F238E27FC236}">
                <a16:creationId xmlns:a16="http://schemas.microsoft.com/office/drawing/2014/main" id="{0244425B-A0ED-B8E8-5629-DEB464603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F25C1-0350-6D08-B440-21CBF5C3190A}"/>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3804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2158-D1AE-499B-6679-AFADF349A49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D1C1E93-2B5C-E83B-57DE-B620368D49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DA5A89C-F964-5AF6-AE69-E5C2EC661259}"/>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5" name="Footer Placeholder 4">
            <a:extLst>
              <a:ext uri="{FF2B5EF4-FFF2-40B4-BE49-F238E27FC236}">
                <a16:creationId xmlns:a16="http://schemas.microsoft.com/office/drawing/2014/main" id="{C0F9EE56-2880-A8B8-A515-33C35223BC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70ED44-840D-8D3B-441A-383D583756B2}"/>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81489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1A49-2D8D-BE59-99D2-99F9F6A791F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0461AC-8EF7-FA66-8824-98E422CB67E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AEADABD-CFED-D98F-654E-C3EF0DCC0DD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AD3C7BE-9ACC-4845-FDDE-443DA65607FD}"/>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6" name="Footer Placeholder 5">
            <a:extLst>
              <a:ext uri="{FF2B5EF4-FFF2-40B4-BE49-F238E27FC236}">
                <a16:creationId xmlns:a16="http://schemas.microsoft.com/office/drawing/2014/main" id="{05A8F35C-81A2-29FD-0258-7AA384EEC4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4CCCE-A911-A743-4EDB-8DD1D53906AD}"/>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5877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FE02A-971E-73B0-E7FD-C181B107A4A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0DD6BB6-0C07-47A6-1A87-BEA69BDCC4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E9E0F2-2D16-8F96-95B8-F685F7334BE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26E4AC9-730D-496B-BF41-A318C896D5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4D9A6A4-EE05-437A-97D2-0CF5CE8A55D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021818-FC89-579D-6420-2860B94A3014}"/>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8" name="Footer Placeholder 7">
            <a:extLst>
              <a:ext uri="{FF2B5EF4-FFF2-40B4-BE49-F238E27FC236}">
                <a16:creationId xmlns:a16="http://schemas.microsoft.com/office/drawing/2014/main" id="{790A8065-F21F-188B-F6CB-54A842D4CB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50CA42-7673-2AED-D98B-30CFF6C45B1D}"/>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983254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0360-0C78-4B7A-0E7D-0BECBD3D7E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1CE307D-144E-53E3-09C2-524E0E847A41}"/>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4" name="Footer Placeholder 3">
            <a:extLst>
              <a:ext uri="{FF2B5EF4-FFF2-40B4-BE49-F238E27FC236}">
                <a16:creationId xmlns:a16="http://schemas.microsoft.com/office/drawing/2014/main" id="{89D057DA-8C26-D246-014B-C1A8B7B12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32CE98-688E-2190-2703-804850A07DB6}"/>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248039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C12E87-F17C-1D20-4BE7-0F5F0B21A809}"/>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3" name="Footer Placeholder 2">
            <a:extLst>
              <a:ext uri="{FF2B5EF4-FFF2-40B4-BE49-F238E27FC236}">
                <a16:creationId xmlns:a16="http://schemas.microsoft.com/office/drawing/2014/main" id="{2B0BEFD7-9EAF-D478-1205-BA8C3D1CD3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247CDF-5775-CA7E-5461-6C2B96CD7B1A}"/>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79390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E49E-4635-DFE2-96F2-606BB85FFD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2C952BF-1277-C277-0BF7-9BA5FC31C0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B662211-4192-ACD3-BCE6-8A358BAFF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7ECE3B-599D-94D5-F84E-21406777657A}"/>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6" name="Footer Placeholder 5">
            <a:extLst>
              <a:ext uri="{FF2B5EF4-FFF2-40B4-BE49-F238E27FC236}">
                <a16:creationId xmlns:a16="http://schemas.microsoft.com/office/drawing/2014/main" id="{ECA13C05-6F7B-A54A-8866-621A060FAA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47A9B7-3662-5904-6B77-BFD7E7897855}"/>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05034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18DF-2539-4FC6-D9C4-C080CE1329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82AB3C1-2C85-7CED-0D4D-154FB3FA5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E83F1D-34E6-4B0C-AEB2-930260590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63C205-C531-63EB-4CC4-6409F545D37B}"/>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6" name="Footer Placeholder 5">
            <a:extLst>
              <a:ext uri="{FF2B5EF4-FFF2-40B4-BE49-F238E27FC236}">
                <a16:creationId xmlns:a16="http://schemas.microsoft.com/office/drawing/2014/main" id="{4646B2BF-6498-32BE-3FFC-3D6A2452EF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0FBB9D-4524-819C-606A-56A0F6BA9396}"/>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09257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24B0-0310-62D6-7839-9C9C3B168E7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7E9E9A-2D0A-0B08-B89F-49F4A6E10C7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42E01E-AEE9-6281-A9E7-534B8E425F26}"/>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5" name="Footer Placeholder 4">
            <a:extLst>
              <a:ext uri="{FF2B5EF4-FFF2-40B4-BE49-F238E27FC236}">
                <a16:creationId xmlns:a16="http://schemas.microsoft.com/office/drawing/2014/main" id="{A51744B0-52DD-16BC-85D0-AAC317D192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73160-C23A-07A8-D41A-7497BA3347B8}"/>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307374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303D77-F841-09E6-95F9-22378D0AD8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F5E8C5B-DC79-49DA-A335-5B6779C9410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8A7DCCA-A133-3A42-B064-5A5CB3B8BDD7}"/>
              </a:ext>
            </a:extLst>
          </p:cNvPr>
          <p:cNvSpPr>
            <a:spLocks noGrp="1"/>
          </p:cNvSpPr>
          <p:nvPr>
            <p:ph type="dt" sz="half" idx="10"/>
          </p:nvPr>
        </p:nvSpPr>
        <p:spPr/>
        <p:txBody>
          <a:bodyPr/>
          <a:lstStyle/>
          <a:p>
            <a:fld id="{A5FB3BCB-FD5C-2C48-9DDC-EAB8371B7D3D}" type="datetimeFigureOut">
              <a:rPr lang="en-US" smtClean="0"/>
              <a:t>1/4/2023</a:t>
            </a:fld>
            <a:endParaRPr lang="en-US"/>
          </a:p>
        </p:txBody>
      </p:sp>
      <p:sp>
        <p:nvSpPr>
          <p:cNvPr id="5" name="Footer Placeholder 4">
            <a:extLst>
              <a:ext uri="{FF2B5EF4-FFF2-40B4-BE49-F238E27FC236}">
                <a16:creationId xmlns:a16="http://schemas.microsoft.com/office/drawing/2014/main" id="{4F13F615-60AC-BAE5-0448-32A29AE68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D59A0-BABE-A80F-FB69-90C293DEADB9}"/>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529562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8BB31F-E8CC-767F-D169-6952C4E8D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F11D477-063E-C84B-7929-E3ED15D27C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37FFBD-459E-B2C5-BEA0-481FF9D068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FB3BCB-FD5C-2C48-9DDC-EAB8371B7D3D}" type="datetimeFigureOut">
              <a:rPr lang="en-US" smtClean="0"/>
              <a:t>1/4/2023</a:t>
            </a:fld>
            <a:endParaRPr lang="en-US"/>
          </a:p>
        </p:txBody>
      </p:sp>
      <p:sp>
        <p:nvSpPr>
          <p:cNvPr id="5" name="Footer Placeholder 4">
            <a:extLst>
              <a:ext uri="{FF2B5EF4-FFF2-40B4-BE49-F238E27FC236}">
                <a16:creationId xmlns:a16="http://schemas.microsoft.com/office/drawing/2014/main" id="{60F503DE-4376-4A6E-86D6-A366C827DC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CEAD9A-9B49-60CE-E0C5-C59BFC7E0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535C4-F924-5244-848E-0A891A67F802}" type="slidenum">
              <a:rPr lang="en-US" smtClean="0"/>
              <a:t>‹#›</a:t>
            </a:fld>
            <a:endParaRPr lang="en-US"/>
          </a:p>
        </p:txBody>
      </p:sp>
    </p:spTree>
    <p:extLst>
      <p:ext uri="{BB962C8B-B14F-4D97-AF65-F5344CB8AC3E}">
        <p14:creationId xmlns:p14="http://schemas.microsoft.com/office/powerpoint/2010/main" val="3024161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E19CAA-8B38-A060-C869-E317EC533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F182C406-5720-E2C0-1F10-4B83B21019FC}"/>
              </a:ext>
            </a:extLst>
          </p:cNvPr>
          <p:cNvSpPr/>
          <p:nvPr/>
        </p:nvSpPr>
        <p:spPr>
          <a:xfrm>
            <a:off x="190121" y="863272"/>
            <a:ext cx="5782976" cy="2897567"/>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ZA" sz="2800" b="1" dirty="0">
                <a:effectLst/>
                <a:latin typeface="Montserrat" panose="00000500000000000000" pitchFamily="2" charset="0"/>
                <a:ea typeface="Calibri" panose="020F0502020204030204" pitchFamily="34" charset="0"/>
                <a:cs typeface="Times New Roman" panose="02020603050405020304" pitchFamily="18" charset="0"/>
              </a:rPr>
              <a:t>GRAAD 11</a:t>
            </a:r>
            <a:endParaRPr lang="en-ZA" sz="2400" dirty="0">
              <a:effectLst/>
              <a:ea typeface="Calibri" panose="020F0502020204030204" pitchFamily="34" charset="0"/>
              <a:cs typeface="Times New Roman" panose="02020603050405020304" pitchFamily="18" charset="0"/>
            </a:endParaRPr>
          </a:p>
          <a:p>
            <a:pPr>
              <a:lnSpc>
                <a:spcPct val="107000"/>
              </a:lnSpc>
              <a:spcAft>
                <a:spcPts val="800"/>
              </a:spcAft>
            </a:pPr>
            <a:r>
              <a:rPr lang="en-ZA" sz="2400" dirty="0">
                <a:effectLst/>
                <a:latin typeface="Montserrat" panose="00000500000000000000" pitchFamily="2" charset="0"/>
                <a:ea typeface="Calibri" panose="020F0502020204030204" pitchFamily="34" charset="0"/>
                <a:cs typeface="Times New Roman" panose="02020603050405020304" pitchFamily="18" charset="0"/>
              </a:rPr>
              <a:t>SELFONTWIKKELING IN DIE SAMELEWING</a:t>
            </a:r>
          </a:p>
          <a:p>
            <a:pPr>
              <a:lnSpc>
                <a:spcPct val="107000"/>
              </a:lnSpc>
              <a:spcAft>
                <a:spcPts val="800"/>
              </a:spcAft>
            </a:pPr>
            <a:endParaRPr lang="en-ZA" sz="2400" dirty="0">
              <a:latin typeface="Montserrat" panose="000005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ZA" sz="2400" dirty="0">
                <a:effectLst/>
                <a:latin typeface="Montserrat" panose="00000500000000000000" pitchFamily="2" charset="0"/>
                <a:ea typeface="Calibri" panose="020F0502020204030204" pitchFamily="34" charset="0"/>
                <a:cs typeface="Times New Roman" panose="02020603050405020304" pitchFamily="18" charset="0"/>
              </a:rPr>
              <a:t>Kwartaal 1</a:t>
            </a:r>
          </a:p>
          <a:p>
            <a:pPr>
              <a:lnSpc>
                <a:spcPct val="107000"/>
              </a:lnSpc>
              <a:spcAft>
                <a:spcPts val="800"/>
              </a:spcAft>
            </a:pPr>
            <a:r>
              <a:rPr lang="en-ZA" sz="2400" dirty="0">
                <a:latin typeface="Montserrat" panose="00000500000000000000" pitchFamily="2" charset="0"/>
                <a:ea typeface="Calibri" panose="020F0502020204030204" pitchFamily="34" charset="0"/>
                <a:cs typeface="Times New Roman" panose="02020603050405020304" pitchFamily="18" charset="0"/>
              </a:rPr>
              <a:t>Les 1 : Tipes doelwitte</a:t>
            </a:r>
            <a:endParaRPr lang="en-ZA" sz="2400" dirty="0">
              <a:effectLst/>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817FCD2F-C332-03A8-2075-67D04CA69556}"/>
              </a:ext>
            </a:extLst>
          </p:cNvPr>
          <p:cNvPicPr>
            <a:picLocks noChangeAspect="1"/>
          </p:cNvPicPr>
          <p:nvPr/>
        </p:nvPicPr>
        <p:blipFill>
          <a:blip r:embed="rId5"/>
          <a:stretch>
            <a:fillRect/>
          </a:stretch>
        </p:blipFill>
        <p:spPr>
          <a:xfrm>
            <a:off x="190121" y="5541213"/>
            <a:ext cx="3475704" cy="1316787"/>
          </a:xfrm>
          <a:prstGeom prst="rect">
            <a:avLst/>
          </a:prstGeom>
        </p:spPr>
      </p:pic>
    </p:spTree>
    <p:extLst>
      <p:ext uri="{BB962C8B-B14F-4D97-AF65-F5344CB8AC3E}">
        <p14:creationId xmlns:p14="http://schemas.microsoft.com/office/powerpoint/2010/main" val="180399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D376770-F4CC-CDFC-2CE2-3CAB6691804D}"/>
              </a:ext>
            </a:extLst>
          </p:cNvPr>
          <p:cNvSpPr>
            <a:spLocks noGrp="1"/>
          </p:cNvSpPr>
          <p:nvPr>
            <p:ph idx="1"/>
          </p:nvPr>
        </p:nvSpPr>
        <p:spPr/>
        <p:txBody>
          <a:bodyPr/>
          <a:lstStyle/>
          <a:p>
            <a:endParaRPr lang="en-ZA"/>
          </a:p>
        </p:txBody>
      </p:sp>
      <p:pic>
        <p:nvPicPr>
          <p:cNvPr id="12" name="Picture 11">
            <a:extLst>
              <a:ext uri="{FF2B5EF4-FFF2-40B4-BE49-F238E27FC236}">
                <a16:creationId xmlns:a16="http://schemas.microsoft.com/office/drawing/2014/main" id="{A7266DFD-3EE7-361D-2209-8BBC03A6B3F6}"/>
              </a:ext>
            </a:extLst>
          </p:cNvPr>
          <p:cNvPicPr>
            <a:picLocks noChangeAspect="1"/>
          </p:cNvPicPr>
          <p:nvPr/>
        </p:nvPicPr>
        <p:blipFill>
          <a:blip r:embed="rId3"/>
          <a:stretch>
            <a:fillRect/>
          </a:stretch>
        </p:blipFill>
        <p:spPr>
          <a:xfrm>
            <a:off x="0" y="19484"/>
            <a:ext cx="12226838" cy="6838516"/>
          </a:xfrm>
          <a:prstGeom prst="rect">
            <a:avLst/>
          </a:prstGeom>
        </p:spPr>
      </p:pic>
      <p:pic>
        <p:nvPicPr>
          <p:cNvPr id="13" name="Picture 12">
            <a:extLst>
              <a:ext uri="{FF2B5EF4-FFF2-40B4-BE49-F238E27FC236}">
                <a16:creationId xmlns:a16="http://schemas.microsoft.com/office/drawing/2014/main" id="{787D468D-0DBF-3C42-C864-AF1E0B5A4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68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8512-0194-FB8F-8B50-66E91E9FFCB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31CBA2-BA54-A199-ED55-218F01951D6B}"/>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D37549EB-227E-BCAD-4704-EEC1B94CF57D}"/>
              </a:ext>
            </a:extLst>
          </p:cNvPr>
          <p:cNvPicPr>
            <a:picLocks noChangeAspect="1"/>
          </p:cNvPicPr>
          <p:nvPr/>
        </p:nvPicPr>
        <p:blipFill rotWithShape="1">
          <a:blip r:embed="rId3">
            <a:extLst>
              <a:ext uri="{28A0092B-C50C-407E-A947-70E740481C1C}">
                <a14:useLocalDpi xmlns:a14="http://schemas.microsoft.com/office/drawing/2010/main" val="0"/>
              </a:ext>
            </a:extLst>
          </a:blip>
          <a:srcRect l="7653" b="8279"/>
          <a:stretch/>
        </p:blipFill>
        <p:spPr>
          <a:xfrm>
            <a:off x="0" y="-1"/>
            <a:ext cx="12191999" cy="6858001"/>
          </a:xfrm>
          <a:prstGeom prst="rect">
            <a:avLst/>
          </a:prstGeom>
        </p:spPr>
      </p:pic>
      <p:pic>
        <p:nvPicPr>
          <p:cNvPr id="5" name="Picture 4">
            <a:extLst>
              <a:ext uri="{FF2B5EF4-FFF2-40B4-BE49-F238E27FC236}">
                <a16:creationId xmlns:a16="http://schemas.microsoft.com/office/drawing/2014/main" id="{56F9B8D3-DE7E-5876-CC16-492406DAC4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928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A0B9D-5A2C-84B9-591F-68EA118F1FA7}"/>
              </a:ext>
            </a:extLst>
          </p:cNvPr>
          <p:cNvSpPr>
            <a:spLocks noGrp="1"/>
          </p:cNvSpPr>
          <p:nvPr>
            <p:ph type="title"/>
          </p:nvPr>
        </p:nvSpPr>
        <p:spPr>
          <a:xfrm>
            <a:off x="925285" y="1018268"/>
            <a:ext cx="4865914" cy="1325563"/>
          </a:xfrm>
        </p:spPr>
        <p:txBody>
          <a:bodyPr>
            <a:normAutofit fontScale="90000"/>
          </a:bodyPr>
          <a:lstStyle/>
          <a:p>
            <a:r>
              <a:rPr lang="nl-NL" dirty="0"/>
              <a:t>'n Aksieplan sluit die volgende vrae in: </a:t>
            </a:r>
            <a:br>
              <a:rPr lang="en-ZA" dirty="0"/>
            </a:br>
            <a:endParaRPr lang="en-US" dirty="0"/>
          </a:p>
        </p:txBody>
      </p:sp>
      <p:sp>
        <p:nvSpPr>
          <p:cNvPr id="3" name="Content Placeholder 2">
            <a:extLst>
              <a:ext uri="{FF2B5EF4-FFF2-40B4-BE49-F238E27FC236}">
                <a16:creationId xmlns:a16="http://schemas.microsoft.com/office/drawing/2014/main" id="{CD933F34-5B79-7B98-C024-186EB33640E6}"/>
              </a:ext>
            </a:extLst>
          </p:cNvPr>
          <p:cNvSpPr>
            <a:spLocks noGrp="1"/>
          </p:cNvSpPr>
          <p:nvPr>
            <p:ph idx="1"/>
          </p:nvPr>
        </p:nvSpPr>
        <p:spPr>
          <a:xfrm>
            <a:off x="1190171" y="2506662"/>
            <a:ext cx="10515600" cy="4351338"/>
          </a:xfrm>
        </p:spPr>
        <p:txBody>
          <a:bodyPr/>
          <a:lstStyle/>
          <a:p>
            <a:r>
              <a:rPr lang="nl-NL" dirty="0"/>
              <a:t>Wat?
Wanneer?
Hoe?
Teen wanneer?
Evalueer</a:t>
            </a:r>
            <a:endParaRPr lang="en-US" dirty="0"/>
          </a:p>
        </p:txBody>
      </p:sp>
      <p:pic>
        <p:nvPicPr>
          <p:cNvPr id="4" name="Picture 3">
            <a:extLst>
              <a:ext uri="{FF2B5EF4-FFF2-40B4-BE49-F238E27FC236}">
                <a16:creationId xmlns:a16="http://schemas.microsoft.com/office/drawing/2014/main" id="{6BD08B22-1B6F-ADEA-3CF2-8C126F477C89}"/>
              </a:ext>
            </a:extLst>
          </p:cNvPr>
          <p:cNvPicPr>
            <a:picLocks noChangeAspect="1"/>
          </p:cNvPicPr>
          <p:nvPr/>
        </p:nvPicPr>
        <p:blipFill>
          <a:blip r:embed="rId3"/>
          <a:stretch>
            <a:fillRect/>
          </a:stretch>
        </p:blipFill>
        <p:spPr>
          <a:xfrm>
            <a:off x="7053942" y="615383"/>
            <a:ext cx="4651829" cy="4651829"/>
          </a:xfrm>
          <a:prstGeom prst="rect">
            <a:avLst/>
          </a:prstGeom>
        </p:spPr>
      </p:pic>
      <p:pic>
        <p:nvPicPr>
          <p:cNvPr id="5" name="Picture 4">
            <a:extLst>
              <a:ext uri="{FF2B5EF4-FFF2-40B4-BE49-F238E27FC236}">
                <a16:creationId xmlns:a16="http://schemas.microsoft.com/office/drawing/2014/main" id="{8124B79F-3C05-80C1-7B00-2DA090768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028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A815C-CF5F-C38F-06E1-5A5F01C988AD}"/>
              </a:ext>
            </a:extLst>
          </p:cNvPr>
          <p:cNvSpPr>
            <a:spLocks noGrp="1"/>
          </p:cNvSpPr>
          <p:nvPr>
            <p:ph type="title"/>
          </p:nvPr>
        </p:nvSpPr>
        <p:spPr>
          <a:xfrm>
            <a:off x="573544" y="1152730"/>
            <a:ext cx="10515600" cy="1325563"/>
          </a:xfrm>
        </p:spPr>
        <p:txBody>
          <a:bodyPr>
            <a:normAutofit fontScale="90000"/>
          </a:bodyPr>
          <a:lstStyle/>
          <a:p>
            <a:pPr algn="ctr"/>
            <a:r>
              <a:rPr lang="nl-NL" b="1" dirty="0"/>
              <a:t>Wat doen jy as jy 'n struikelblok in die bereiking van jou doelwitte in die gesig staar?
</a:t>
            </a:r>
            <a:endParaRPr lang="en-US" b="1" dirty="0"/>
          </a:p>
        </p:txBody>
      </p:sp>
      <p:sp>
        <p:nvSpPr>
          <p:cNvPr id="10" name="Rectangle 9">
            <a:extLst>
              <a:ext uri="{FF2B5EF4-FFF2-40B4-BE49-F238E27FC236}">
                <a16:creationId xmlns:a16="http://schemas.microsoft.com/office/drawing/2014/main" id="{372AC49F-5D94-62B3-BD72-8AC1C3DE2658}"/>
              </a:ext>
            </a:extLst>
          </p:cNvPr>
          <p:cNvSpPr/>
          <p:nvPr/>
        </p:nvSpPr>
        <p:spPr>
          <a:xfrm>
            <a:off x="2302990" y="3110055"/>
            <a:ext cx="529311"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a:t>
            </a:r>
          </a:p>
        </p:txBody>
      </p:sp>
      <p:pic>
        <p:nvPicPr>
          <p:cNvPr id="1028" name="Picture 4" descr="Perseverance | Elite Force Martial Arts | Fort Lauderdale, Florida">
            <a:extLst>
              <a:ext uri="{FF2B5EF4-FFF2-40B4-BE49-F238E27FC236}">
                <a16:creationId xmlns:a16="http://schemas.microsoft.com/office/drawing/2014/main" id="{7E10868F-74E2-1F34-05D8-B513C3123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0483" y="2994337"/>
            <a:ext cx="2761686" cy="133381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9BD3F1F-A23E-9D87-E40D-3D28C8FDB6F9}"/>
              </a:ext>
            </a:extLst>
          </p:cNvPr>
          <p:cNvSpPr/>
          <p:nvPr/>
        </p:nvSpPr>
        <p:spPr>
          <a:xfrm>
            <a:off x="5566689" y="3212124"/>
            <a:ext cx="529311"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a:t>
            </a:r>
          </a:p>
        </p:txBody>
      </p:sp>
      <p:sp>
        <p:nvSpPr>
          <p:cNvPr id="12" name="Rectangle 11">
            <a:extLst>
              <a:ext uri="{FF2B5EF4-FFF2-40B4-BE49-F238E27FC236}">
                <a16:creationId xmlns:a16="http://schemas.microsoft.com/office/drawing/2014/main" id="{0BA90D5F-0B5A-A401-A249-0E095A3EA198}"/>
              </a:ext>
            </a:extLst>
          </p:cNvPr>
          <p:cNvSpPr/>
          <p:nvPr/>
        </p:nvSpPr>
        <p:spPr>
          <a:xfrm>
            <a:off x="8504199" y="3243696"/>
            <a:ext cx="529312" cy="923330"/>
          </a:xfrm>
          <a:prstGeom prst="rect">
            <a:avLst/>
          </a:prstGeom>
          <a:noFill/>
        </p:spPr>
        <p:txBody>
          <a:bodyPr wrap="none" lIns="91440" tIns="45720" rIns="91440" bIns="45720">
            <a:spAutoFit/>
          </a:bodyPr>
          <a:lstStyle/>
          <a:p>
            <a:pPr algn="ctr"/>
            <a:r>
              <a:rPr lang="en-GB" sz="5400" dirty="0">
                <a:ln w="0"/>
                <a:effectLst>
                  <a:outerShdw blurRad="38100" dist="19050" dir="2700000" algn="tl" rotWithShape="0">
                    <a:schemeClr val="dk1">
                      <a:alpha val="40000"/>
                    </a:schemeClr>
                  </a:outerShdw>
                </a:effectLst>
              </a:rPr>
              <a:t>=</a:t>
            </a:r>
            <a:endParaRPr lang="en-GB" sz="5400" b="0" cap="none" spc="0" dirty="0">
              <a:ln w="0"/>
              <a:solidFill>
                <a:schemeClr val="tx1"/>
              </a:solidFill>
              <a:effectLst>
                <a:outerShdw blurRad="38100" dist="19050" dir="2700000" algn="tl" rotWithShape="0">
                  <a:schemeClr val="dk1">
                    <a:alpha val="40000"/>
                  </a:schemeClr>
                </a:outerShdw>
              </a:effectLst>
            </a:endParaRPr>
          </a:p>
        </p:txBody>
      </p:sp>
      <p:pic>
        <p:nvPicPr>
          <p:cNvPr id="3" name="Picture 2">
            <a:extLst>
              <a:ext uri="{FF2B5EF4-FFF2-40B4-BE49-F238E27FC236}">
                <a16:creationId xmlns:a16="http://schemas.microsoft.com/office/drawing/2014/main" id="{F787C70E-CC98-5CFF-549C-6D614FC411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Probleem Oplossing 1 9781869264710">
            <a:extLst>
              <a:ext uri="{FF2B5EF4-FFF2-40B4-BE49-F238E27FC236}">
                <a16:creationId xmlns:a16="http://schemas.microsoft.com/office/drawing/2014/main" id="{033614C8-0B93-FFE4-D060-AC3AE10555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865" y="263379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eursettingsvermoë is sy sleutel tot sukses Deursettingsvermoë is sy  sleutel tot sukses">
            <a:extLst>
              <a:ext uri="{FF2B5EF4-FFF2-40B4-BE49-F238E27FC236}">
                <a16:creationId xmlns:a16="http://schemas.microsoft.com/office/drawing/2014/main" id="{6538C7F5-F36A-BE57-8035-0DA99B0620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6000" y="3754347"/>
            <a:ext cx="2730830" cy="5963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ome | RKVV Volharding">
            <a:extLst>
              <a:ext uri="{FF2B5EF4-FFF2-40B4-BE49-F238E27FC236}">
                <a16:creationId xmlns:a16="http://schemas.microsoft.com/office/drawing/2014/main" id="{A84FD1A5-170C-6588-FFC2-FCE7A400C6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1202" y="2682784"/>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FCD7A71B-6FB9-5ABE-7937-B9CF66FB69B1}"/>
              </a:ext>
            </a:extLst>
          </p:cNvPr>
          <p:cNvSpPr/>
          <p:nvPr/>
        </p:nvSpPr>
        <p:spPr>
          <a:xfrm>
            <a:off x="9216259" y="2841855"/>
            <a:ext cx="2463570" cy="1824984"/>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Montserrat" panose="00000500000000000000" pitchFamily="2" charset="0"/>
              </a:rPr>
              <a:t>DOELWITTE</a:t>
            </a:r>
            <a:endParaRPr lang="en-ZA" sz="2400" b="1" dirty="0">
              <a:latin typeface="Montserrat" panose="00000500000000000000" pitchFamily="2" charset="0"/>
            </a:endParaRPr>
          </a:p>
        </p:txBody>
      </p:sp>
    </p:spTree>
    <p:extLst>
      <p:ext uri="{BB962C8B-B14F-4D97-AF65-F5344CB8AC3E}">
        <p14:creationId xmlns:p14="http://schemas.microsoft.com/office/powerpoint/2010/main" val="3225381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A895-91D5-9752-69E0-1BF093CE66A4}"/>
              </a:ext>
            </a:extLst>
          </p:cNvPr>
          <p:cNvSpPr>
            <a:spLocks noGrp="1"/>
          </p:cNvSpPr>
          <p:nvPr>
            <p:ph type="title"/>
          </p:nvPr>
        </p:nvSpPr>
        <p:spPr>
          <a:xfrm>
            <a:off x="379910" y="1096645"/>
            <a:ext cx="4699320" cy="1325563"/>
          </a:xfrm>
        </p:spPr>
        <p:txBody>
          <a:bodyPr>
            <a:normAutofit fontScale="90000"/>
          </a:bodyPr>
          <a:lstStyle/>
          <a:p>
            <a:r>
              <a:rPr lang="nl-NL" dirty="0"/>
              <a:t>Probleemoplossing beteken om 'n </a:t>
            </a:r>
            <a:r>
              <a:rPr lang="nl-NL" b="1" i="1" dirty="0"/>
              <a:t>IDEAL</a:t>
            </a:r>
            <a:r>
              <a:rPr lang="nl-NL" dirty="0"/>
              <a:t> plan te hê.
</a:t>
            </a:r>
            <a:endParaRPr lang="en-US" dirty="0"/>
          </a:p>
        </p:txBody>
      </p:sp>
      <p:pic>
        <p:nvPicPr>
          <p:cNvPr id="2050" name="Picture 2" descr="Five key problem solving skills for professionals – Transport Futures  Institute">
            <a:extLst>
              <a:ext uri="{FF2B5EF4-FFF2-40B4-BE49-F238E27FC236}">
                <a16:creationId xmlns:a16="http://schemas.microsoft.com/office/drawing/2014/main" id="{FC39836D-FA84-87D0-D046-017199753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159" y="272135"/>
            <a:ext cx="6243002" cy="62128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EF2648A-5891-65A8-5914-28E8DA11DC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072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D7C5-E104-0FDD-3E66-C509D6836665}"/>
              </a:ext>
            </a:extLst>
          </p:cNvPr>
          <p:cNvSpPr>
            <a:spLocks noGrp="1"/>
          </p:cNvSpPr>
          <p:nvPr>
            <p:ph type="title"/>
          </p:nvPr>
        </p:nvSpPr>
        <p:spPr>
          <a:xfrm>
            <a:off x="8059119" y="869994"/>
            <a:ext cx="3931403" cy="1325563"/>
          </a:xfrm>
        </p:spPr>
        <p:txBody>
          <a:bodyPr/>
          <a:lstStyle/>
          <a:p>
            <a:r>
              <a:rPr lang="en-US" b="1" dirty="0" err="1"/>
              <a:t>Selfevaluering</a:t>
            </a:r>
            <a:r>
              <a:rPr lang="en-US" b="1" dirty="0"/>
              <a:t>
</a:t>
            </a:r>
            <a:endParaRPr lang="en-ZA" b="1" dirty="0"/>
          </a:p>
        </p:txBody>
      </p:sp>
      <p:pic>
        <p:nvPicPr>
          <p:cNvPr id="5" name="Content Placeholder 4" descr="A picture containing grass, tree, outdoor, green&#10;&#10;Description automatically generated">
            <a:extLst>
              <a:ext uri="{FF2B5EF4-FFF2-40B4-BE49-F238E27FC236}">
                <a16:creationId xmlns:a16="http://schemas.microsoft.com/office/drawing/2014/main" id="{629148EE-6432-5A11-D015-10F8DE8D8543}"/>
              </a:ext>
            </a:extLst>
          </p:cNvPr>
          <p:cNvPicPr>
            <a:picLocks noGrp="1" noChangeAspect="1"/>
          </p:cNvPicPr>
          <p:nvPr>
            <p:ph idx="1"/>
          </p:nvPr>
        </p:nvPicPr>
        <p:blipFill>
          <a:blip r:embed="rId3"/>
          <a:stretch>
            <a:fillRect/>
          </a:stretch>
        </p:blipFill>
        <p:spPr>
          <a:xfrm>
            <a:off x="-1937" y="103012"/>
            <a:ext cx="6215286" cy="4143523"/>
          </a:xfrm>
        </p:spPr>
      </p:pic>
      <p:pic>
        <p:nvPicPr>
          <p:cNvPr id="7" name="Picture 6" descr="A picture containing diagram&#10;&#10;Description automatically generated">
            <a:extLst>
              <a:ext uri="{FF2B5EF4-FFF2-40B4-BE49-F238E27FC236}">
                <a16:creationId xmlns:a16="http://schemas.microsoft.com/office/drawing/2014/main" id="{09C527BC-F826-816E-AA97-B2431E4F52B4}"/>
              </a:ext>
            </a:extLst>
          </p:cNvPr>
          <p:cNvPicPr>
            <a:picLocks noChangeAspect="1"/>
          </p:cNvPicPr>
          <p:nvPr/>
        </p:nvPicPr>
        <p:blipFill>
          <a:blip r:embed="rId4"/>
          <a:stretch>
            <a:fillRect/>
          </a:stretch>
        </p:blipFill>
        <p:spPr>
          <a:xfrm>
            <a:off x="7518078" y="2046251"/>
            <a:ext cx="4472444" cy="3254169"/>
          </a:xfrm>
          <a:prstGeom prst="rect">
            <a:avLst/>
          </a:prstGeom>
        </p:spPr>
      </p:pic>
      <p:pic>
        <p:nvPicPr>
          <p:cNvPr id="9" name="Picture 8" descr="Chart, histogram&#10;&#10;Description automatically generated">
            <a:extLst>
              <a:ext uri="{FF2B5EF4-FFF2-40B4-BE49-F238E27FC236}">
                <a16:creationId xmlns:a16="http://schemas.microsoft.com/office/drawing/2014/main" id="{CC204882-8238-9647-BB70-8C3AEE994AE1}"/>
              </a:ext>
            </a:extLst>
          </p:cNvPr>
          <p:cNvPicPr>
            <a:picLocks noChangeAspect="1"/>
          </p:cNvPicPr>
          <p:nvPr/>
        </p:nvPicPr>
        <p:blipFill>
          <a:blip r:embed="rId5"/>
          <a:stretch>
            <a:fillRect/>
          </a:stretch>
        </p:blipFill>
        <p:spPr>
          <a:xfrm>
            <a:off x="-1937" y="1299585"/>
            <a:ext cx="8183105" cy="5455403"/>
          </a:xfrm>
          <a:prstGeom prst="rect">
            <a:avLst/>
          </a:prstGeom>
        </p:spPr>
      </p:pic>
      <p:pic>
        <p:nvPicPr>
          <p:cNvPr id="10" name="Picture 9">
            <a:extLst>
              <a:ext uri="{FF2B5EF4-FFF2-40B4-BE49-F238E27FC236}">
                <a16:creationId xmlns:a16="http://schemas.microsoft.com/office/drawing/2014/main" id="{940817AB-5F23-7D97-3626-CB91199CC7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753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7A70-24D5-31FE-BEDE-A6547767FD10}"/>
              </a:ext>
            </a:extLst>
          </p:cNvPr>
          <p:cNvSpPr>
            <a:spLocks noGrp="1"/>
          </p:cNvSpPr>
          <p:nvPr>
            <p:ph type="title"/>
          </p:nvPr>
        </p:nvSpPr>
        <p:spPr>
          <a:xfrm>
            <a:off x="838200" y="638009"/>
            <a:ext cx="10515600" cy="1325563"/>
          </a:xfrm>
        </p:spPr>
        <p:txBody>
          <a:bodyPr>
            <a:normAutofit/>
          </a:bodyPr>
          <a:lstStyle/>
          <a:p>
            <a:pPr algn="ctr"/>
            <a:r>
              <a:rPr lang="en-US" sz="5000" b="1" dirty="0"/>
              <a:t>R	E	F	L	E	C	T	I	O	N</a:t>
            </a:r>
          </a:p>
        </p:txBody>
      </p:sp>
      <p:pic>
        <p:nvPicPr>
          <p:cNvPr id="3074" name="Picture 2" descr="Reflection: Looking Back and Looking Forward">
            <a:extLst>
              <a:ext uri="{FF2B5EF4-FFF2-40B4-BE49-F238E27FC236}">
                <a16:creationId xmlns:a16="http://schemas.microsoft.com/office/drawing/2014/main" id="{F10417B2-55A1-4FA1-C53E-DE3EB77E09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6" y="0"/>
            <a:ext cx="131051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0F02B23-C58D-51A3-B0FE-D3E5216F13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B9F73D5-B7AE-DF24-405F-2971E8FA8765}"/>
              </a:ext>
            </a:extLst>
          </p:cNvPr>
          <p:cNvSpPr/>
          <p:nvPr/>
        </p:nvSpPr>
        <p:spPr>
          <a:xfrm>
            <a:off x="1103669" y="1277008"/>
            <a:ext cx="6130159" cy="316531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800" b="1" dirty="0">
                <a:solidFill>
                  <a:schemeClr val="tx1"/>
                </a:solidFill>
                <a:latin typeface="Abadi" panose="020B0604020104020204" pitchFamily="34" charset="0"/>
              </a:rPr>
              <a:t>REFLEKSIE:</a:t>
            </a:r>
          </a:p>
          <a:p>
            <a:pPr algn="ctr"/>
            <a:r>
              <a:rPr lang="en-ZA" sz="4800" b="1" dirty="0" err="1">
                <a:solidFill>
                  <a:schemeClr val="tx1"/>
                </a:solidFill>
                <a:latin typeface="Abadi" panose="020B0604020104020204" pitchFamily="34" charset="0"/>
              </a:rPr>
              <a:t>Kyk</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terug</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én</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vorentoe</a:t>
            </a:r>
            <a:endParaRPr lang="en-ZA" sz="4800" b="1" dirty="0">
              <a:solidFill>
                <a:schemeClr val="tx1"/>
              </a:solidFill>
              <a:latin typeface="Abadi" panose="020B0604020104020204" pitchFamily="34" charset="0"/>
            </a:endParaRPr>
          </a:p>
        </p:txBody>
      </p:sp>
    </p:spTree>
    <p:extLst>
      <p:ext uri="{BB962C8B-B14F-4D97-AF65-F5344CB8AC3E}">
        <p14:creationId xmlns:p14="http://schemas.microsoft.com/office/powerpoint/2010/main" val="394659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20818</TotalTime>
  <Words>1740</Words>
  <Application>Microsoft Office PowerPoint</Application>
  <PresentationFormat>Widescreen</PresentationFormat>
  <Paragraphs>109</Paragraphs>
  <Slides>8</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Abadi</vt:lpstr>
      <vt:lpstr>Arial</vt:lpstr>
      <vt:lpstr>Calibri</vt:lpstr>
      <vt:lpstr>Calibri Light</vt:lpstr>
      <vt:lpstr>Montserrat</vt:lpstr>
      <vt:lpstr>Symbol</vt:lpstr>
      <vt:lpstr>Times New Roman</vt:lpstr>
      <vt:lpstr>Wingdings</vt:lpstr>
      <vt:lpstr>Office Theme</vt:lpstr>
      <vt:lpstr>PowerPoint Presentation</vt:lpstr>
      <vt:lpstr>PowerPoint Presentation</vt:lpstr>
      <vt:lpstr>PowerPoint Presentation</vt:lpstr>
      <vt:lpstr>'n Aksieplan sluit die volgende vrae in:  </vt:lpstr>
      <vt:lpstr>Wat doen jy as jy 'n struikelblok in die bereiking van jou doelwitte in die gesig staar?
</vt:lpstr>
      <vt:lpstr>Probleemoplossing beteken om 'n IDEAL plan te hê.
</vt:lpstr>
      <vt:lpstr>Selfevaluering
</vt:lpstr>
      <vt:lpstr>R E F L E C T I O 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Carsten Gertz</cp:lastModifiedBy>
  <cp:revision>9</cp:revision>
  <dcterms:created xsi:type="dcterms:W3CDTF">2022-07-24T18:05:18Z</dcterms:created>
  <dcterms:modified xsi:type="dcterms:W3CDTF">2023-01-04T06:58:26Z</dcterms:modified>
</cp:coreProperties>
</file>