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21"/>
  </p:notesMasterIdLst>
  <p:sldIdLst>
    <p:sldId id="3825" r:id="rId5"/>
    <p:sldId id="3826" r:id="rId6"/>
    <p:sldId id="3837" r:id="rId7"/>
    <p:sldId id="3840" r:id="rId8"/>
    <p:sldId id="3827" r:id="rId9"/>
    <p:sldId id="3836" r:id="rId10"/>
    <p:sldId id="3842" r:id="rId11"/>
    <p:sldId id="3841" r:id="rId12"/>
    <p:sldId id="3835" r:id="rId13"/>
    <p:sldId id="3833" r:id="rId14"/>
    <p:sldId id="3844" r:id="rId15"/>
    <p:sldId id="3845" r:id="rId16"/>
    <p:sldId id="3846" r:id="rId17"/>
    <p:sldId id="3847" r:id="rId18"/>
    <p:sldId id="3848" r:id="rId19"/>
    <p:sldId id="382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304" autoAdjust="0"/>
  </p:normalViewPr>
  <p:slideViewPr>
    <p:cSldViewPr snapToGrid="0">
      <p:cViewPr varScale="1">
        <p:scale>
          <a:sx n="104" d="100"/>
          <a:sy n="104" d="100"/>
        </p:scale>
        <p:origin x="816" y="102"/>
      </p:cViewPr>
      <p:guideLst>
        <p:guide orient="horz" pos="1200"/>
        <p:guide orient="horz" pos="3408"/>
        <p:guide pos="6936"/>
        <p:guide pos="7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3EF5FBD9-7B45-4195-851E-1EFD33D25F47}"/>
    <pc:docChg chg="custSel modSld">
      <pc:chgData name="Jandre Botes" userId="ffbe4790-9369-4ba3-9a01-6e1d80d8d5ca" providerId="ADAL" clId="{3EF5FBD9-7B45-4195-851E-1EFD33D25F47}" dt="2022-11-21T14:16:30.289" v="192" actId="20577"/>
      <pc:docMkLst>
        <pc:docMk/>
      </pc:docMkLst>
      <pc:sldChg chg="modSp mod">
        <pc:chgData name="Jandre Botes" userId="ffbe4790-9369-4ba3-9a01-6e1d80d8d5ca" providerId="ADAL" clId="{3EF5FBD9-7B45-4195-851E-1EFD33D25F47}" dt="2022-11-21T14:09:34.638" v="0" actId="20577"/>
        <pc:sldMkLst>
          <pc:docMk/>
          <pc:sldMk cId="800962904" sldId="3825"/>
        </pc:sldMkLst>
        <pc:spChg chg="mod">
          <ac:chgData name="Jandre Botes" userId="ffbe4790-9369-4ba3-9a01-6e1d80d8d5ca" providerId="ADAL" clId="{3EF5FBD9-7B45-4195-851E-1EFD33D25F47}" dt="2022-11-21T14:09:34.638" v="0" actId="20577"/>
          <ac:spMkLst>
            <pc:docMk/>
            <pc:sldMk cId="800962904" sldId="3825"/>
            <ac:spMk id="3" creationId="{72CC4EC4-809C-4FD2-AA20-009F08590DA6}"/>
          </ac:spMkLst>
        </pc:spChg>
      </pc:sldChg>
      <pc:sldChg chg="modSp mod">
        <pc:chgData name="Jandre Botes" userId="ffbe4790-9369-4ba3-9a01-6e1d80d8d5ca" providerId="ADAL" clId="{3EF5FBD9-7B45-4195-851E-1EFD33D25F47}" dt="2022-11-21T14:12:06.052" v="115" actId="20577"/>
        <pc:sldMkLst>
          <pc:docMk/>
          <pc:sldMk cId="17839761" sldId="3833"/>
        </pc:sldMkLst>
        <pc:spChg chg="mod">
          <ac:chgData name="Jandre Botes" userId="ffbe4790-9369-4ba3-9a01-6e1d80d8d5ca" providerId="ADAL" clId="{3EF5FBD9-7B45-4195-851E-1EFD33D25F47}" dt="2022-11-21T14:12:06.052" v="115" actId="20577"/>
          <ac:spMkLst>
            <pc:docMk/>
            <pc:sldMk cId="17839761" sldId="3833"/>
            <ac:spMk id="5" creationId="{42E3A3A9-5E96-4CDD-A971-9C272EFD97D9}"/>
          </ac:spMkLst>
        </pc:spChg>
      </pc:sldChg>
      <pc:sldChg chg="modSp mod">
        <pc:chgData name="Jandre Botes" userId="ffbe4790-9369-4ba3-9a01-6e1d80d8d5ca" providerId="ADAL" clId="{3EF5FBD9-7B45-4195-851E-1EFD33D25F47}" dt="2022-11-21T14:11:00.794" v="50" actId="20577"/>
        <pc:sldMkLst>
          <pc:docMk/>
          <pc:sldMk cId="3803485137" sldId="3836"/>
        </pc:sldMkLst>
        <pc:spChg chg="mod">
          <ac:chgData name="Jandre Botes" userId="ffbe4790-9369-4ba3-9a01-6e1d80d8d5ca" providerId="ADAL" clId="{3EF5FBD9-7B45-4195-851E-1EFD33D25F47}" dt="2022-11-21T14:11:00.794" v="50" actId="20577"/>
          <ac:spMkLst>
            <pc:docMk/>
            <pc:sldMk cId="3803485137" sldId="3836"/>
            <ac:spMk id="2" creationId="{6A730942-9094-CA9B-4A18-A0CA05506A20}"/>
          </ac:spMkLst>
        </pc:spChg>
      </pc:sldChg>
      <pc:sldChg chg="modSp mod">
        <pc:chgData name="Jandre Botes" userId="ffbe4790-9369-4ba3-9a01-6e1d80d8d5ca" providerId="ADAL" clId="{3EF5FBD9-7B45-4195-851E-1EFD33D25F47}" dt="2022-11-21T14:09:55.212" v="11" actId="20577"/>
        <pc:sldMkLst>
          <pc:docMk/>
          <pc:sldMk cId="2967200145" sldId="3837"/>
        </pc:sldMkLst>
        <pc:spChg chg="mod">
          <ac:chgData name="Jandre Botes" userId="ffbe4790-9369-4ba3-9a01-6e1d80d8d5ca" providerId="ADAL" clId="{3EF5FBD9-7B45-4195-851E-1EFD33D25F47}" dt="2022-11-21T14:09:48.829" v="9" actId="20577"/>
          <ac:spMkLst>
            <pc:docMk/>
            <pc:sldMk cId="2967200145" sldId="3837"/>
            <ac:spMk id="4" creationId="{245DDB48-166A-4E16-B9DF-C5C6570A1BAD}"/>
          </ac:spMkLst>
        </pc:spChg>
        <pc:spChg chg="mod">
          <ac:chgData name="Jandre Botes" userId="ffbe4790-9369-4ba3-9a01-6e1d80d8d5ca" providerId="ADAL" clId="{3EF5FBD9-7B45-4195-851E-1EFD33D25F47}" dt="2022-11-21T14:09:55.212" v="11" actId="20577"/>
          <ac:spMkLst>
            <pc:docMk/>
            <pc:sldMk cId="2967200145" sldId="3837"/>
            <ac:spMk id="6" creationId="{53C09F06-9236-4635-AFB4-5E7D384A6BAE}"/>
          </ac:spMkLst>
        </pc:spChg>
        <pc:spChg chg="mod">
          <ac:chgData name="Jandre Botes" userId="ffbe4790-9369-4ba3-9a01-6e1d80d8d5ca" providerId="ADAL" clId="{3EF5FBD9-7B45-4195-851E-1EFD33D25F47}" dt="2022-11-21T14:09:52.495" v="10" actId="20577"/>
          <ac:spMkLst>
            <pc:docMk/>
            <pc:sldMk cId="2967200145" sldId="3837"/>
            <ac:spMk id="8" creationId="{EE1302F8-9FA6-4CC4-AD07-E8137FCC99A5}"/>
          </ac:spMkLst>
        </pc:spChg>
      </pc:sldChg>
      <pc:sldChg chg="modSp mod">
        <pc:chgData name="Jandre Botes" userId="ffbe4790-9369-4ba3-9a01-6e1d80d8d5ca" providerId="ADAL" clId="{3EF5FBD9-7B45-4195-851E-1EFD33D25F47}" dt="2022-11-21T14:10:17.656" v="49" actId="20577"/>
        <pc:sldMkLst>
          <pc:docMk/>
          <pc:sldMk cId="2351569783" sldId="3840"/>
        </pc:sldMkLst>
        <pc:spChg chg="mod">
          <ac:chgData name="Jandre Botes" userId="ffbe4790-9369-4ba3-9a01-6e1d80d8d5ca" providerId="ADAL" clId="{3EF5FBD9-7B45-4195-851E-1EFD33D25F47}" dt="2022-11-21T14:10:11.860" v="40" actId="20577"/>
          <ac:spMkLst>
            <pc:docMk/>
            <pc:sldMk cId="2351569783" sldId="3840"/>
            <ac:spMk id="6" creationId="{33C78C9F-14DD-0D38-2AFA-D4899C0B4B86}"/>
          </ac:spMkLst>
        </pc:spChg>
        <pc:spChg chg="mod">
          <ac:chgData name="Jandre Botes" userId="ffbe4790-9369-4ba3-9a01-6e1d80d8d5ca" providerId="ADAL" clId="{3EF5FBD9-7B45-4195-851E-1EFD33D25F47}" dt="2022-11-21T14:10:01.577" v="21" actId="20577"/>
          <ac:spMkLst>
            <pc:docMk/>
            <pc:sldMk cId="2351569783" sldId="3840"/>
            <ac:spMk id="9" creationId="{CF86A16E-EADD-CB1A-0944-D68776389418}"/>
          </ac:spMkLst>
        </pc:spChg>
        <pc:spChg chg="mod">
          <ac:chgData name="Jandre Botes" userId="ffbe4790-9369-4ba3-9a01-6e1d80d8d5ca" providerId="ADAL" clId="{3EF5FBD9-7B45-4195-851E-1EFD33D25F47}" dt="2022-11-21T14:10:17.656" v="49" actId="20577"/>
          <ac:spMkLst>
            <pc:docMk/>
            <pc:sldMk cId="2351569783" sldId="3840"/>
            <ac:spMk id="11" creationId="{D0874971-C08C-8F3C-2750-FFCDF173A494}"/>
          </ac:spMkLst>
        </pc:spChg>
        <pc:spChg chg="mod">
          <ac:chgData name="Jandre Botes" userId="ffbe4790-9369-4ba3-9a01-6e1d80d8d5ca" providerId="ADAL" clId="{3EF5FBD9-7B45-4195-851E-1EFD33D25F47}" dt="2022-11-21T14:10:06.146" v="30" actId="20577"/>
          <ac:spMkLst>
            <pc:docMk/>
            <pc:sldMk cId="2351569783" sldId="3840"/>
            <ac:spMk id="13" creationId="{D12D1871-D8CB-710C-5A2F-0BECFBB6635D}"/>
          </ac:spMkLst>
        </pc:spChg>
      </pc:sldChg>
      <pc:sldChg chg="modSp mod">
        <pc:chgData name="Jandre Botes" userId="ffbe4790-9369-4ba3-9a01-6e1d80d8d5ca" providerId="ADAL" clId="{3EF5FBD9-7B45-4195-851E-1EFD33D25F47}" dt="2022-11-21T14:11:29.821" v="65" actId="20577"/>
        <pc:sldMkLst>
          <pc:docMk/>
          <pc:sldMk cId="773437779" sldId="3841"/>
        </pc:sldMkLst>
        <pc:spChg chg="mod">
          <ac:chgData name="Jandre Botes" userId="ffbe4790-9369-4ba3-9a01-6e1d80d8d5ca" providerId="ADAL" clId="{3EF5FBD9-7B45-4195-851E-1EFD33D25F47}" dt="2022-11-21T14:11:29.821" v="65" actId="20577"/>
          <ac:spMkLst>
            <pc:docMk/>
            <pc:sldMk cId="773437779" sldId="3841"/>
            <ac:spMk id="2" creationId="{529EABED-5AD5-902C-38E3-A98E6D8C056C}"/>
          </ac:spMkLst>
        </pc:spChg>
      </pc:sldChg>
      <pc:sldChg chg="modSp mod">
        <pc:chgData name="Jandre Botes" userId="ffbe4790-9369-4ba3-9a01-6e1d80d8d5ca" providerId="ADAL" clId="{3EF5FBD9-7B45-4195-851E-1EFD33D25F47}" dt="2022-11-21T14:11:20.071" v="58" actId="20577"/>
        <pc:sldMkLst>
          <pc:docMk/>
          <pc:sldMk cId="3799125341" sldId="3842"/>
        </pc:sldMkLst>
        <pc:spChg chg="mod">
          <ac:chgData name="Jandre Botes" userId="ffbe4790-9369-4ba3-9a01-6e1d80d8d5ca" providerId="ADAL" clId="{3EF5FBD9-7B45-4195-851E-1EFD33D25F47}" dt="2022-11-21T14:11:11.712" v="55" actId="20577"/>
          <ac:spMkLst>
            <pc:docMk/>
            <pc:sldMk cId="3799125341" sldId="3842"/>
            <ac:spMk id="4" creationId="{ADA9A91A-232E-0926-1071-112709A88A70}"/>
          </ac:spMkLst>
        </pc:spChg>
        <pc:spChg chg="mod">
          <ac:chgData name="Jandre Botes" userId="ffbe4790-9369-4ba3-9a01-6e1d80d8d5ca" providerId="ADAL" clId="{3EF5FBD9-7B45-4195-851E-1EFD33D25F47}" dt="2022-11-21T14:11:20.071" v="58" actId="20577"/>
          <ac:spMkLst>
            <pc:docMk/>
            <pc:sldMk cId="3799125341" sldId="3842"/>
            <ac:spMk id="6" creationId="{F31CFA11-C989-BD37-C342-9B3F82FB010A}"/>
          </ac:spMkLst>
        </pc:spChg>
      </pc:sldChg>
      <pc:sldChg chg="modSp mod">
        <pc:chgData name="Jandre Botes" userId="ffbe4790-9369-4ba3-9a01-6e1d80d8d5ca" providerId="ADAL" clId="{3EF5FBD9-7B45-4195-851E-1EFD33D25F47}" dt="2022-11-21T14:12:29.240" v="137" actId="20577"/>
        <pc:sldMkLst>
          <pc:docMk/>
          <pc:sldMk cId="3262735150" sldId="3844"/>
        </pc:sldMkLst>
        <pc:spChg chg="mod">
          <ac:chgData name="Jandre Botes" userId="ffbe4790-9369-4ba3-9a01-6e1d80d8d5ca" providerId="ADAL" clId="{3EF5FBD9-7B45-4195-851E-1EFD33D25F47}" dt="2022-11-21T14:12:29.240" v="137" actId="20577"/>
          <ac:spMkLst>
            <pc:docMk/>
            <pc:sldMk cId="3262735150" sldId="3844"/>
            <ac:spMk id="4" creationId="{5693DA2F-18CF-B985-73A1-E37C5621FBAE}"/>
          </ac:spMkLst>
        </pc:spChg>
        <pc:spChg chg="mod">
          <ac:chgData name="Jandre Botes" userId="ffbe4790-9369-4ba3-9a01-6e1d80d8d5ca" providerId="ADAL" clId="{3EF5FBD9-7B45-4195-851E-1EFD33D25F47}" dt="2022-11-21T14:12:12.811" v="122" actId="20577"/>
          <ac:spMkLst>
            <pc:docMk/>
            <pc:sldMk cId="3262735150" sldId="3844"/>
            <ac:spMk id="10" creationId="{4F7C2571-21BB-898D-6B8E-DC877166CC46}"/>
          </ac:spMkLst>
        </pc:spChg>
      </pc:sldChg>
      <pc:sldChg chg="modSp mod">
        <pc:chgData name="Jandre Botes" userId="ffbe4790-9369-4ba3-9a01-6e1d80d8d5ca" providerId="ADAL" clId="{3EF5FBD9-7B45-4195-851E-1EFD33D25F47}" dt="2022-11-21T14:16:18.302" v="170" actId="20577"/>
        <pc:sldMkLst>
          <pc:docMk/>
          <pc:sldMk cId="2286553393" sldId="3846"/>
        </pc:sldMkLst>
        <pc:spChg chg="mod">
          <ac:chgData name="Jandre Botes" userId="ffbe4790-9369-4ba3-9a01-6e1d80d8d5ca" providerId="ADAL" clId="{3EF5FBD9-7B45-4195-851E-1EFD33D25F47}" dt="2022-11-21T14:16:18.302" v="170" actId="20577"/>
          <ac:spMkLst>
            <pc:docMk/>
            <pc:sldMk cId="2286553393" sldId="3846"/>
            <ac:spMk id="4" creationId="{4FF92F36-EBD1-19C2-DC86-BF3E5404A615}"/>
          </ac:spMkLst>
        </pc:spChg>
      </pc:sldChg>
      <pc:sldChg chg="modSp mod">
        <pc:chgData name="Jandre Botes" userId="ffbe4790-9369-4ba3-9a01-6e1d80d8d5ca" providerId="ADAL" clId="{3EF5FBD9-7B45-4195-851E-1EFD33D25F47}" dt="2022-11-21T14:16:30.289" v="192" actId="20577"/>
        <pc:sldMkLst>
          <pc:docMk/>
          <pc:sldMk cId="4242415629" sldId="3847"/>
        </pc:sldMkLst>
        <pc:spChg chg="mod">
          <ac:chgData name="Jandre Botes" userId="ffbe4790-9369-4ba3-9a01-6e1d80d8d5ca" providerId="ADAL" clId="{3EF5FBD9-7B45-4195-851E-1EFD33D25F47}" dt="2022-11-21T14:16:30.289" v="192" actId="20577"/>
          <ac:spMkLst>
            <pc:docMk/>
            <pc:sldMk cId="4242415629" sldId="3847"/>
            <ac:spMk id="4" creationId="{06D9D17C-CAE2-336A-D072-53D38F7E2B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1/17/2023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dirty="0"/>
              <a:t>Let op na die gedetailleerde notas, ten opsigte van die skyfies, in die Lesvoorbereidings – document.</a:t>
            </a:r>
          </a:p>
          <a:p>
            <a:endParaRPr lang="en-ZA" dirty="0"/>
          </a:p>
        </p:txBody>
      </p:sp>
      <p:sp>
        <p:nvSpPr>
          <p:cNvPr id="4" name="Slide Number Placeholder 3"/>
          <p:cNvSpPr>
            <a:spLocks noGrp="1"/>
          </p:cNvSpPr>
          <p:nvPr>
            <p:ph type="sldNum" sz="quarter" idx="5"/>
          </p:nvPr>
        </p:nvSpPr>
        <p:spPr/>
        <p:txBody>
          <a:bodyPr/>
          <a:lstStyle/>
          <a:p>
            <a:fld id="{D40C6A29-4676-420C-BBE3-ACC2B80F64D4}" type="slidenum">
              <a:rPr lang="en-US" smtClean="0"/>
              <a:t>1</a:t>
            </a:fld>
            <a:endParaRPr lang="en-US" dirty="0"/>
          </a:p>
        </p:txBody>
      </p:sp>
    </p:spTree>
    <p:extLst>
      <p:ext uri="{BB962C8B-B14F-4D97-AF65-F5344CB8AC3E}">
        <p14:creationId xmlns:p14="http://schemas.microsoft.com/office/powerpoint/2010/main" val="1635968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IPyrYSFkZTc"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p:txBody>
          <a:bodyPr>
            <a:normAutofit fontScale="90000"/>
          </a:bodyPr>
          <a:lstStyle/>
          <a:p>
            <a:r>
              <a:rPr lang="en-US" dirty="0"/>
              <a:t>FINANSIËLE BYSTAND
</a:t>
            </a:r>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p:txBody>
          <a:bodyPr>
            <a:normAutofit fontScale="92500" lnSpcReduction="20000"/>
          </a:bodyPr>
          <a:lstStyle/>
          <a:p>
            <a:r>
              <a:rPr lang="en-US" sz="1900" dirty="0" err="1">
                <a:solidFill>
                  <a:srgbClr val="FFFFFF"/>
                </a:solidFill>
              </a:rPr>
              <a:t>Beurse</a:t>
            </a:r>
            <a:r>
              <a:rPr lang="en-US" sz="1900" dirty="0">
                <a:solidFill>
                  <a:srgbClr val="FFFFFF"/>
                </a:solidFill>
              </a:rPr>
              <a:t> (</a:t>
            </a:r>
            <a:r>
              <a:rPr lang="en-US" sz="1900" dirty="0" err="1">
                <a:solidFill>
                  <a:srgbClr val="FFFFFF"/>
                </a:solidFill>
              </a:rPr>
              <a:t>voorbeelde</a:t>
            </a:r>
            <a:r>
              <a:rPr lang="en-US" sz="1900" dirty="0">
                <a:solidFill>
                  <a:srgbClr val="FFFFFF"/>
                </a:solidFill>
              </a:rPr>
              <a:t>: NSFAS, </a:t>
            </a:r>
            <a:r>
              <a:rPr lang="en-US" sz="1900" dirty="0" err="1">
                <a:solidFill>
                  <a:srgbClr val="FFFFFF"/>
                </a:solidFill>
              </a:rPr>
              <a:t>Fundza</a:t>
            </a:r>
            <a:r>
              <a:rPr lang="en-US" sz="1900" dirty="0">
                <a:solidFill>
                  <a:srgbClr val="FFFFFF"/>
                </a:solidFill>
              </a:rPr>
              <a:t> </a:t>
            </a:r>
            <a:r>
              <a:rPr lang="en-US" sz="1900" dirty="0" err="1">
                <a:solidFill>
                  <a:srgbClr val="FFFFFF"/>
                </a:solidFill>
              </a:rPr>
              <a:t>Lushaka</a:t>
            </a:r>
            <a:r>
              <a:rPr lang="en-US" sz="1900" dirty="0">
                <a:solidFill>
                  <a:srgbClr val="FFFFFF"/>
                </a:solidFill>
              </a:rPr>
              <a:t> </a:t>
            </a:r>
            <a:r>
              <a:rPr lang="en-US" sz="1900" dirty="0" err="1">
                <a:solidFill>
                  <a:srgbClr val="FFFFFF"/>
                </a:solidFill>
              </a:rPr>
              <a:t>en</a:t>
            </a:r>
            <a:r>
              <a:rPr lang="en-US" sz="1900" dirty="0">
                <a:solidFill>
                  <a:srgbClr val="FFFFFF"/>
                </a:solidFill>
              </a:rPr>
              <a:t> </a:t>
            </a:r>
            <a:r>
              <a:rPr lang="en-US" sz="1900" dirty="0" err="1">
                <a:solidFill>
                  <a:srgbClr val="FFFFFF"/>
                </a:solidFill>
              </a:rPr>
              <a:t>ander</a:t>
            </a:r>
            <a:r>
              <a:rPr lang="en-US" sz="1900" dirty="0">
                <a:solidFill>
                  <a:srgbClr val="FFFFFF"/>
                </a:solidFill>
              </a:rPr>
              <a:t>),</a:t>
            </a:r>
            <a:br>
              <a:rPr lang="en-US" sz="1900" dirty="0">
                <a:solidFill>
                  <a:srgbClr val="FFFFFF"/>
                </a:solidFill>
              </a:rPr>
            </a:br>
            <a:r>
              <a:rPr lang="en-US" sz="1900" dirty="0">
                <a:solidFill>
                  <a:srgbClr val="FFFFFF"/>
                </a:solidFill>
              </a:rPr>
              <a:t> </a:t>
            </a:r>
            <a:r>
              <a:rPr lang="en-US" sz="1900" dirty="0" err="1">
                <a:solidFill>
                  <a:srgbClr val="FFFFFF"/>
                </a:solidFill>
              </a:rPr>
              <a:t>en</a:t>
            </a:r>
            <a:r>
              <a:rPr lang="en-US" sz="1900" dirty="0">
                <a:solidFill>
                  <a:srgbClr val="FFFFFF"/>
                </a:solidFill>
              </a:rPr>
              <a:t> </a:t>
            </a:r>
            <a:r>
              <a:rPr lang="en-US" sz="1900" dirty="0" err="1">
                <a:solidFill>
                  <a:srgbClr val="FFFFFF"/>
                </a:solidFill>
              </a:rPr>
              <a:t>Sektorale</a:t>
            </a:r>
            <a:r>
              <a:rPr lang="en-US" sz="1900" dirty="0">
                <a:solidFill>
                  <a:srgbClr val="FFFFFF"/>
                </a:solidFill>
              </a:rPr>
              <a:t> </a:t>
            </a:r>
            <a:r>
              <a:rPr lang="en-US" sz="1900" dirty="0" err="1">
                <a:solidFill>
                  <a:srgbClr val="FFFFFF"/>
                </a:solidFill>
              </a:rPr>
              <a:t>Onderwys</a:t>
            </a:r>
            <a:r>
              <a:rPr lang="en-US" sz="1900" dirty="0">
                <a:solidFill>
                  <a:srgbClr val="FFFFFF"/>
                </a:solidFill>
              </a:rPr>
              <a:t>- </a:t>
            </a:r>
            <a:r>
              <a:rPr lang="en-US" sz="1900" dirty="0" err="1">
                <a:solidFill>
                  <a:srgbClr val="FFFFFF"/>
                </a:solidFill>
              </a:rPr>
              <a:t>en</a:t>
            </a:r>
            <a:r>
              <a:rPr lang="en-US" sz="1900" dirty="0">
                <a:solidFill>
                  <a:srgbClr val="FFFFFF"/>
                </a:solidFill>
              </a:rPr>
              <a:t> </a:t>
            </a:r>
            <a:r>
              <a:rPr lang="en-US" sz="1900" dirty="0" err="1">
                <a:solidFill>
                  <a:srgbClr val="FFFFFF"/>
                </a:solidFill>
              </a:rPr>
              <a:t>Opleidingsowerhede</a:t>
            </a:r>
            <a:r>
              <a:rPr lang="en-US" sz="1900" dirty="0">
                <a:solidFill>
                  <a:srgbClr val="FFFFFF"/>
                </a:solidFill>
              </a:rPr>
              <a:t> (SOOO’s) </a:t>
            </a:r>
            <a:r>
              <a:rPr lang="en-US" sz="1900" dirty="0" err="1">
                <a:solidFill>
                  <a:srgbClr val="FFFFFF"/>
                </a:solidFill>
              </a:rPr>
              <a:t>Verpligtinge</a:t>
            </a:r>
            <a:r>
              <a:rPr lang="en-US" sz="1900" dirty="0">
                <a:solidFill>
                  <a:srgbClr val="FFFFFF"/>
                </a:solidFill>
              </a:rPr>
              <a:t> ten </a:t>
            </a:r>
            <a:r>
              <a:rPr lang="en-US" sz="1900" dirty="0" err="1">
                <a:solidFill>
                  <a:srgbClr val="FFFFFF"/>
                </a:solidFill>
              </a:rPr>
              <a:t>opsigte</a:t>
            </a:r>
            <a:r>
              <a:rPr lang="en-US" sz="1900" dirty="0">
                <a:solidFill>
                  <a:srgbClr val="FFFFFF"/>
                </a:solidFill>
              </a:rPr>
              <a:t> van </a:t>
            </a:r>
            <a:r>
              <a:rPr lang="en-US" sz="1900" dirty="0" err="1">
                <a:solidFill>
                  <a:srgbClr val="FFFFFF"/>
                </a:solidFill>
              </a:rPr>
              <a:t>finansiële</a:t>
            </a:r>
            <a:r>
              <a:rPr lang="en-US" sz="1900" dirty="0">
                <a:solidFill>
                  <a:srgbClr val="FFFFFF"/>
                </a:solidFill>
              </a:rPr>
              <a:t> </a:t>
            </a:r>
            <a:r>
              <a:rPr lang="en-US" sz="1900" dirty="0" err="1">
                <a:solidFill>
                  <a:srgbClr val="FFFFFF"/>
                </a:solidFill>
              </a:rPr>
              <a:t>reëlings</a:t>
            </a:r>
            <a:r>
              <a:rPr lang="en-US" sz="1800" dirty="0">
                <a:solidFill>
                  <a:srgbClr val="FFFFFF"/>
                </a:solidFill>
              </a:rPr>
              <a:t>
</a:t>
            </a:r>
            <a:endParaRPr lang="en-US" sz="1800" dirty="0"/>
          </a:p>
        </p:txBody>
      </p:sp>
      <p:pic>
        <p:nvPicPr>
          <p:cNvPr id="5" name="Picture 4">
            <a:extLst>
              <a:ext uri="{FF2B5EF4-FFF2-40B4-BE49-F238E27FC236}">
                <a16:creationId xmlns:a16="http://schemas.microsoft.com/office/drawing/2014/main" id="{35FA806D-2A05-21B6-99E8-66CA8E23B9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E3A3A9-5E96-4CDD-A971-9C272EFD97D9}"/>
              </a:ext>
            </a:extLst>
          </p:cNvPr>
          <p:cNvSpPr>
            <a:spLocks noGrp="1"/>
          </p:cNvSpPr>
          <p:nvPr>
            <p:ph idx="1"/>
          </p:nvPr>
        </p:nvSpPr>
        <p:spPr>
          <a:xfrm>
            <a:off x="502920" y="594678"/>
            <a:ext cx="5093208" cy="5860986"/>
          </a:xfrm>
        </p:spPr>
        <p:txBody>
          <a:bodyPr>
            <a:normAutofit fontScale="85000" lnSpcReduction="10000"/>
          </a:bodyPr>
          <a:lstStyle/>
          <a:p>
            <a:pPr marL="342900" indent="-342900">
              <a:buFont typeface="Arial" panose="020B0604020202020204" pitchFamily="34" charset="0"/>
              <a:buChar char="•"/>
            </a:pPr>
            <a:r>
              <a:rPr lang="nl-NL" sz="2400" dirty="0">
                <a:latin typeface="Arial" panose="020B0604020202020204" pitchFamily="34" charset="0"/>
                <a:cs typeface="Arial" panose="020B0604020202020204" pitchFamily="34" charset="0"/>
              </a:rPr>
              <a:t>'n </a:t>
            </a:r>
            <a:r>
              <a:rPr lang="nl-NL" sz="2400" b="1" dirty="0">
                <a:latin typeface="Arial" panose="020B0604020202020204" pitchFamily="34" charset="0"/>
                <a:cs typeface="Arial" panose="020B0604020202020204" pitchFamily="34" charset="0"/>
              </a:rPr>
              <a:t>Leerlingskap</a:t>
            </a:r>
            <a:r>
              <a:rPr lang="nl-NL" sz="2400" dirty="0">
                <a:latin typeface="Arial" panose="020B0604020202020204" pitchFamily="34" charset="0"/>
                <a:cs typeface="Arial" panose="020B0604020202020204" pitchFamily="34" charset="0"/>
              </a:rPr>
              <a:t> is 'n werkgebaseerde leerprogram wat lei tot 'n NKR-geregistreerde kwalifikasie. Leerderskappe word gekoppel aan ‘n sekere</a:t>
            </a:r>
            <a:r>
              <a:rPr lang="nl-NL" sz="2400" b="1" dirty="0">
                <a:latin typeface="Arial" panose="020B0604020202020204" pitchFamily="34" charset="0"/>
                <a:cs typeface="Arial" panose="020B0604020202020204" pitchFamily="34" charset="0"/>
              </a:rPr>
              <a:t> beroep of werksveld</a:t>
            </a:r>
            <a:r>
              <a:rPr lang="nl-NL" sz="2400" dirty="0">
                <a:latin typeface="Arial" panose="020B0604020202020204" pitchFamily="34" charset="0"/>
                <a:cs typeface="Arial" panose="020B0604020202020204" pitchFamily="34" charset="0"/>
              </a:rPr>
              <a:t>; byvoorbeeld elektriese ingenieurswese, haarkappery of projekbestuur.</a:t>
            </a:r>
          </a:p>
          <a:p>
            <a:pPr marL="342900" indent="-342900">
              <a:buFont typeface="Arial" panose="020B0604020202020204" pitchFamily="34" charset="0"/>
              <a:buChar char="•"/>
            </a:pPr>
            <a:endParaRPr lang="nl-NL"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nl-NL" sz="2400" dirty="0">
                <a:latin typeface="Arial" panose="020B0604020202020204" pitchFamily="34" charset="0"/>
                <a:cs typeface="Arial" panose="020B0604020202020204" pitchFamily="34" charset="0"/>
              </a:rPr>
              <a:t>Leerlingskapsprogramme kan jou help om die </a:t>
            </a:r>
            <a:r>
              <a:rPr lang="nl-NL" sz="2400" b="1" dirty="0">
                <a:latin typeface="Arial" panose="020B0604020202020204" pitchFamily="34" charset="0"/>
                <a:cs typeface="Arial" panose="020B0604020202020204" pitchFamily="34" charset="0"/>
              </a:rPr>
              <a:t>nodige vaardighede aan te leer en werkservaring </a:t>
            </a:r>
            <a:r>
              <a:rPr lang="nl-NL" sz="2400" dirty="0">
                <a:latin typeface="Arial" panose="020B0604020202020204" pitchFamily="34" charset="0"/>
                <a:cs typeface="Arial" panose="020B0604020202020204" pitchFamily="34" charset="0"/>
              </a:rPr>
              <a:t>op te doen. Dit kan lei tot beter werksgeleenthede of entrepreneursgeleenthede.</a:t>
            </a:r>
          </a:p>
          <a:p>
            <a:pPr marL="342900" indent="-342900">
              <a:buFont typeface="Arial" panose="020B0604020202020204" pitchFamily="34" charset="0"/>
              <a:buChar char="•"/>
            </a:pPr>
            <a:endParaRPr lang="nl-NL"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nl-NL" sz="2400" dirty="0">
                <a:latin typeface="Arial" panose="020B0604020202020204" pitchFamily="34" charset="0"/>
                <a:cs typeface="Arial" panose="020B0604020202020204" pitchFamily="34" charset="0"/>
              </a:rPr>
              <a:t>Soos reeds genoem, word </a:t>
            </a:r>
            <a:r>
              <a:rPr lang="nl-NL" dirty="0">
                <a:latin typeface="Arial" panose="020B0604020202020204" pitchFamily="34" charset="0"/>
                <a:cs typeface="Arial" panose="020B0604020202020204" pitchFamily="34" charset="0"/>
              </a:rPr>
              <a:t>leerlings</a:t>
            </a:r>
            <a:r>
              <a:rPr lang="nl-NL" sz="2400" dirty="0">
                <a:latin typeface="Arial" panose="020B0604020202020204" pitchFamily="34" charset="0"/>
                <a:cs typeface="Arial" panose="020B0604020202020204" pitchFamily="34" charset="0"/>
              </a:rPr>
              <a:t>kappe deur die </a:t>
            </a:r>
            <a:r>
              <a:rPr lang="nl-NL" sz="2400" b="1" dirty="0">
                <a:latin typeface="Arial" panose="020B0604020202020204" pitchFamily="34" charset="0"/>
                <a:cs typeface="Arial" panose="020B0604020202020204" pitchFamily="34" charset="0"/>
              </a:rPr>
              <a:t>Sektorale Onderwys- en Opleidingsowerhede (SOOO’s)</a:t>
            </a:r>
            <a:r>
              <a:rPr lang="nl-NL" sz="2400" dirty="0">
                <a:latin typeface="Arial" panose="020B0604020202020204" pitchFamily="34" charset="0"/>
                <a:cs typeface="Arial" panose="020B0604020202020204" pitchFamily="34" charset="0"/>
              </a:rPr>
              <a:t> bestuur. Hulle is deur die regering ingestel om leerders met vaardigheidsontwikkeling te help en hulle vir die werkplek voor te berei.</a:t>
            </a:r>
          </a:p>
        </p:txBody>
      </p:sp>
      <p:pic>
        <p:nvPicPr>
          <p:cNvPr id="3" name="Picture 2">
            <a:extLst>
              <a:ext uri="{FF2B5EF4-FFF2-40B4-BE49-F238E27FC236}">
                <a16:creationId xmlns:a16="http://schemas.microsoft.com/office/drawing/2014/main" id="{0C14B3FA-8979-7D6B-58D0-3FD204702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descr="A yellow sign with black text&#10;&#10;Description automatically generated with low confidence">
            <a:extLst>
              <a:ext uri="{FF2B5EF4-FFF2-40B4-BE49-F238E27FC236}">
                <a16:creationId xmlns:a16="http://schemas.microsoft.com/office/drawing/2014/main" id="{A12CA0A2-C8A0-D1BF-EB67-262297F71965}"/>
              </a:ext>
            </a:extLst>
          </p:cNvPr>
          <p:cNvPicPr>
            <a:picLocks noGrp="1" noChangeAspect="1"/>
          </p:cNvPicPr>
          <p:nvPr>
            <p:ph type="pic" sz="quarter" idx="13"/>
          </p:nvPr>
        </p:nvPicPr>
        <p:blipFill>
          <a:blip r:embed="rId3"/>
          <a:srcRect l="11277" r="11277"/>
          <a:stretch>
            <a:fillRect/>
          </a:stretch>
        </p:blipFill>
        <p:spPr>
          <a:xfrm>
            <a:off x="6307329" y="236862"/>
            <a:ext cx="3519311" cy="3007909"/>
          </a:xfrm>
        </p:spPr>
      </p:pic>
      <p:pic>
        <p:nvPicPr>
          <p:cNvPr id="20" name="Picture Placeholder 19" descr="Two people talking&#10;&#10;Description automatically generated with low confidence">
            <a:extLst>
              <a:ext uri="{FF2B5EF4-FFF2-40B4-BE49-F238E27FC236}">
                <a16:creationId xmlns:a16="http://schemas.microsoft.com/office/drawing/2014/main" id="{14C48968-D42D-BC43-4056-6B0EDD729A4F}"/>
              </a:ext>
            </a:extLst>
          </p:cNvPr>
          <p:cNvPicPr>
            <a:picLocks noGrp="1" noChangeAspect="1"/>
          </p:cNvPicPr>
          <p:nvPr>
            <p:ph type="pic" sz="quarter" idx="14"/>
          </p:nvPr>
        </p:nvPicPr>
        <p:blipFill>
          <a:blip r:embed="rId4"/>
          <a:srcRect l="15373" r="15373"/>
          <a:stretch>
            <a:fillRect/>
          </a:stretch>
        </p:blipFill>
        <p:spPr/>
      </p:pic>
      <p:sp>
        <p:nvSpPr>
          <p:cNvPr id="2" name="Rectangle: Rounded Corners 1">
            <a:extLst>
              <a:ext uri="{FF2B5EF4-FFF2-40B4-BE49-F238E27FC236}">
                <a16:creationId xmlns:a16="http://schemas.microsoft.com/office/drawing/2014/main" id="{51604857-577A-6D8D-422E-7FBCCAF178C8}"/>
              </a:ext>
            </a:extLst>
          </p:cNvPr>
          <p:cNvSpPr/>
          <p:nvPr/>
        </p:nvSpPr>
        <p:spPr>
          <a:xfrm>
            <a:off x="6543040" y="812800"/>
            <a:ext cx="2885440" cy="2001520"/>
          </a:xfrm>
          <a:prstGeom prst="round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DOEN DIT NET!</a:t>
            </a:r>
          </a:p>
        </p:txBody>
      </p:sp>
    </p:spTree>
    <p:extLst>
      <p:ext uri="{BB962C8B-B14F-4D97-AF65-F5344CB8AC3E}">
        <p14:creationId xmlns:p14="http://schemas.microsoft.com/office/powerpoint/2010/main" val="17839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32F8471B-936C-5980-DAFD-F0994FE70771}"/>
              </a:ext>
            </a:extLst>
          </p:cNvPr>
          <p:cNvPicPr>
            <a:picLocks noChangeAspect="1"/>
          </p:cNvPicPr>
          <p:nvPr/>
        </p:nvPicPr>
        <p:blipFill>
          <a:blip r:embed="rId2"/>
          <a:stretch>
            <a:fillRect/>
          </a:stretch>
        </p:blipFill>
        <p:spPr>
          <a:xfrm>
            <a:off x="1487188" y="136525"/>
            <a:ext cx="9217624" cy="6264160"/>
          </a:xfrm>
          <a:prstGeom prst="rect">
            <a:avLst/>
          </a:prstGeom>
        </p:spPr>
      </p:pic>
      <p:pic>
        <p:nvPicPr>
          <p:cNvPr id="14" name="Picture 13">
            <a:extLst>
              <a:ext uri="{FF2B5EF4-FFF2-40B4-BE49-F238E27FC236}">
                <a16:creationId xmlns:a16="http://schemas.microsoft.com/office/drawing/2014/main" id="{3DEC2401-FF3D-D852-F8BB-26CA81CDB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BD1FF9C-2B26-73C2-5751-2044DEA8BF70}"/>
              </a:ext>
            </a:extLst>
          </p:cNvPr>
          <p:cNvSpPr/>
          <p:nvPr/>
        </p:nvSpPr>
        <p:spPr>
          <a:xfrm>
            <a:off x="1763486" y="1047360"/>
            <a:ext cx="2379306" cy="3895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00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INSET</a:t>
            </a:r>
            <a:endParaRPr lang="en-ZA" sz="2000">
              <a:effectLst/>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ECF0508-CEFD-4AD1-CA5A-81038C79A591}"/>
              </a:ext>
            </a:extLst>
          </p:cNvPr>
          <p:cNvSpPr/>
          <p:nvPr/>
        </p:nvSpPr>
        <p:spPr>
          <a:xfrm>
            <a:off x="7175240" y="1047359"/>
            <a:ext cx="2491273" cy="3895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00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UITSET</a:t>
            </a:r>
            <a:endParaRPr lang="en-ZA" sz="2000">
              <a:effectLst/>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5693DA2F-18CF-B985-73A1-E37C5621FBAE}"/>
              </a:ext>
            </a:extLst>
          </p:cNvPr>
          <p:cNvSpPr/>
          <p:nvPr/>
        </p:nvSpPr>
        <p:spPr>
          <a:xfrm>
            <a:off x="1487188" y="2024743"/>
            <a:ext cx="2972845" cy="400283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20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Leerlingskaps-programme</a:t>
            </a:r>
            <a:endParaRPr lang="en-ZA" sz="2000" dirty="0">
              <a:effectLst/>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6E007351-5687-6CC9-5EE4-5D7303886D5B}"/>
              </a:ext>
            </a:extLst>
          </p:cNvPr>
          <p:cNvSpPr/>
          <p:nvPr/>
        </p:nvSpPr>
        <p:spPr>
          <a:xfrm>
            <a:off x="6317058" y="1750422"/>
            <a:ext cx="4263856" cy="49825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a:effectLst/>
                <a:latin typeface="Britannic Bold" panose="020B0903060703020204" pitchFamily="34" charset="0"/>
                <a:ea typeface="Calibri" panose="020F0502020204030204" pitchFamily="34" charset="0"/>
                <a:cs typeface="Times New Roman" panose="02020603050405020304" pitchFamily="18" charset="0"/>
              </a:rPr>
              <a:t>Verbeterde werkprestasie</a:t>
            </a:r>
            <a:endParaRPr lang="en-ZA" sz="1600">
              <a:effectLst/>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ADE7ABA-7204-FBCF-126A-3CC509EFC08A}"/>
              </a:ext>
            </a:extLst>
          </p:cNvPr>
          <p:cNvSpPr/>
          <p:nvPr/>
        </p:nvSpPr>
        <p:spPr>
          <a:xfrm>
            <a:off x="6288948" y="2592668"/>
            <a:ext cx="4263855" cy="50758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a:effectLst/>
                <a:latin typeface="Britannic Bold" panose="020B0903060703020204" pitchFamily="34" charset="0"/>
                <a:ea typeface="Calibri" panose="020F0502020204030204" pitchFamily="34" charset="0"/>
                <a:cs typeface="Times New Roman" panose="02020603050405020304" pitchFamily="18" charset="0"/>
              </a:rPr>
              <a:t>Voldoen aan industrie-standaarde</a:t>
            </a:r>
            <a:endParaRPr lang="en-ZA" sz="1600">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6DBDF4ED-60E8-143F-A52E-540C764D1849}"/>
              </a:ext>
            </a:extLst>
          </p:cNvPr>
          <p:cNvSpPr/>
          <p:nvPr/>
        </p:nvSpPr>
        <p:spPr>
          <a:xfrm>
            <a:off x="6288834" y="3513908"/>
            <a:ext cx="4292078" cy="50758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a:effectLst/>
                <a:latin typeface="Britannic Bold" panose="020B0903060703020204" pitchFamily="34" charset="0"/>
                <a:ea typeface="Calibri" panose="020F0502020204030204" pitchFamily="34" charset="0"/>
                <a:cs typeface="Times New Roman" panose="02020603050405020304" pitchFamily="18" charset="0"/>
              </a:rPr>
              <a:t>Verbeterde vaardighede</a:t>
            </a:r>
            <a:endParaRPr lang="en-ZA" sz="1600">
              <a:effectLs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5050C846-8972-3488-67D9-C5865F5B056E}"/>
              </a:ext>
            </a:extLst>
          </p:cNvPr>
          <p:cNvSpPr/>
          <p:nvPr/>
        </p:nvSpPr>
        <p:spPr>
          <a:xfrm>
            <a:off x="6317056" y="4365484"/>
            <a:ext cx="4263854" cy="747692"/>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a:effectLst/>
                <a:latin typeface="Britannic Bold" panose="020B0903060703020204" pitchFamily="34" charset="0"/>
                <a:ea typeface="Calibri" panose="020F0502020204030204" pitchFamily="34" charset="0"/>
                <a:cs typeface="Times New Roman" panose="02020603050405020304" pitchFamily="18" charset="0"/>
              </a:rPr>
              <a:t>Opbrengs op beleggings vir vaardigheidsheffingsbydrae</a:t>
            </a:r>
            <a:endParaRPr lang="en-ZA" sz="1600">
              <a:effectLst/>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17064BD7-733E-A03D-AAE7-22752F9AA18A}"/>
              </a:ext>
            </a:extLst>
          </p:cNvPr>
          <p:cNvSpPr/>
          <p:nvPr/>
        </p:nvSpPr>
        <p:spPr>
          <a:xfrm>
            <a:off x="6317056" y="5501655"/>
            <a:ext cx="4263854" cy="747691"/>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600" dirty="0">
                <a:latin typeface="Britannic Bold" panose="020B0903060703020204" pitchFamily="34" charset="0"/>
                <a:ea typeface="Calibri" panose="020F0502020204030204" pitchFamily="34" charset="0"/>
                <a:cs typeface="Times New Roman" panose="02020603050405020304" pitchFamily="18" charset="0"/>
              </a:rPr>
              <a:t>In </a:t>
            </a:r>
            <a:r>
              <a:rPr lang="en-US" sz="1600" dirty="0" err="1">
                <a:latin typeface="Britannic Bold" panose="020B0903060703020204" pitchFamily="34" charset="0"/>
                <a:ea typeface="Calibri" panose="020F0502020204030204" pitchFamily="34" charset="0"/>
                <a:cs typeface="Times New Roman" panose="02020603050405020304" pitchFamily="18" charset="0"/>
              </a:rPr>
              <a:t>lyn</a:t>
            </a:r>
            <a:r>
              <a:rPr lang="en-US" sz="1600" dirty="0">
                <a:latin typeface="Britannic Bold" panose="020B0903060703020204" pitchFamily="34" charset="0"/>
                <a:ea typeface="Calibri" panose="020F0502020204030204" pitchFamily="34" charset="0"/>
                <a:cs typeface="Times New Roman" panose="02020603050405020304" pitchFamily="18" charset="0"/>
              </a:rPr>
              <a:t> met</a:t>
            </a:r>
            <a:r>
              <a:rPr lang="en-US" sz="1600" dirty="0">
                <a:effectLst/>
                <a:latin typeface="Britannic Bold" panose="020B0903060703020204" pitchFamily="34" charset="0"/>
                <a:ea typeface="Calibri" panose="020F0502020204030204" pitchFamily="34" charset="0"/>
                <a:cs typeface="Times New Roman" panose="02020603050405020304" pitchFamily="18" charset="0"/>
              </a:rPr>
              <a:t> </a:t>
            </a:r>
            <a:r>
              <a:rPr lang="en-US" sz="1600" dirty="0" err="1">
                <a:effectLst/>
                <a:latin typeface="Britannic Bold" panose="020B0903060703020204" pitchFamily="34" charset="0"/>
                <a:ea typeface="Calibri" panose="020F0502020204030204" pitchFamily="34" charset="0"/>
                <a:cs typeface="Times New Roman" panose="02020603050405020304" pitchFamily="18" charset="0"/>
              </a:rPr>
              <a:t>Gelyke</a:t>
            </a:r>
            <a:r>
              <a:rPr lang="en-US" sz="1600" dirty="0">
                <a:effectLst/>
                <a:latin typeface="Britannic Bold" panose="020B0903060703020204" pitchFamily="34" charset="0"/>
                <a:ea typeface="Calibri" panose="020F0502020204030204" pitchFamily="34" charset="0"/>
                <a:cs typeface="Times New Roman" panose="02020603050405020304" pitchFamily="18" charset="0"/>
              </a:rPr>
              <a:t> </a:t>
            </a:r>
            <a:r>
              <a:rPr lang="en-US" sz="1600" dirty="0" err="1">
                <a:effectLst/>
                <a:latin typeface="Britannic Bold" panose="020B0903060703020204" pitchFamily="34" charset="0"/>
                <a:ea typeface="Calibri" panose="020F0502020204030204" pitchFamily="34" charset="0"/>
                <a:cs typeface="Times New Roman" panose="02020603050405020304" pitchFamily="18" charset="0"/>
              </a:rPr>
              <a:t>Indiensnemingsdoelwitte</a:t>
            </a:r>
            <a:endParaRPr lang="en-ZA" sz="1600" dirty="0">
              <a:effectLst/>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4F7C2571-21BB-898D-6B8E-DC877166CC46}"/>
              </a:ext>
            </a:extLst>
          </p:cNvPr>
          <p:cNvSpPr/>
          <p:nvPr/>
        </p:nvSpPr>
        <p:spPr>
          <a:xfrm>
            <a:off x="2164080" y="117832"/>
            <a:ext cx="7233920" cy="7781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800" dirty="0">
                <a:solidFill>
                  <a:srgbClr val="000000"/>
                </a:solidFill>
                <a:latin typeface="Britannic Bold" panose="020B0903060703020204" pitchFamily="34" charset="0"/>
                <a:ea typeface="Calibri" panose="020F0502020204030204" pitchFamily="34" charset="0"/>
                <a:cs typeface="Times New Roman" panose="02020603050405020304" pitchFamily="18" charset="0"/>
              </a:rPr>
              <a:t>VOORDELE VAN LEERLINGSKAPSPROGRAMME</a:t>
            </a:r>
            <a:endParaRPr lang="en-ZA"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2735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D418-38AD-0BCD-3C17-AB3C934934E9}"/>
              </a:ext>
            </a:extLst>
          </p:cNvPr>
          <p:cNvSpPr>
            <a:spLocks noGrp="1"/>
          </p:cNvSpPr>
          <p:nvPr>
            <p:ph type="title"/>
          </p:nvPr>
        </p:nvSpPr>
        <p:spPr>
          <a:xfrm>
            <a:off x="1170432" y="1764792"/>
            <a:ext cx="3236976" cy="4069080"/>
          </a:xfrm>
        </p:spPr>
        <p:txBody>
          <a:bodyPr>
            <a:normAutofit fontScale="90000"/>
          </a:bodyPr>
          <a:lstStyle/>
          <a:p>
            <a:r>
              <a:rPr lang="nl-NL" dirty="0">
                <a:latin typeface="Britannic Bold" panose="020B0903060703020204" pitchFamily="34" charset="0"/>
              </a:rPr>
              <a:t>Wat gebeur NADAT jy befondsing gekry het en klaar studeer het?
</a:t>
            </a:r>
            <a:endParaRPr lang="en-ZA" dirty="0"/>
          </a:p>
        </p:txBody>
      </p:sp>
      <p:sp>
        <p:nvSpPr>
          <p:cNvPr id="3" name="Content Placeholder 2">
            <a:extLst>
              <a:ext uri="{FF2B5EF4-FFF2-40B4-BE49-F238E27FC236}">
                <a16:creationId xmlns:a16="http://schemas.microsoft.com/office/drawing/2014/main" id="{3826A68F-CBF0-DB72-2DA9-9CB68F3790C7}"/>
              </a:ext>
            </a:extLst>
          </p:cNvPr>
          <p:cNvSpPr>
            <a:spLocks noGrp="1"/>
          </p:cNvSpPr>
          <p:nvPr>
            <p:ph idx="1"/>
          </p:nvPr>
        </p:nvSpPr>
        <p:spPr>
          <a:xfrm>
            <a:off x="5910072" y="3291840"/>
            <a:ext cx="5111496" cy="3931920"/>
          </a:xfrm>
        </p:spPr>
        <p:txBody>
          <a:bodyPr/>
          <a:lstStyle/>
          <a:p>
            <a:r>
              <a:rPr lang="nl-NL" dirty="0">
                <a:latin typeface="Arial" panose="020B0604020202020204" pitchFamily="34" charset="0"/>
                <a:cs typeface="Arial" panose="020B0604020202020204" pitchFamily="34" charset="0"/>
              </a:rPr>
              <a:t>Dit hang hoofsaaklik af van watter tipe befondsing jy ontvang het.
</a:t>
            </a:r>
            <a:endParaRPr lang="en-ZA" dirty="0"/>
          </a:p>
        </p:txBody>
      </p:sp>
      <p:pic>
        <p:nvPicPr>
          <p:cNvPr id="7" name="Picture 6" descr="A drawing of a cat&#10;&#10;Description automatically generated with low confidence">
            <a:extLst>
              <a:ext uri="{FF2B5EF4-FFF2-40B4-BE49-F238E27FC236}">
                <a16:creationId xmlns:a16="http://schemas.microsoft.com/office/drawing/2014/main" id="{3F03F45B-9EF1-A8AF-C950-CFFFF77D247A}"/>
              </a:ext>
            </a:extLst>
          </p:cNvPr>
          <p:cNvPicPr>
            <a:picLocks noChangeAspect="1"/>
          </p:cNvPicPr>
          <p:nvPr/>
        </p:nvPicPr>
        <p:blipFill>
          <a:blip r:embed="rId2"/>
          <a:stretch>
            <a:fillRect/>
          </a:stretch>
        </p:blipFill>
        <p:spPr>
          <a:xfrm>
            <a:off x="5248656" y="136525"/>
            <a:ext cx="3876543" cy="3930920"/>
          </a:xfrm>
          <a:prstGeom prst="rect">
            <a:avLst/>
          </a:prstGeom>
        </p:spPr>
      </p:pic>
      <p:pic>
        <p:nvPicPr>
          <p:cNvPr id="9" name="Picture 8">
            <a:extLst>
              <a:ext uri="{FF2B5EF4-FFF2-40B4-BE49-F238E27FC236}">
                <a16:creationId xmlns:a16="http://schemas.microsoft.com/office/drawing/2014/main" id="{A46B53E1-0579-A48E-C2F3-62DA57646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99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FF92F36-EBD1-19C2-DC86-BF3E5404A615}"/>
              </a:ext>
            </a:extLst>
          </p:cNvPr>
          <p:cNvSpPr>
            <a:spLocks noGrp="1"/>
          </p:cNvSpPr>
          <p:nvPr>
            <p:ph sz="half" idx="2"/>
          </p:nvPr>
        </p:nvSpPr>
        <p:spPr>
          <a:xfrm>
            <a:off x="2075688" y="758570"/>
            <a:ext cx="7168896" cy="5486782"/>
          </a:xfrm>
        </p:spPr>
        <p:txBody>
          <a:bodyPr>
            <a:normAutofit fontScale="92500"/>
          </a:bodyPr>
          <a:lstStyle/>
          <a:p>
            <a:pPr>
              <a:lnSpc>
                <a:spcPct val="107000"/>
              </a:lnSpc>
              <a:spcAft>
                <a:spcPts val="800"/>
              </a:spcAft>
              <a:tabLst>
                <a:tab pos="790575" algn="l"/>
              </a:tabLst>
            </a:pPr>
            <a:r>
              <a:rPr lang="en-ZA" sz="2400" dirty="0">
                <a:effectLst/>
                <a:latin typeface="Arial" panose="020B0604020202020204" pitchFamily="34" charset="0"/>
                <a:ea typeface="Calibri" panose="020F0502020204030204" pitchFamily="34" charset="0"/>
                <a:cs typeface="Times New Roman" panose="02020603050405020304" pitchFamily="18" charset="0"/>
              </a:rPr>
              <a:t>Die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tipe</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befondsing</a:t>
            </a:r>
            <a:r>
              <a:rPr lang="en-ZA" sz="2400" dirty="0">
                <a:effectLst/>
                <a:latin typeface="Arial" panose="020B0604020202020204" pitchFamily="34" charset="0"/>
                <a:ea typeface="Calibri" panose="020F0502020204030204" pitchFamily="34" charset="0"/>
                <a:cs typeface="Times New Roman" panose="02020603050405020304" pitchFamily="18" charset="0"/>
              </a:rPr>
              <a:t> wat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jy</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ontvang</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sal</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bepaal</a:t>
            </a:r>
            <a:r>
              <a:rPr lang="en-ZA" sz="2400" dirty="0">
                <a:effectLst/>
                <a:latin typeface="Arial" panose="020B0604020202020204" pitchFamily="34" charset="0"/>
                <a:ea typeface="Calibri" panose="020F0502020204030204" pitchFamily="34" charset="0"/>
                <a:cs typeface="Times New Roman" panose="02020603050405020304" pitchFamily="18" charset="0"/>
              </a:rPr>
              <a:t> wat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jou</a:t>
            </a:r>
            <a:r>
              <a:rPr lang="en-ZA" sz="2400" dirty="0">
                <a:effectLst/>
                <a:latin typeface="Arial" panose="020B0604020202020204" pitchFamily="34" charset="0"/>
                <a:ea typeface="Calibri" panose="020F0502020204030204" pitchFamily="34" charset="0"/>
                <a:cs typeface="Times New Roman" panose="02020603050405020304" pitchFamily="18" charset="0"/>
              </a:rPr>
              <a:t> </a:t>
            </a:r>
            <a:r>
              <a:rPr lang="en-ZA" sz="2400" dirty="0" err="1">
                <a:effectLst/>
                <a:latin typeface="Arial" panose="020B0604020202020204" pitchFamily="34" charset="0"/>
                <a:ea typeface="Calibri" panose="020F0502020204030204" pitchFamily="34" charset="0"/>
                <a:cs typeface="Times New Roman" panose="02020603050405020304" pitchFamily="18" charset="0"/>
              </a:rPr>
              <a:t>verpligtinge</a:t>
            </a:r>
            <a:r>
              <a:rPr lang="en-ZA" sz="2400" dirty="0">
                <a:effectLst/>
                <a:latin typeface="Arial" panose="020B0604020202020204" pitchFamily="34" charset="0"/>
                <a:ea typeface="Calibri" panose="020F0502020204030204" pitchFamily="34" charset="0"/>
                <a:cs typeface="Times New Roman" panose="02020603050405020304" pitchFamily="18" charset="0"/>
              </a:rPr>
              <a:t> is.</a:t>
            </a:r>
            <a:endParaRPr lang="en-US" sz="24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790575" algn="l"/>
              </a:tabLst>
            </a:pPr>
            <a:r>
              <a:rPr lang="en-US" b="1" dirty="0" err="1">
                <a:latin typeface="Arial" panose="020B0604020202020204" pitchFamily="34" charset="0"/>
                <a:ea typeface="Calibri" panose="020F0502020204030204" pitchFamily="34" charset="0"/>
                <a:cs typeface="Times New Roman" panose="02020603050405020304" pitchFamily="18" charset="0"/>
              </a:rPr>
              <a:t>Lenings</a:t>
            </a:r>
            <a:r>
              <a:rPr lang="en-US" dirty="0">
                <a:latin typeface="Arial" panose="020B0604020202020204" pitchFamily="34" charset="0"/>
                <a:ea typeface="Calibri" panose="020F0502020204030204" pitchFamily="34" charset="0"/>
                <a:cs typeface="Times New Roman" panose="02020603050405020304" pitchFamily="18" charset="0"/>
              </a:rPr>
              <a:t> </a:t>
            </a:r>
            <a:r>
              <a:rPr lang="nl-NL" dirty="0">
                <a:latin typeface="Arial" panose="020B0604020202020204" pitchFamily="34" charset="0"/>
                <a:ea typeface="Calibri" panose="020F0502020204030204" pitchFamily="34" charset="0"/>
                <a:cs typeface="Times New Roman" panose="02020603050405020304" pitchFamily="18" charset="0"/>
              </a:rPr>
              <a:t>van banke of finansiële instellings word met rente terugbetaal (rente is die koste van krediet). 'n Wettige kontrak / leningsooreenkoms word met die  bank aangegaan.</a:t>
            </a:r>
          </a:p>
          <a:p>
            <a:pPr>
              <a:lnSpc>
                <a:spcPct val="107000"/>
              </a:lnSpc>
              <a:spcAft>
                <a:spcPts val="800"/>
              </a:spcAft>
              <a:tabLst>
                <a:tab pos="790575" algn="l"/>
              </a:tabLst>
            </a:pPr>
            <a:r>
              <a:rPr lang="en-US" b="1" dirty="0" err="1">
                <a:latin typeface="Arial" panose="020B0604020202020204" pitchFamily="34" charset="0"/>
                <a:ea typeface="Calibri" panose="020F0502020204030204" pitchFamily="34" charset="0"/>
                <a:cs typeface="Times New Roman" panose="02020603050405020304" pitchFamily="18" charset="0"/>
              </a:rPr>
              <a:t>Beurse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Gew</a:t>
            </a:r>
            <a:r>
              <a:rPr lang="nl-NL" dirty="0">
                <a:latin typeface="Arial" panose="020B0604020202020204" pitchFamily="34" charset="0"/>
                <a:ea typeface="Calibri" panose="020F0502020204030204" pitchFamily="34" charset="0"/>
                <a:cs typeface="Times New Roman" panose="02020603050405020304" pitchFamily="18" charset="0"/>
              </a:rPr>
              <a:t>oonlik hoef dit nie terugbetaal te word nie, mits jy goeie resultate behaal.</a:t>
            </a:r>
          </a:p>
          <a:p>
            <a:pPr>
              <a:lnSpc>
                <a:spcPct val="107000"/>
              </a:lnSpc>
              <a:spcAft>
                <a:spcPts val="800"/>
              </a:spcAft>
              <a:tabLst>
                <a:tab pos="790575" algn="l"/>
              </a:tabLst>
            </a:pPr>
            <a:r>
              <a:rPr lang="en-US" b="1" dirty="0" err="1">
                <a:latin typeface="Arial" panose="020B0604020202020204" pitchFamily="34" charset="0"/>
                <a:ea typeface="Calibri" panose="020F0502020204030204" pitchFamily="34" charset="0"/>
                <a:cs typeface="Times New Roman" panose="02020603050405020304" pitchFamily="18" charset="0"/>
              </a:rPr>
              <a:t>Studiebeurse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hoef</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gewoonlik</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nie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terugbetaal</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te</a:t>
            </a:r>
            <a:r>
              <a:rPr lang="en-US" dirty="0">
                <a:latin typeface="Arial" panose="020B0604020202020204" pitchFamily="34" charset="0"/>
                <a:ea typeface="Calibri" panose="020F0502020204030204" pitchFamily="34" charset="0"/>
                <a:cs typeface="Times New Roman" panose="02020603050405020304" pitchFamily="18" charset="0"/>
              </a:rPr>
              <a:t> word </a:t>
            </a:r>
            <a:r>
              <a:rPr lang="en-US" dirty="0" err="1">
                <a:latin typeface="Arial" panose="020B0604020202020204" pitchFamily="34" charset="0"/>
                <a:ea typeface="Calibri" panose="020F0502020204030204" pitchFamily="34" charset="0"/>
                <a:cs typeface="Times New Roman" panose="02020603050405020304" pitchFamily="18" charset="0"/>
              </a:rPr>
              <a:t>nie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tensy</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jy</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nie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slaag</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nie</a:t>
            </a:r>
            <a:r>
              <a:rPr lang="en-US" dirty="0">
                <a:latin typeface="Arial" panose="020B0604020202020204" pitchFamily="34" charset="0"/>
                <a:ea typeface="Calibri" panose="020F0502020204030204" pitchFamily="34" charset="0"/>
                <a:cs typeface="Times New Roman" panose="02020603050405020304" pitchFamily="18" charset="0"/>
              </a:rPr>
              <a:t> of </a:t>
            </a:r>
            <a:r>
              <a:rPr lang="en-US" dirty="0" err="1">
                <a:latin typeface="Arial" panose="020B0604020202020204" pitchFamily="34" charset="0"/>
                <a:ea typeface="Calibri" panose="020F0502020204030204" pitchFamily="34" charset="0"/>
                <a:cs typeface="Times New Roman" panose="02020603050405020304" pitchFamily="18" charset="0"/>
              </a:rPr>
              <a:t>uitval</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Daar</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kan</a:t>
            </a:r>
            <a:r>
              <a:rPr lang="en-US" dirty="0">
                <a:latin typeface="Arial" panose="020B0604020202020204" pitchFamily="34" charset="0"/>
                <a:ea typeface="Calibri" panose="020F0502020204030204" pitchFamily="34" charset="0"/>
                <a:cs typeface="Times New Roman" panose="02020603050405020304" pitchFamily="18" charset="0"/>
              </a:rPr>
              <a:t> van </a:t>
            </a:r>
            <a:r>
              <a:rPr lang="en-US" dirty="0" err="1">
                <a:latin typeface="Arial" panose="020B0604020202020204" pitchFamily="34" charset="0"/>
                <a:ea typeface="Calibri" panose="020F0502020204030204" pitchFamily="34" charset="0"/>
                <a:cs typeface="Times New Roman" panose="02020603050405020304" pitchFamily="18" charset="0"/>
              </a:rPr>
              <a:t>jou</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verwag</a:t>
            </a:r>
            <a:r>
              <a:rPr lang="en-US" dirty="0">
                <a:latin typeface="Arial" panose="020B0604020202020204" pitchFamily="34" charset="0"/>
                <a:ea typeface="Calibri" panose="020F0502020204030204" pitchFamily="34" charset="0"/>
                <a:cs typeface="Times New Roman" panose="02020603050405020304" pitchFamily="18" charset="0"/>
              </a:rPr>
              <a:t> word om </a:t>
            </a:r>
            <a:r>
              <a:rPr lang="en-US" dirty="0" err="1">
                <a:latin typeface="Arial" panose="020B0604020202020204" pitchFamily="34" charset="0"/>
                <a:ea typeface="Calibri" panose="020F0502020204030204" pitchFamily="34" charset="0"/>
                <a:cs typeface="Times New Roman" panose="02020603050405020304" pitchFamily="18" charset="0"/>
              </a:rPr>
              <a:t>vir</a:t>
            </a:r>
            <a:r>
              <a:rPr lang="en-US" dirty="0">
                <a:latin typeface="Arial" panose="020B0604020202020204" pitchFamily="34" charset="0"/>
                <a:ea typeface="Calibri" panose="020F0502020204030204" pitchFamily="34" charset="0"/>
                <a:cs typeface="Times New Roman" panose="02020603050405020304" pitchFamily="18" charset="0"/>
              </a:rPr>
              <a:t> 'n </a:t>
            </a:r>
            <a:r>
              <a:rPr lang="en-US" dirty="0" err="1">
                <a:latin typeface="Arial" panose="020B0604020202020204" pitchFamily="34" charset="0"/>
                <a:ea typeface="Calibri" panose="020F0502020204030204" pitchFamily="34" charset="0"/>
                <a:cs typeface="Times New Roman" panose="02020603050405020304" pitchFamily="18" charset="0"/>
              </a:rPr>
              <a:t>vasgestelde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tydperk</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vir</a:t>
            </a:r>
            <a:r>
              <a:rPr lang="en-US" dirty="0">
                <a:latin typeface="Arial" panose="020B0604020202020204" pitchFamily="34" charset="0"/>
                <a:ea typeface="Calibri" panose="020F0502020204030204" pitchFamily="34" charset="0"/>
                <a:cs typeface="Times New Roman" panose="02020603050405020304" pitchFamily="18" charset="0"/>
              </a:rPr>
              <a:t> die </a:t>
            </a:r>
            <a:r>
              <a:rPr lang="en-US" dirty="0" err="1">
                <a:latin typeface="Arial" panose="020B0604020202020204" pitchFamily="34" charset="0"/>
                <a:ea typeface="Calibri" panose="020F0502020204030204" pitchFamily="34" charset="0"/>
                <a:cs typeface="Times New Roman" panose="02020603050405020304" pitchFamily="18" charset="0"/>
              </a:rPr>
              <a:t>maatskappy</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te</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werk</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wanneer</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jou</a:t>
            </a:r>
            <a:r>
              <a:rPr lang="en-US" dirty="0">
                <a:latin typeface="Arial" panose="020B0604020202020204" pitchFamily="34" charset="0"/>
                <a:ea typeface="Calibri" panose="020F0502020204030204" pitchFamily="34" charset="0"/>
                <a:cs typeface="Times New Roman" panose="02020603050405020304" pitchFamily="18" charset="0"/>
              </a:rPr>
              <a:t> studies </a:t>
            </a:r>
            <a:r>
              <a:rPr lang="en-US" dirty="0" err="1">
                <a:latin typeface="Arial" panose="020B0604020202020204" pitchFamily="34" charset="0"/>
                <a:ea typeface="Calibri" panose="020F0502020204030204" pitchFamily="34" charset="0"/>
                <a:cs typeface="Times New Roman" panose="02020603050405020304" pitchFamily="18" charset="0"/>
              </a:rPr>
              <a:t>voltooi</a:t>
            </a:r>
            <a:r>
              <a:rPr lang="en-US" dirty="0">
                <a:latin typeface="Arial" panose="020B0604020202020204" pitchFamily="34" charset="0"/>
                <a:ea typeface="Calibri" panose="020F0502020204030204" pitchFamily="34" charset="0"/>
                <a:cs typeface="Times New Roman" panose="02020603050405020304" pitchFamily="18" charset="0"/>
              </a:rPr>
              <a:t> is. </a:t>
            </a:r>
            <a:r>
              <a:rPr lang="en-US" dirty="0" err="1">
                <a:latin typeface="Arial" panose="020B0604020202020204" pitchFamily="34" charset="0"/>
                <a:ea typeface="Calibri" panose="020F0502020204030204" pitchFamily="34" charset="0"/>
                <a:cs typeface="Times New Roman" panose="02020603050405020304" pitchFamily="18" charset="0"/>
              </a:rPr>
              <a:t>Dit</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kan</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na</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dirty="0" err="1">
                <a:latin typeface="Arial" panose="020B0604020202020204" pitchFamily="34" charset="0"/>
                <a:ea typeface="Calibri" panose="020F0502020204030204" pitchFamily="34" charset="0"/>
                <a:cs typeface="Times New Roman" panose="02020603050405020304" pitchFamily="18" charset="0"/>
              </a:rPr>
              <a:t>verwys</a:t>
            </a:r>
            <a:r>
              <a:rPr lang="en-US" dirty="0">
                <a:latin typeface="Arial" panose="020B0604020202020204" pitchFamily="34" charset="0"/>
                <a:ea typeface="Calibri" panose="020F0502020204030204" pitchFamily="34" charset="0"/>
                <a:cs typeface="Times New Roman" panose="02020603050405020304" pitchFamily="18" charset="0"/>
              </a:rPr>
              <a:t> word as 'n </a:t>
            </a:r>
            <a:r>
              <a:rPr lang="en-US" dirty="0" err="1">
                <a:latin typeface="Arial" panose="020B0604020202020204" pitchFamily="34" charset="0"/>
                <a:ea typeface="Calibri" panose="020F0502020204030204" pitchFamily="34" charset="0"/>
                <a:cs typeface="Times New Roman" panose="02020603050405020304" pitchFamily="18" charset="0"/>
              </a:rPr>
              <a:t>kontrakbeurs</a:t>
            </a:r>
            <a:r>
              <a:rPr lang="en-US" dirty="0">
                <a:latin typeface="Arial" panose="020B0604020202020204" pitchFamily="34" charset="0"/>
                <a:ea typeface="Calibri" panose="020F0502020204030204" pitchFamily="34" charset="0"/>
                <a:cs typeface="Times New Roman" panose="02020603050405020304" pitchFamily="18" charset="0"/>
              </a:rPr>
              <a:t>.</a:t>
            </a:r>
          </a:p>
        </p:txBody>
      </p:sp>
      <p:pic>
        <p:nvPicPr>
          <p:cNvPr id="11" name="Picture 10">
            <a:extLst>
              <a:ext uri="{FF2B5EF4-FFF2-40B4-BE49-F238E27FC236}">
                <a16:creationId xmlns:a16="http://schemas.microsoft.com/office/drawing/2014/main" id="{0F147B66-28B1-4A7D-8BE7-3993253B91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outdoor, ground, person, sidewalk&#10;&#10;Description automatically generated">
            <a:extLst>
              <a:ext uri="{FF2B5EF4-FFF2-40B4-BE49-F238E27FC236}">
                <a16:creationId xmlns:a16="http://schemas.microsoft.com/office/drawing/2014/main" id="{75343B46-9226-C7F1-C593-840F5644B518}"/>
              </a:ext>
            </a:extLst>
          </p:cNvPr>
          <p:cNvPicPr>
            <a:picLocks noChangeAspect="1"/>
          </p:cNvPicPr>
          <p:nvPr/>
        </p:nvPicPr>
        <p:blipFill>
          <a:blip r:embed="rId3"/>
          <a:stretch>
            <a:fillRect/>
          </a:stretch>
        </p:blipFill>
        <p:spPr>
          <a:xfrm>
            <a:off x="9109824" y="2123008"/>
            <a:ext cx="2932824" cy="1955216"/>
          </a:xfrm>
          <a:prstGeom prst="rect">
            <a:avLst/>
          </a:prstGeom>
        </p:spPr>
      </p:pic>
    </p:spTree>
    <p:extLst>
      <p:ext uri="{BB962C8B-B14F-4D97-AF65-F5344CB8AC3E}">
        <p14:creationId xmlns:p14="http://schemas.microsoft.com/office/powerpoint/2010/main" val="228655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D9D17C-CAE2-336A-D072-53D38F7E2BA0}"/>
              </a:ext>
            </a:extLst>
          </p:cNvPr>
          <p:cNvSpPr>
            <a:spLocks noGrp="1"/>
          </p:cNvSpPr>
          <p:nvPr>
            <p:ph sz="half" idx="2"/>
          </p:nvPr>
        </p:nvSpPr>
        <p:spPr>
          <a:xfrm>
            <a:off x="2002536" y="473724"/>
            <a:ext cx="7443216" cy="6384276"/>
          </a:xfrm>
        </p:spPr>
        <p:txBody>
          <a:bodyPr>
            <a:noAutofit/>
          </a:bodyPr>
          <a:lstStyle/>
          <a:p>
            <a:r>
              <a:rPr lang="en-US" sz="2000" b="1" dirty="0" err="1">
                <a:latin typeface="Arial" panose="020B0604020202020204" pitchFamily="34" charset="0"/>
                <a:cs typeface="Arial" panose="020B0604020202020204" pitchFamily="34" charset="0"/>
              </a:rPr>
              <a:t>Studielening</a:t>
            </a:r>
            <a:r>
              <a:rPr lang="en-US" sz="2000" b="1" dirty="0">
                <a:latin typeface="Arial" panose="020B0604020202020204" pitchFamily="34" charset="0"/>
                <a:cs typeface="Arial" panose="020B0604020202020204" pitchFamily="34" charset="0"/>
              </a:rPr>
              <a:t> / </a:t>
            </a:r>
            <a:r>
              <a:rPr lang="en-US" sz="2000" b="1" dirty="0" err="1">
                <a:latin typeface="Arial" panose="020B0604020202020204" pitchFamily="34" charset="0"/>
                <a:cs typeface="Arial" panose="020B0604020202020204" pitchFamily="34" charset="0"/>
              </a:rPr>
              <a:t>Studentelening</a:t>
            </a:r>
            <a:r>
              <a:rPr lang="en-US" sz="2000" b="1" dirty="0">
                <a:latin typeface="Arial" panose="020B0604020202020204" pitchFamily="34" charset="0"/>
                <a:cs typeface="Arial" panose="020B0604020202020204" pitchFamily="34" charset="0"/>
              </a:rPr>
              <a:t> </a:t>
            </a:r>
            <a:r>
              <a:rPr lang="nl-NL" sz="2000" dirty="0">
                <a:latin typeface="Arial" panose="020B0604020202020204" pitchFamily="34" charset="0"/>
                <a:cs typeface="Arial" panose="020B0604020202020204" pitchFamily="34" charset="0"/>
              </a:rPr>
              <a:t>is geleende geld wat terugbetaal moet word wanneer 'n student hul studies voltooi het en begin werk. Benewens die terugbetaling van die oorspronklike bedrag wat geleen is, word 'n ekstra fooi ook gehef - rente. Rente is die ekstra koste van krediet. 'n Studielening word gebruik om vir kollege- of universiteitskostes te betaal. Sodra jou studies voltooi is, sal jy verantwoordelik wees vir maandelikse terugbetalings aan die maatskappy of instituut waarmee jy die lening aangegaan het.</a:t>
            </a:r>
            <a:r>
              <a:rPr lang="en-US" sz="2000" dirty="0">
                <a:latin typeface="Arial" panose="020B0604020202020204" pitchFamily="34" charset="0"/>
                <a:cs typeface="Arial" panose="020B0604020202020204" pitchFamily="34" charset="0"/>
              </a:rPr>
              <a:t> </a:t>
            </a:r>
          </a:p>
          <a:p>
            <a:r>
              <a:rPr lang="en-US" sz="2000" b="1" dirty="0" err="1">
                <a:latin typeface="Arial" panose="020B0604020202020204" pitchFamily="34" charset="0"/>
                <a:cs typeface="Arial" panose="020B0604020202020204" pitchFamily="34" charset="0"/>
              </a:rPr>
              <a:t>Leerlingskappe</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Die geld wat </a:t>
            </a:r>
            <a:r>
              <a:rPr lang="en-US" sz="2000" dirty="0" err="1">
                <a:latin typeface="Arial" panose="020B0604020202020204" pitchFamily="34" charset="0"/>
                <a:cs typeface="Arial" panose="020B0604020202020204" pitchFamily="34" charset="0"/>
              </a:rPr>
              <a:t>jy</a:t>
            </a:r>
            <a:r>
              <a:rPr lang="en-US" sz="2000" dirty="0">
                <a:latin typeface="Arial" panose="020B0604020202020204" pitchFamily="34" charset="0"/>
                <a:cs typeface="Arial" panose="020B0604020202020204" pitchFamily="34" charset="0"/>
              </a:rPr>
              <a:t> as </a:t>
            </a:r>
            <a:r>
              <a:rPr lang="en-US" sz="2000" dirty="0" err="1">
                <a:latin typeface="Arial" panose="020B0604020202020204" pitchFamily="34" charset="0"/>
                <a:cs typeface="Arial" panose="020B0604020202020204" pitchFamily="34" charset="0"/>
              </a:rPr>
              <a:t>vergoeding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ontvang</a:t>
            </a:r>
            <a:r>
              <a:rPr lang="en-US" sz="2000" dirty="0">
                <a:latin typeface="Arial" panose="020B0604020202020204" pitchFamily="34" charset="0"/>
                <a:cs typeface="Arial" panose="020B0604020202020204" pitchFamily="34" charset="0"/>
              </a:rPr>
              <a:t>,</a:t>
            </a:r>
            <a:r>
              <a:rPr lang="en-US" sz="2000" b="1" dirty="0">
                <a:latin typeface="Arial" panose="020B0604020202020204" pitchFamily="34" charset="0"/>
                <a:cs typeface="Arial" panose="020B0604020202020204" pitchFamily="34" charset="0"/>
              </a:rPr>
              <a:t> </a:t>
            </a:r>
            <a:r>
              <a:rPr lang="nl-NL" sz="2000" dirty="0">
                <a:latin typeface="Arial" panose="020B0604020202020204" pitchFamily="34" charset="0"/>
                <a:cs typeface="Arial" panose="020B0604020202020204" pitchFamily="34" charset="0"/>
              </a:rPr>
              <a:t>hoef nie terugbetaal te word nie.</a:t>
            </a:r>
            <a:r>
              <a:rPr lang="en-US" sz="2000" dirty="0">
                <a:latin typeface="Arial" panose="020B0604020202020204" pitchFamily="34" charset="0"/>
                <a:cs typeface="Arial" panose="020B0604020202020204" pitchFamily="34" charset="0"/>
              </a:rPr>
              <a:t> </a:t>
            </a:r>
          </a:p>
          <a:p>
            <a:r>
              <a:rPr lang="en-US" sz="2000" b="1" dirty="0">
                <a:latin typeface="Arial" panose="020B0604020202020204" pitchFamily="34" charset="0"/>
                <a:cs typeface="Arial" panose="020B0604020202020204" pitchFamily="34" charset="0"/>
              </a:rPr>
              <a:t>NSFAS: </a:t>
            </a:r>
            <a:r>
              <a:rPr lang="nl-NL" sz="2000" dirty="0">
                <a:latin typeface="Arial" panose="020B0604020202020204" pitchFamily="34" charset="0"/>
                <a:cs typeface="Arial" panose="020B0604020202020204" pitchFamily="34" charset="0"/>
              </a:rPr>
              <a:t>Jy sal eers jou lening begin terugbetaal wanneer jy 'n salaris van R30 000 of meer per jaar verdien. Jy hoef nie bekommerd te wees nie, want die terugbetalings word uitgewerk teen 'n koers wat nie 'n groot  finansiële las op jou sal plaas nie. Die terugbetalingsbedrag word volgens jou salaris bereken. 40% van die oorspronklike lening word tot 'n beurs omgeskakel indien jy al jou kursusse slaag.(waarvoor jy in daardie spesifieke jaar geregistreer was) </a:t>
            </a:r>
            <a:endParaRPr lang="en-US" sz="20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74899C6-8BE7-9E9F-E79A-BF631E7B8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erson wearing a graduation cap and gown&#10;&#10;Description automatically generated with medium confidence">
            <a:extLst>
              <a:ext uri="{FF2B5EF4-FFF2-40B4-BE49-F238E27FC236}">
                <a16:creationId xmlns:a16="http://schemas.microsoft.com/office/drawing/2014/main" id="{7F54917B-A1D9-B02A-A027-7BE5142FB324}"/>
              </a:ext>
            </a:extLst>
          </p:cNvPr>
          <p:cNvPicPr>
            <a:picLocks noChangeAspect="1"/>
          </p:cNvPicPr>
          <p:nvPr/>
        </p:nvPicPr>
        <p:blipFill>
          <a:blip r:embed="rId3"/>
          <a:stretch>
            <a:fillRect/>
          </a:stretch>
        </p:blipFill>
        <p:spPr>
          <a:xfrm>
            <a:off x="9445752" y="2033016"/>
            <a:ext cx="2599944" cy="1971624"/>
          </a:xfrm>
          <a:prstGeom prst="rect">
            <a:avLst/>
          </a:prstGeom>
        </p:spPr>
      </p:pic>
    </p:spTree>
    <p:extLst>
      <p:ext uri="{BB962C8B-B14F-4D97-AF65-F5344CB8AC3E}">
        <p14:creationId xmlns:p14="http://schemas.microsoft.com/office/powerpoint/2010/main" val="4242415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9018-E419-A662-A7EE-6B136A9C835E}"/>
              </a:ext>
            </a:extLst>
          </p:cNvPr>
          <p:cNvSpPr>
            <a:spLocks noGrp="1"/>
          </p:cNvSpPr>
          <p:nvPr>
            <p:ph type="title"/>
          </p:nvPr>
        </p:nvSpPr>
        <p:spPr/>
        <p:txBody>
          <a:bodyPr/>
          <a:lstStyle/>
          <a:p>
            <a:r>
              <a:rPr lang="en-ZA" dirty="0">
                <a:latin typeface="Arial" panose="020B0604020202020204" pitchFamily="34" charset="0"/>
                <a:cs typeface="Arial" panose="020B0604020202020204" pitchFamily="34" charset="0"/>
              </a:rPr>
              <a:t>Maar ONTHOU…</a:t>
            </a:r>
          </a:p>
        </p:txBody>
      </p:sp>
      <p:sp>
        <p:nvSpPr>
          <p:cNvPr id="4" name="Content Placeholder 3">
            <a:extLst>
              <a:ext uri="{FF2B5EF4-FFF2-40B4-BE49-F238E27FC236}">
                <a16:creationId xmlns:a16="http://schemas.microsoft.com/office/drawing/2014/main" id="{6FFB0530-9DDB-3169-B28E-FDE2F7EF58C7}"/>
              </a:ext>
            </a:extLst>
          </p:cNvPr>
          <p:cNvSpPr>
            <a:spLocks noGrp="1"/>
          </p:cNvSpPr>
          <p:nvPr>
            <p:ph sz="half" idx="2"/>
          </p:nvPr>
        </p:nvSpPr>
        <p:spPr>
          <a:xfrm>
            <a:off x="1468850" y="1471803"/>
            <a:ext cx="9430798" cy="4884547"/>
          </a:xfrm>
        </p:spPr>
        <p:txBody>
          <a:bodyPr>
            <a:normAutofit fontScale="92500" lnSpcReduction="10000"/>
          </a:bodyPr>
          <a:lstStyle/>
          <a:p>
            <a:r>
              <a:rPr lang="nl-NL" dirty="0">
                <a:latin typeface="Arial" panose="020B0604020202020204" pitchFamily="34" charset="0"/>
                <a:cs typeface="Arial" panose="020B0604020202020204" pitchFamily="34" charset="0"/>
              </a:rPr>
              <a:t>As jy om finansiële hulp gaan aansoek doen, moet jy seker maak jy lees en verstaan al die bepalings en voorwaardes (Bs&amp;Vs) van die kontrak. Jy moet weet waarvoor jy verantwoordelik gehou sal word t.o.v. terugbe- betaling of watter voorwaardes van toepassing sal wees. </a:t>
            </a:r>
          </a:p>
          <a:p>
            <a:endParaRPr lang="nl-NL"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Sommige maatskappye wat meriete beurse of volbeurse verskaf, kan vereis dat jy vir 'n sekere tyd vir hulle werk. Dit kan verskil van een plek na 'n ander. </a:t>
            </a:r>
          </a:p>
          <a:p>
            <a:endParaRPr lang="nl-NL"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Daar is algemene beurse beskikbaar of nie-spesifieke beurse, maar daar is ook spesifieke beurse wat verband hou met sekere loopbane of studierigtings.</a:t>
            </a:r>
          </a:p>
          <a:p>
            <a:endParaRPr lang="nl-NL" dirty="0">
              <a:latin typeface="Arial" panose="020B0604020202020204" pitchFamily="34" charset="0"/>
              <a:cs typeface="Arial" panose="020B0604020202020204" pitchFamily="34" charset="0"/>
            </a:endParaRPr>
          </a:p>
          <a:p>
            <a:pPr marL="0" indent="0">
              <a:buNone/>
            </a:pPr>
            <a:r>
              <a:rPr lang="nl-NL" dirty="0">
                <a:latin typeface="Arial" panose="020B0604020202020204" pitchFamily="34" charset="0"/>
                <a:cs typeface="Arial" panose="020B0604020202020204" pitchFamily="34" charset="0"/>
              </a:rPr>
              <a:t>Dit is noodsaaklik om al jou finansiële opsies NOUKEURIG te ondersoek voordat jy enige aanbiedinge aanvaar.</a:t>
            </a:r>
          </a:p>
          <a:p>
            <a:endParaRPr lang="en-ZA" dirty="0"/>
          </a:p>
        </p:txBody>
      </p:sp>
      <p:pic>
        <p:nvPicPr>
          <p:cNvPr id="10" name="Picture 9">
            <a:extLst>
              <a:ext uri="{FF2B5EF4-FFF2-40B4-BE49-F238E27FC236}">
                <a16:creationId xmlns:a16="http://schemas.microsoft.com/office/drawing/2014/main" id="{A581C6C7-0BF4-8367-9B6E-519FA603C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92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surface chart&#10;&#10;Description automatically generated">
            <a:extLst>
              <a:ext uri="{FF2B5EF4-FFF2-40B4-BE49-F238E27FC236}">
                <a16:creationId xmlns:a16="http://schemas.microsoft.com/office/drawing/2014/main" id="{E0F44052-CA53-DA34-013D-BAEC36ED7DD6}"/>
              </a:ext>
            </a:extLst>
          </p:cNvPr>
          <p:cNvPicPr>
            <a:picLocks noChangeAspect="1"/>
          </p:cNvPicPr>
          <p:nvPr/>
        </p:nvPicPr>
        <p:blipFill>
          <a:blip r:embed="rId3"/>
          <a:stretch>
            <a:fillRect/>
          </a:stretch>
        </p:blipFill>
        <p:spPr>
          <a:xfrm>
            <a:off x="-967898" y="1161289"/>
            <a:ext cx="3558697" cy="2033646"/>
          </a:xfrm>
          <a:prstGeom prst="rect">
            <a:avLst/>
          </a:prstGeom>
        </p:spPr>
      </p:pic>
    </p:spTree>
    <p:extLst>
      <p:ext uri="{BB962C8B-B14F-4D97-AF65-F5344CB8AC3E}">
        <p14:creationId xmlns:p14="http://schemas.microsoft.com/office/powerpoint/2010/main" val="819709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49FB76-25BA-4481-B88D-DCB748E1662E}"/>
              </a:ext>
            </a:extLst>
          </p:cNvPr>
          <p:cNvSpPr>
            <a:spLocks noGrp="1"/>
          </p:cNvSpPr>
          <p:nvPr>
            <p:ph type="body" idx="1"/>
          </p:nvPr>
        </p:nvSpPr>
        <p:spPr>
          <a:xfrm>
            <a:off x="3316224" y="1536192"/>
            <a:ext cx="5559552" cy="4498848"/>
          </a:xfrm>
        </p:spPr>
        <p:txBody>
          <a:bodyPr>
            <a:normAutofit/>
          </a:bodyPr>
          <a:lstStyle/>
          <a:p>
            <a:r>
              <a:rPr lang="nl-NL" sz="2400" dirty="0">
                <a:latin typeface="Arial" panose="020B0604020202020204" pitchFamily="34" charset="0"/>
                <a:cs typeface="Arial" panose="020B0604020202020204" pitchFamily="34" charset="0"/>
              </a:rPr>
              <a:t>Daar is baie inligting beskikbaar. Dit is egter jou verantwoordelikheid om alles uit te vind en ingeligte besluite oor jou toekoms te neem. Hierdie proses verg tyd en moeite en  DEURSETTINGSVERMOË.</a:t>
            </a:r>
            <a:br>
              <a:rPr lang="en-ZA" sz="2400" dirty="0">
                <a:latin typeface="Arial" panose="020B0604020202020204" pitchFamily="34" charset="0"/>
                <a:cs typeface="Arial" panose="020B0604020202020204" pitchFamily="34" charset="0"/>
              </a:rPr>
            </a:br>
            <a:br>
              <a:rPr lang="en-ZA" sz="2400" dirty="0">
                <a:latin typeface="Arial" panose="020B0604020202020204" pitchFamily="34" charset="0"/>
                <a:cs typeface="Arial" panose="020B0604020202020204" pitchFamily="34" charset="0"/>
              </a:rPr>
            </a:br>
            <a:r>
              <a:rPr lang="nl-NL" sz="2400" dirty="0">
                <a:latin typeface="Arial" panose="020B0604020202020204" pitchFamily="34" charset="0"/>
                <a:cs typeface="Arial" panose="020B0604020202020204" pitchFamily="34" charset="0"/>
              </a:rPr>
              <a:t>Daar is baie wonderlike organisasies en plekke wat bereid is om studente te help – doen NAVORSING, stel SMART doelwitte en STREEF OM JOU DROOM TE VERWESENLIK!</a:t>
            </a:r>
            <a:endParaRPr lang="en-US"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43EC0AB-7C85-FA9F-DB26-8C2349464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sky, outdoor, person, sunset&#10;&#10;Description automatically generated">
            <a:extLst>
              <a:ext uri="{FF2B5EF4-FFF2-40B4-BE49-F238E27FC236}">
                <a16:creationId xmlns:a16="http://schemas.microsoft.com/office/drawing/2014/main" id="{281F78EB-2F6E-810E-E3A2-C9593206718D}"/>
              </a:ext>
            </a:extLst>
          </p:cNvPr>
          <p:cNvPicPr>
            <a:picLocks noChangeAspect="1"/>
          </p:cNvPicPr>
          <p:nvPr/>
        </p:nvPicPr>
        <p:blipFill>
          <a:blip r:embed="rId3"/>
          <a:stretch>
            <a:fillRect/>
          </a:stretch>
        </p:blipFill>
        <p:spPr>
          <a:xfrm>
            <a:off x="146304" y="4718304"/>
            <a:ext cx="2670048" cy="2002536"/>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ADF59A97-C388-B285-4BEB-A33B00D870F2}"/>
              </a:ext>
            </a:extLst>
          </p:cNvPr>
          <p:cNvPicPr>
            <a:picLocks noChangeAspect="1"/>
          </p:cNvPicPr>
          <p:nvPr/>
        </p:nvPicPr>
        <p:blipFill>
          <a:blip r:embed="rId4"/>
          <a:stretch>
            <a:fillRect/>
          </a:stretch>
        </p:blipFill>
        <p:spPr>
          <a:xfrm>
            <a:off x="9237547" y="115824"/>
            <a:ext cx="2837688" cy="1891792"/>
          </a:xfrm>
          <a:prstGeom prst="rect">
            <a:avLst/>
          </a:prstGeom>
        </p:spPr>
      </p:pic>
    </p:spTree>
    <p:extLst>
      <p:ext uri="{BB962C8B-B14F-4D97-AF65-F5344CB8AC3E}">
        <p14:creationId xmlns:p14="http://schemas.microsoft.com/office/powerpoint/2010/main" val="428359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p:txBody>
          <a:bodyPr/>
          <a:lstStyle/>
          <a:p>
            <a:r>
              <a:rPr lang="en-US" dirty="0">
                <a:solidFill>
                  <a:srgbClr val="FFFFFF"/>
                </a:solidFill>
              </a:rPr>
              <a:t>Agenda</a:t>
            </a:r>
            <a:endParaRPr lang="en-US" dirty="0"/>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p:txBody>
          <a:bodyPr>
            <a:normAutofit fontScale="92500" lnSpcReduction="10000"/>
          </a:bodyPr>
          <a:lstStyle/>
          <a:p>
            <a:pPr marL="0" indent="0">
              <a:buNone/>
            </a:pPr>
            <a:r>
              <a:rPr lang="nl-NL" dirty="0">
                <a:latin typeface="Arial" panose="020B0604020202020204" pitchFamily="34" charset="0"/>
                <a:cs typeface="Arial" panose="020B0604020202020204" pitchFamily="34" charset="0"/>
              </a:rPr>
              <a:t>Daar is </a:t>
            </a:r>
            <a:r>
              <a:rPr lang="nl-NL" b="1" dirty="0">
                <a:latin typeface="Arial" panose="020B0604020202020204" pitchFamily="34" charset="0"/>
                <a:cs typeface="Arial" panose="020B0604020202020204" pitchFamily="34" charset="0"/>
              </a:rPr>
              <a:t>hoë kostes verbonde aan studies</a:t>
            </a:r>
            <a:r>
              <a:rPr lang="nl-NL" dirty="0">
                <a:latin typeface="Arial" panose="020B0604020202020204" pitchFamily="34" charset="0"/>
                <a:cs typeface="Arial" panose="020B0604020202020204" pitchFamily="34" charset="0"/>
              </a:rPr>
              <a:t>. Dit sluit klasgeld, verblyf, vervoer, kos, handboeke, skryfbehoeftes, instandhouding van toestelle, lugtyd en uitgawes m.b.t. Jou sosiale studentelewe in. </a:t>
            </a:r>
          </a:p>
          <a:p>
            <a:pPr marL="0" indent="0">
              <a:buNone/>
            </a:pPr>
            <a:r>
              <a:rPr lang="nl-NL" dirty="0">
                <a:latin typeface="Arial" panose="020B0604020202020204" pitchFamily="34" charset="0"/>
                <a:cs typeface="Arial" panose="020B0604020202020204" pitchFamily="34" charset="0"/>
              </a:rPr>
              <a:t>As jy en jou gesin nie die geld het vir jou studies nie,sal jy </a:t>
            </a:r>
            <a:r>
              <a:rPr lang="nl-NL" b="1" dirty="0">
                <a:latin typeface="Arial" panose="020B0604020202020204" pitchFamily="34" charset="0"/>
                <a:cs typeface="Arial" panose="020B0604020202020204" pitchFamily="34" charset="0"/>
              </a:rPr>
              <a:t>finansiële bystand moet oorweeg</a:t>
            </a:r>
            <a:r>
              <a:rPr lang="nl-NL" dirty="0">
                <a:latin typeface="Arial" panose="020B0604020202020204" pitchFamily="34" charset="0"/>
                <a:cs typeface="Arial" panose="020B0604020202020204" pitchFamily="34" charset="0"/>
              </a:rPr>
              <a:t>. </a:t>
            </a:r>
          </a:p>
        </p:txBody>
      </p:sp>
      <p:pic>
        <p:nvPicPr>
          <p:cNvPr id="7" name="Picture 6" descr="A picture containing indoor, wooden, table, cluttered&#10;&#10;Description automatically generated">
            <a:extLst>
              <a:ext uri="{FF2B5EF4-FFF2-40B4-BE49-F238E27FC236}">
                <a16:creationId xmlns:a16="http://schemas.microsoft.com/office/drawing/2014/main" id="{1A9E6839-E49A-0E4C-B9C5-F59DAEED1C16}"/>
              </a:ext>
            </a:extLst>
          </p:cNvPr>
          <p:cNvPicPr>
            <a:picLocks noChangeAspect="1"/>
          </p:cNvPicPr>
          <p:nvPr/>
        </p:nvPicPr>
        <p:blipFill>
          <a:blip r:embed="rId2"/>
          <a:stretch>
            <a:fillRect/>
          </a:stretch>
        </p:blipFill>
        <p:spPr>
          <a:xfrm>
            <a:off x="988213" y="2117993"/>
            <a:ext cx="3601413" cy="2622014"/>
          </a:xfrm>
          <a:prstGeom prst="rect">
            <a:avLst/>
          </a:prstGeom>
        </p:spPr>
      </p:pic>
      <p:pic>
        <p:nvPicPr>
          <p:cNvPr id="9" name="Picture 8">
            <a:extLst>
              <a:ext uri="{FF2B5EF4-FFF2-40B4-BE49-F238E27FC236}">
                <a16:creationId xmlns:a16="http://schemas.microsoft.com/office/drawing/2014/main" id="{108724BB-64E5-45A8-EFA7-0348BBFCC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6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B8CC-E887-4C39-A032-E3471EDC043E}"/>
              </a:ext>
            </a:extLst>
          </p:cNvPr>
          <p:cNvSpPr>
            <a:spLocks noGrp="1"/>
          </p:cNvSpPr>
          <p:nvPr>
            <p:ph type="title"/>
          </p:nvPr>
        </p:nvSpPr>
        <p:spPr/>
        <p:txBody>
          <a:bodyPr/>
          <a:lstStyle/>
          <a:p>
            <a:r>
              <a:rPr lang="en-US" dirty="0" err="1"/>
              <a:t>Tipes</a:t>
            </a:r>
            <a:r>
              <a:rPr lang="en-US" dirty="0"/>
              <a:t> </a:t>
            </a:r>
            <a:r>
              <a:rPr lang="en-US" dirty="0" err="1"/>
              <a:t>befondsingsopsies</a:t>
            </a:r>
            <a:r>
              <a:rPr lang="en-US" dirty="0"/>
              <a:t>  
</a:t>
            </a:r>
          </a:p>
        </p:txBody>
      </p:sp>
      <p:sp>
        <p:nvSpPr>
          <p:cNvPr id="3" name="Text Placeholder 2">
            <a:extLst>
              <a:ext uri="{FF2B5EF4-FFF2-40B4-BE49-F238E27FC236}">
                <a16:creationId xmlns:a16="http://schemas.microsoft.com/office/drawing/2014/main" id="{A4B28E79-36F1-4487-B6B6-7A33F5C3C0B2}"/>
              </a:ext>
            </a:extLst>
          </p:cNvPr>
          <p:cNvSpPr>
            <a:spLocks noGrp="1"/>
          </p:cNvSpPr>
          <p:nvPr>
            <p:ph type="body" idx="1"/>
          </p:nvPr>
        </p:nvSpPr>
        <p:spPr/>
        <p:txBody>
          <a:bodyPr>
            <a:normAutofit fontScale="92500" lnSpcReduction="20000"/>
          </a:bodyPr>
          <a:lstStyle/>
          <a:p>
            <a:r>
              <a:rPr lang="en-US" sz="2000" dirty="0"/>
              <a:t>DRIE </a:t>
            </a:r>
            <a:r>
              <a:rPr lang="en-US" sz="2000" dirty="0" err="1"/>
              <a:t>hooftipes</a:t>
            </a:r>
            <a:r>
              <a:rPr lang="en-US" sz="2000" dirty="0"/>
              <a:t> </a:t>
            </a:r>
            <a:r>
              <a:rPr lang="en-US" sz="2000" dirty="0" err="1"/>
              <a:t>befondsing</a:t>
            </a:r>
            <a:r>
              <a:rPr lang="en-US" sz="2000" dirty="0"/>
              <a:t>:</a:t>
            </a:r>
            <a:r>
              <a:rPr lang="en-US" sz="1600" dirty="0"/>
              <a:t>
</a:t>
            </a:r>
            <a:endParaRPr lang="en-US" sz="1200" dirty="0"/>
          </a:p>
        </p:txBody>
      </p:sp>
      <p:sp>
        <p:nvSpPr>
          <p:cNvPr id="4" name="Content Placeholder 3">
            <a:extLst>
              <a:ext uri="{FF2B5EF4-FFF2-40B4-BE49-F238E27FC236}">
                <a16:creationId xmlns:a16="http://schemas.microsoft.com/office/drawing/2014/main" id="{245DDB48-166A-4E16-B9DF-C5C6570A1BAD}"/>
              </a:ext>
            </a:extLst>
          </p:cNvPr>
          <p:cNvSpPr>
            <a:spLocks noGrp="1"/>
          </p:cNvSpPr>
          <p:nvPr>
            <p:ph sz="half" idx="2"/>
          </p:nvPr>
        </p:nvSpPr>
        <p:spPr/>
        <p:txBody>
          <a:bodyPr/>
          <a:lstStyle/>
          <a:p>
            <a:r>
              <a:rPr lang="en-US" dirty="0" err="1"/>
              <a:t>Studielenings</a:t>
            </a:r>
            <a:r>
              <a:rPr lang="en-US" dirty="0"/>
              <a:t>
</a:t>
            </a:r>
            <a:r>
              <a:rPr lang="en-US" dirty="0" err="1"/>
              <a:t>Beurse</a:t>
            </a:r>
            <a:r>
              <a:rPr lang="en-US" dirty="0"/>
              <a:t> 
</a:t>
            </a:r>
            <a:r>
              <a:rPr lang="en-US" dirty="0" err="1"/>
              <a:t>Studiebeurse</a:t>
            </a:r>
            <a:endParaRPr lang="en-US" dirty="0"/>
          </a:p>
        </p:txBody>
      </p:sp>
      <p:sp>
        <p:nvSpPr>
          <p:cNvPr id="5" name="Text Placeholder 4">
            <a:extLst>
              <a:ext uri="{FF2B5EF4-FFF2-40B4-BE49-F238E27FC236}">
                <a16:creationId xmlns:a16="http://schemas.microsoft.com/office/drawing/2014/main" id="{7A4C5B2A-12FB-43E3-8389-C0A5E65E6D91}"/>
              </a:ext>
            </a:extLst>
          </p:cNvPr>
          <p:cNvSpPr>
            <a:spLocks noGrp="1"/>
          </p:cNvSpPr>
          <p:nvPr>
            <p:ph type="body" sz="quarter" idx="3"/>
          </p:nvPr>
        </p:nvSpPr>
        <p:spPr/>
        <p:txBody>
          <a:bodyPr>
            <a:normAutofit fontScale="85000" lnSpcReduction="10000"/>
          </a:bodyPr>
          <a:lstStyle/>
          <a:p>
            <a:r>
              <a:rPr lang="en-US" dirty="0"/>
              <a:t>Ander </a:t>
            </a:r>
            <a:r>
              <a:rPr lang="en-US" dirty="0" err="1"/>
              <a:t>soorte</a:t>
            </a:r>
            <a:r>
              <a:rPr lang="en-US" dirty="0"/>
              <a:t> </a:t>
            </a:r>
            <a:r>
              <a:rPr lang="en-US" dirty="0" err="1"/>
              <a:t>befondsing</a:t>
            </a:r>
            <a:r>
              <a:rPr lang="en-US" dirty="0"/>
              <a:t>:
</a:t>
            </a:r>
          </a:p>
        </p:txBody>
      </p:sp>
      <p:sp>
        <p:nvSpPr>
          <p:cNvPr id="6" name="Content Placeholder 5">
            <a:extLst>
              <a:ext uri="{FF2B5EF4-FFF2-40B4-BE49-F238E27FC236}">
                <a16:creationId xmlns:a16="http://schemas.microsoft.com/office/drawing/2014/main" id="{53C09F06-9236-4635-AFB4-5E7D384A6BAE}"/>
              </a:ext>
            </a:extLst>
          </p:cNvPr>
          <p:cNvSpPr>
            <a:spLocks noGrp="1"/>
          </p:cNvSpPr>
          <p:nvPr>
            <p:ph sz="quarter" idx="4"/>
          </p:nvPr>
        </p:nvSpPr>
        <p:spPr/>
        <p:txBody>
          <a:bodyPr/>
          <a:lstStyle/>
          <a:p>
            <a:r>
              <a:rPr lang="en-US" dirty="0"/>
              <a:t> </a:t>
            </a:r>
            <a:r>
              <a:rPr lang="en-US" dirty="0" err="1"/>
              <a:t>betaal</a:t>
            </a:r>
            <a:r>
              <a:rPr lang="en-US" dirty="0"/>
              <a:t> self/</a:t>
            </a:r>
            <a:r>
              <a:rPr lang="en-US" dirty="0" err="1"/>
              <a:t>onafhanklik</a:t>
            </a:r>
            <a:endParaRPr lang="en-US" sz="2000" dirty="0"/>
          </a:p>
          <a:p>
            <a:r>
              <a:rPr lang="en-US" sz="2000" dirty="0" err="1"/>
              <a:t>Funza</a:t>
            </a:r>
            <a:r>
              <a:rPr lang="en-US" sz="2000" dirty="0"/>
              <a:t> </a:t>
            </a:r>
            <a:r>
              <a:rPr lang="en-US" sz="2000" dirty="0" err="1"/>
              <a:t>Lushaka</a:t>
            </a:r>
            <a:r>
              <a:rPr lang="en-US" sz="2000" dirty="0"/>
              <a:t> </a:t>
            </a:r>
            <a:r>
              <a:rPr lang="en-US" sz="2000" dirty="0" err="1"/>
              <a:t>Beurs</a:t>
            </a:r>
            <a:r>
              <a:rPr lang="en-US" sz="2000" dirty="0"/>
              <a:t>     (</a:t>
            </a:r>
            <a:r>
              <a:rPr lang="en-US" sz="2000" dirty="0" err="1"/>
              <a:t>slegs</a:t>
            </a:r>
            <a:r>
              <a:rPr lang="en-US" sz="2000" dirty="0"/>
              <a:t> </a:t>
            </a:r>
            <a:r>
              <a:rPr lang="en-US" sz="2000" dirty="0" err="1"/>
              <a:t>vir</a:t>
            </a:r>
            <a:r>
              <a:rPr lang="en-US" sz="2000" dirty="0"/>
              <a:t> </a:t>
            </a:r>
            <a:r>
              <a:rPr lang="en-US" sz="2000" dirty="0" err="1"/>
              <a:t>onderwysstudente</a:t>
            </a:r>
            <a:r>
              <a:rPr lang="en-US" sz="2000" dirty="0"/>
              <a:t>)</a:t>
            </a:r>
          </a:p>
          <a:p>
            <a:r>
              <a:rPr lang="en-US" dirty="0"/>
              <a:t>Die </a:t>
            </a:r>
            <a:r>
              <a:rPr lang="en-US" dirty="0" err="1"/>
              <a:t>Nasionale</a:t>
            </a:r>
            <a:r>
              <a:rPr lang="en-US" dirty="0"/>
              <a:t> </a:t>
            </a:r>
            <a:r>
              <a:rPr lang="en-US" dirty="0" err="1"/>
              <a:t>Finansiële</a:t>
            </a:r>
            <a:r>
              <a:rPr lang="en-US" dirty="0"/>
              <a:t> </a:t>
            </a:r>
            <a:r>
              <a:rPr lang="en-US" dirty="0" err="1"/>
              <a:t>Hulpskema</a:t>
            </a:r>
            <a:r>
              <a:rPr lang="en-US" dirty="0"/>
              <a:t> </a:t>
            </a:r>
            <a:r>
              <a:rPr lang="en-US" dirty="0" err="1"/>
              <a:t>vir</a:t>
            </a:r>
            <a:r>
              <a:rPr lang="en-US" dirty="0"/>
              <a:t> </a:t>
            </a:r>
            <a:r>
              <a:rPr lang="en-US" dirty="0" err="1"/>
              <a:t>Studente</a:t>
            </a:r>
            <a:r>
              <a:rPr lang="en-US" dirty="0"/>
              <a:t> (NSFAS) </a:t>
            </a:r>
          </a:p>
        </p:txBody>
      </p:sp>
      <p:sp>
        <p:nvSpPr>
          <p:cNvPr id="7" name="Text Placeholder 6">
            <a:extLst>
              <a:ext uri="{FF2B5EF4-FFF2-40B4-BE49-F238E27FC236}">
                <a16:creationId xmlns:a16="http://schemas.microsoft.com/office/drawing/2014/main" id="{016D0387-7057-4207-9037-65B55A7B211B}"/>
              </a:ext>
            </a:extLst>
          </p:cNvPr>
          <p:cNvSpPr>
            <a:spLocks noGrp="1"/>
          </p:cNvSpPr>
          <p:nvPr>
            <p:ph type="body" sz="quarter" idx="13"/>
          </p:nvPr>
        </p:nvSpPr>
        <p:spPr/>
        <p:txBody>
          <a:bodyPr/>
          <a:lstStyle/>
          <a:p>
            <a:r>
              <a:rPr lang="en-US" dirty="0" err="1"/>
              <a:t>Indirekte</a:t>
            </a:r>
            <a:r>
              <a:rPr lang="en-US" dirty="0"/>
              <a:t> …</a:t>
            </a:r>
          </a:p>
        </p:txBody>
      </p:sp>
      <p:sp>
        <p:nvSpPr>
          <p:cNvPr id="8" name="Content Placeholder 7">
            <a:extLst>
              <a:ext uri="{FF2B5EF4-FFF2-40B4-BE49-F238E27FC236}">
                <a16:creationId xmlns:a16="http://schemas.microsoft.com/office/drawing/2014/main" id="{EE1302F8-9FA6-4CC4-AD07-E8137FCC99A5}"/>
              </a:ext>
            </a:extLst>
          </p:cNvPr>
          <p:cNvSpPr>
            <a:spLocks noGrp="1"/>
          </p:cNvSpPr>
          <p:nvPr>
            <p:ph sz="quarter" idx="14"/>
          </p:nvPr>
        </p:nvSpPr>
        <p:spPr/>
        <p:txBody>
          <a:bodyPr/>
          <a:lstStyle/>
          <a:p>
            <a:r>
              <a:rPr lang="en-US" dirty="0"/>
              <a:t>Hoe SOOO’s help: </a:t>
            </a:r>
            <a:endParaRPr lang="en-US" sz="2000" dirty="0"/>
          </a:p>
          <a:p>
            <a:pPr marL="0" indent="0">
              <a:buNone/>
            </a:pPr>
            <a:r>
              <a:rPr lang="en-US" sz="2000" dirty="0"/>
              <a:t>         - </a:t>
            </a:r>
            <a:r>
              <a:rPr lang="en-US" sz="2000" dirty="0" err="1"/>
              <a:t>o</a:t>
            </a:r>
            <a:r>
              <a:rPr lang="en-US" dirty="0" err="1"/>
              <a:t>or</a:t>
            </a:r>
            <a:r>
              <a:rPr lang="en-US" dirty="0"/>
              <a:t> die </a:t>
            </a:r>
            <a:r>
              <a:rPr lang="en-US" dirty="0" err="1"/>
              <a:t>algemeen</a:t>
            </a:r>
            <a:endParaRPr lang="en-US" sz="2000" dirty="0"/>
          </a:p>
          <a:p>
            <a:pPr marL="0" indent="0">
              <a:buNone/>
            </a:pPr>
            <a:r>
              <a:rPr lang="en-US" sz="2000" dirty="0"/>
              <a:t>         - </a:t>
            </a:r>
            <a:r>
              <a:rPr lang="en-US" dirty="0"/>
              <a:t>via </a:t>
            </a:r>
            <a:r>
              <a:rPr lang="en-US" dirty="0" err="1"/>
              <a:t>leerderskappe</a:t>
            </a:r>
            <a:r>
              <a:rPr lang="en-US" dirty="0"/>
              <a:t> </a:t>
            </a:r>
            <a:endParaRPr lang="en-US" sz="2000" dirty="0"/>
          </a:p>
          <a:p>
            <a:endParaRPr lang="en-US" dirty="0"/>
          </a:p>
        </p:txBody>
      </p:sp>
      <p:pic>
        <p:nvPicPr>
          <p:cNvPr id="13" name="Picture 12">
            <a:extLst>
              <a:ext uri="{FF2B5EF4-FFF2-40B4-BE49-F238E27FC236}">
                <a16:creationId xmlns:a16="http://schemas.microsoft.com/office/drawing/2014/main" id="{9939CDAA-15F6-58EA-4FED-98D6C7BD27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A picture containing plant&#10;&#10;Description automatically generated">
            <a:extLst>
              <a:ext uri="{FF2B5EF4-FFF2-40B4-BE49-F238E27FC236}">
                <a16:creationId xmlns:a16="http://schemas.microsoft.com/office/drawing/2014/main" id="{40A8479F-4D48-A3E6-C39E-86B97BB388D1}"/>
              </a:ext>
            </a:extLst>
          </p:cNvPr>
          <p:cNvPicPr>
            <a:picLocks noChangeAspect="1"/>
          </p:cNvPicPr>
          <p:nvPr/>
        </p:nvPicPr>
        <p:blipFill>
          <a:blip r:embed="rId3"/>
          <a:stretch>
            <a:fillRect/>
          </a:stretch>
        </p:blipFill>
        <p:spPr>
          <a:xfrm>
            <a:off x="7626096" y="3921252"/>
            <a:ext cx="3974592" cy="2684920"/>
          </a:xfrm>
          <a:prstGeom prst="rect">
            <a:avLst/>
          </a:prstGeom>
        </p:spPr>
      </p:pic>
    </p:spTree>
    <p:extLst>
      <p:ext uri="{BB962C8B-B14F-4D97-AF65-F5344CB8AC3E}">
        <p14:creationId xmlns:p14="http://schemas.microsoft.com/office/powerpoint/2010/main" val="2967200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29B9095-EF56-FB62-A172-A1B9AC55F157}"/>
              </a:ext>
            </a:extLst>
          </p:cNvPr>
          <p:cNvSpPr>
            <a:spLocks noGrp="1"/>
          </p:cNvSpPr>
          <p:nvPr>
            <p:ph sz="half" idx="2"/>
          </p:nvPr>
        </p:nvSpPr>
        <p:spPr>
          <a:solidFill>
            <a:schemeClr val="bg1">
              <a:lumMod val="95000"/>
            </a:schemeClr>
          </a:solidFill>
          <a:ln>
            <a:solidFill>
              <a:schemeClr val="tx1"/>
            </a:solidFill>
          </a:ln>
        </p:spPr>
        <p:txBody>
          <a:bodyPr>
            <a:normAutofit fontScale="92500" lnSpcReduction="20000"/>
          </a:bodyPr>
          <a:lstStyle/>
          <a:p>
            <a:endParaRPr lang="en-US" dirty="0"/>
          </a:p>
          <a:p>
            <a:r>
              <a:rPr lang="nl-NL" dirty="0"/>
              <a:t>‘n </a:t>
            </a:r>
            <a:r>
              <a:rPr lang="nl-NL" b="1" dirty="0"/>
              <a:t>Lening</a:t>
            </a:r>
            <a:r>
              <a:rPr lang="nl-NL" dirty="0"/>
              <a:t> is geld wat jy van ‘n instansie leen. Jy moet dit, met rente, terugbetaal nadat jy jou studies voltooi het. </a:t>
            </a:r>
            <a:endParaRPr lang="en-US" dirty="0"/>
          </a:p>
          <a:p>
            <a:r>
              <a:rPr lang="en-US" dirty="0" err="1"/>
              <a:t>Baie</a:t>
            </a:r>
            <a:r>
              <a:rPr lang="en-US" dirty="0"/>
              <a:t> </a:t>
            </a:r>
            <a:r>
              <a:rPr lang="en-US" b="1" dirty="0" err="1"/>
              <a:t>banke</a:t>
            </a:r>
            <a:r>
              <a:rPr lang="en-US" dirty="0"/>
              <a:t> </a:t>
            </a:r>
            <a:r>
              <a:rPr lang="en-US" dirty="0" err="1"/>
              <a:t>maak</a:t>
            </a:r>
            <a:r>
              <a:rPr lang="en-US" dirty="0"/>
              <a:t> </a:t>
            </a:r>
            <a:r>
              <a:rPr lang="en-US" dirty="0" err="1"/>
              <a:t>hierdie</a:t>
            </a:r>
            <a:r>
              <a:rPr lang="en-US" dirty="0"/>
              <a:t> </a:t>
            </a:r>
            <a:r>
              <a:rPr lang="en-US" dirty="0" err="1"/>
              <a:t>studentelenings</a:t>
            </a:r>
            <a:r>
              <a:rPr lang="en-US" dirty="0"/>
              <a:t> </a:t>
            </a:r>
            <a:r>
              <a:rPr lang="en-US" dirty="0" err="1"/>
              <a:t>aantreklik</a:t>
            </a:r>
            <a:r>
              <a:rPr lang="en-US" dirty="0"/>
              <a:t> </a:t>
            </a:r>
            <a:r>
              <a:rPr lang="en-US" dirty="0" err="1"/>
              <a:t>deur</a:t>
            </a:r>
            <a:r>
              <a:rPr lang="en-US" dirty="0"/>
              <a:t> </a:t>
            </a:r>
            <a:r>
              <a:rPr lang="en-US" dirty="0" err="1"/>
              <a:t>lae</a:t>
            </a:r>
            <a:r>
              <a:rPr lang="en-US" dirty="0"/>
              <a:t> </a:t>
            </a:r>
            <a:r>
              <a:rPr lang="en-US" dirty="0" err="1"/>
              <a:t>rentekoerse</a:t>
            </a:r>
            <a:r>
              <a:rPr lang="en-US" dirty="0"/>
              <a:t> </a:t>
            </a:r>
            <a:r>
              <a:rPr lang="en-US" dirty="0" err="1"/>
              <a:t>aan</a:t>
            </a:r>
            <a:r>
              <a:rPr lang="en-US" dirty="0"/>
              <a:t> </a:t>
            </a:r>
            <a:r>
              <a:rPr lang="en-US" dirty="0" err="1"/>
              <a:t>te</a:t>
            </a:r>
            <a:r>
              <a:rPr lang="en-US" dirty="0"/>
              <a:t> </a:t>
            </a:r>
            <a:r>
              <a:rPr lang="en-US" dirty="0" err="1"/>
              <a:t>bied</a:t>
            </a:r>
            <a:r>
              <a:rPr lang="en-US" dirty="0"/>
              <a:t>. 'n </a:t>
            </a:r>
            <a:r>
              <a:rPr lang="en-US" dirty="0" err="1"/>
              <a:t>Ouer</a:t>
            </a:r>
            <a:r>
              <a:rPr lang="en-US" dirty="0"/>
              <a:t> / </a:t>
            </a:r>
            <a:r>
              <a:rPr lang="en-US" dirty="0" err="1"/>
              <a:t>voog</a:t>
            </a:r>
            <a:r>
              <a:rPr lang="en-US" dirty="0"/>
              <a:t> </a:t>
            </a:r>
            <a:r>
              <a:rPr lang="en-US" dirty="0" err="1"/>
              <a:t>moet</a:t>
            </a:r>
            <a:r>
              <a:rPr lang="en-US" dirty="0"/>
              <a:t> </a:t>
            </a:r>
            <a:r>
              <a:rPr lang="en-US" dirty="0" err="1"/>
              <a:t>borg</a:t>
            </a:r>
            <a:r>
              <a:rPr lang="en-US" dirty="0"/>
              <a:t> </a:t>
            </a:r>
            <a:r>
              <a:rPr lang="en-US" dirty="0" err="1"/>
              <a:t>teken</a:t>
            </a:r>
            <a:r>
              <a:rPr lang="en-US" dirty="0"/>
              <a:t>. ‘n Borg is </a:t>
            </a:r>
            <a:r>
              <a:rPr lang="en-US" dirty="0" err="1"/>
              <a:t>iemand</a:t>
            </a:r>
            <a:r>
              <a:rPr lang="en-US" dirty="0"/>
              <a:t> wat </a:t>
            </a:r>
            <a:r>
              <a:rPr lang="en-US" dirty="0" err="1"/>
              <a:t>verantwoordelikheid</a:t>
            </a:r>
            <a:r>
              <a:rPr lang="en-US" dirty="0"/>
              <a:t> </a:t>
            </a:r>
            <a:r>
              <a:rPr lang="en-US" dirty="0" err="1"/>
              <a:t>moet</a:t>
            </a:r>
            <a:r>
              <a:rPr lang="en-US" dirty="0"/>
              <a:t> neem </a:t>
            </a:r>
            <a:r>
              <a:rPr lang="en-US" dirty="0" err="1"/>
              <a:t>vir</a:t>
            </a:r>
            <a:r>
              <a:rPr lang="en-US" dirty="0"/>
              <a:t> 'n </a:t>
            </a:r>
            <a:r>
              <a:rPr lang="en-US" dirty="0" err="1"/>
              <a:t>ander</a:t>
            </a:r>
            <a:r>
              <a:rPr lang="en-US" dirty="0"/>
              <a:t> </a:t>
            </a:r>
            <a:r>
              <a:rPr lang="en-US" dirty="0" err="1"/>
              <a:t>persoon</a:t>
            </a:r>
            <a:r>
              <a:rPr lang="en-US" dirty="0"/>
              <a:t> se </a:t>
            </a:r>
            <a:r>
              <a:rPr lang="en-US" dirty="0" err="1"/>
              <a:t>skuld</a:t>
            </a:r>
            <a:r>
              <a:rPr lang="en-US" dirty="0"/>
              <a:t>, </a:t>
            </a:r>
            <a:r>
              <a:rPr lang="en-US" dirty="0" err="1"/>
              <a:t>indien</a:t>
            </a:r>
            <a:r>
              <a:rPr lang="en-US" dirty="0"/>
              <a:t> die </a:t>
            </a:r>
            <a:r>
              <a:rPr lang="en-US" dirty="0" err="1"/>
              <a:t>lener</a:t>
            </a:r>
            <a:r>
              <a:rPr lang="en-US" dirty="0"/>
              <a:t> </a:t>
            </a:r>
            <a:r>
              <a:rPr lang="en-US" dirty="0" err="1"/>
              <a:t>dit</a:t>
            </a:r>
            <a:r>
              <a:rPr lang="en-US" dirty="0"/>
              <a:t> </a:t>
            </a:r>
            <a:r>
              <a:rPr lang="en-US" dirty="0" err="1"/>
              <a:t>nie</a:t>
            </a:r>
            <a:r>
              <a:rPr lang="en-US" dirty="0"/>
              <a:t> </a:t>
            </a:r>
            <a:r>
              <a:rPr lang="en-US" dirty="0" err="1"/>
              <a:t>kan</a:t>
            </a:r>
            <a:r>
              <a:rPr lang="en-US" dirty="0"/>
              <a:t> </a:t>
            </a:r>
            <a:r>
              <a:rPr lang="en-US" dirty="0" err="1"/>
              <a:t>terugbetaal</a:t>
            </a:r>
            <a:r>
              <a:rPr lang="en-US" dirty="0"/>
              <a:t> </a:t>
            </a:r>
            <a:r>
              <a:rPr lang="en-US" dirty="0" err="1"/>
              <a:t>nie</a:t>
            </a:r>
            <a:r>
              <a:rPr lang="en-US" dirty="0"/>
              <a:t>.</a:t>
            </a:r>
            <a:endParaRPr lang="en-ZA" dirty="0"/>
          </a:p>
        </p:txBody>
      </p:sp>
      <p:sp>
        <p:nvSpPr>
          <p:cNvPr id="6" name="Content Placeholder 5">
            <a:extLst>
              <a:ext uri="{FF2B5EF4-FFF2-40B4-BE49-F238E27FC236}">
                <a16:creationId xmlns:a16="http://schemas.microsoft.com/office/drawing/2014/main" id="{33C78C9F-14DD-0D38-2AFA-D4899C0B4B86}"/>
              </a:ext>
            </a:extLst>
          </p:cNvPr>
          <p:cNvSpPr>
            <a:spLocks noGrp="1"/>
          </p:cNvSpPr>
          <p:nvPr>
            <p:ph sz="quarter" idx="4"/>
          </p:nvPr>
        </p:nvSpPr>
        <p:spPr>
          <a:solidFill>
            <a:schemeClr val="bg1">
              <a:lumMod val="95000"/>
            </a:schemeClr>
          </a:solidFill>
          <a:ln>
            <a:solidFill>
              <a:schemeClr val="tx1"/>
            </a:solidFill>
          </a:ln>
        </p:spPr>
        <p:txBody>
          <a:bodyPr>
            <a:normAutofit fontScale="92500" lnSpcReduction="20000"/>
          </a:bodyPr>
          <a:lstStyle/>
          <a:p>
            <a:endParaRPr lang="en-US" dirty="0"/>
          </a:p>
          <a:p>
            <a:r>
              <a:rPr lang="nl-NL" dirty="0"/>
              <a:t>Beurse word op </a:t>
            </a:r>
            <a:r>
              <a:rPr lang="nl-NL" b="1" dirty="0"/>
              <a:t>meriete</a:t>
            </a:r>
            <a:r>
              <a:rPr lang="nl-NL" dirty="0"/>
              <a:t> toegeken aan studente met goeie  of uitstaande akademiese prestasies of met </a:t>
            </a:r>
            <a:r>
              <a:rPr lang="nl-NL" b="1" dirty="0"/>
              <a:t>uitstaande talent </a:t>
            </a:r>
            <a:r>
              <a:rPr lang="nl-NL" dirty="0"/>
              <a:t>en prestasie in sport of musiek / kultuur. </a:t>
            </a:r>
          </a:p>
          <a:p>
            <a:r>
              <a:rPr lang="nl-NL" dirty="0"/>
              <a:t>Dit is 'n finansiële beloning wat toegeken word op grond van prestasies en daar word </a:t>
            </a:r>
            <a:r>
              <a:rPr lang="nl-NL" b="1" dirty="0"/>
              <a:t>nie altyd van ontvangers verwag </a:t>
            </a:r>
            <a:r>
              <a:rPr lang="nl-NL" dirty="0"/>
              <a:t>om die </a:t>
            </a:r>
            <a:r>
              <a:rPr lang="nl-NL" b="1" dirty="0"/>
              <a:t>geld terug te betaal of terug te werk nie</a:t>
            </a:r>
            <a:r>
              <a:rPr lang="nl-NL" dirty="0"/>
              <a:t>. </a:t>
            </a:r>
            <a:endParaRPr lang="en-ZA" dirty="0"/>
          </a:p>
        </p:txBody>
      </p:sp>
      <p:sp>
        <p:nvSpPr>
          <p:cNvPr id="11" name="Content Placeholder 10">
            <a:extLst>
              <a:ext uri="{FF2B5EF4-FFF2-40B4-BE49-F238E27FC236}">
                <a16:creationId xmlns:a16="http://schemas.microsoft.com/office/drawing/2014/main" id="{D0874971-C08C-8F3C-2750-FFCDF173A494}"/>
              </a:ext>
            </a:extLst>
          </p:cNvPr>
          <p:cNvSpPr>
            <a:spLocks noGrp="1"/>
          </p:cNvSpPr>
          <p:nvPr>
            <p:ph sz="quarter" idx="14"/>
          </p:nvPr>
        </p:nvSpPr>
        <p:spPr>
          <a:solidFill>
            <a:schemeClr val="bg1">
              <a:lumMod val="95000"/>
            </a:schemeClr>
          </a:solidFill>
          <a:ln>
            <a:solidFill>
              <a:schemeClr val="tx1"/>
            </a:solidFill>
          </a:ln>
        </p:spPr>
        <p:txBody>
          <a:bodyPr>
            <a:normAutofit fontScale="85000" lnSpcReduction="20000"/>
          </a:bodyPr>
          <a:lstStyle/>
          <a:p>
            <a:endParaRPr lang="en-US" dirty="0"/>
          </a:p>
          <a:p>
            <a:r>
              <a:rPr lang="nl-NL" dirty="0"/>
              <a:t>Finansiële bystand wat gegee word aan 'n student vir verdere studies. Dit word gewoonlik op </a:t>
            </a:r>
            <a:r>
              <a:rPr lang="nl-NL" b="1" dirty="0"/>
              <a:t>meriete</a:t>
            </a:r>
            <a:r>
              <a:rPr lang="nl-NL" dirty="0"/>
              <a:t> toegeken, maar sluit dikwels </a:t>
            </a:r>
            <a:r>
              <a:rPr lang="nl-NL" b="1" dirty="0"/>
              <a:t>meer kriteria </a:t>
            </a:r>
            <a:r>
              <a:rPr lang="nl-NL" dirty="0"/>
              <a:t>in as slegs akademiese prestasie.</a:t>
            </a:r>
          </a:p>
          <a:p>
            <a:r>
              <a:rPr lang="nl-NL" dirty="0"/>
              <a:t>Sommige studiebeurse behels </a:t>
            </a:r>
            <a:r>
              <a:rPr lang="nl-NL" b="1" dirty="0"/>
              <a:t>verpligtinge</a:t>
            </a:r>
            <a:r>
              <a:rPr lang="nl-NL" dirty="0"/>
              <a:t>. ( bv. vakansiewerkverpigtinge) Hoëronderwysinstellings het beurse wat deur </a:t>
            </a:r>
            <a:r>
              <a:rPr lang="nl-NL" b="1" dirty="0"/>
              <a:t>maatskappye</a:t>
            </a:r>
            <a:r>
              <a:rPr lang="nl-NL" dirty="0"/>
              <a:t> gefinansier word. Sommige beurse vereis dat jy na afloop van jou studies vir die beursmaatskappy werk.</a:t>
            </a:r>
            <a:endParaRPr lang="en-ZA" dirty="0"/>
          </a:p>
        </p:txBody>
      </p:sp>
      <p:sp>
        <p:nvSpPr>
          <p:cNvPr id="12" name="Rectangle: Rounded Corners 11">
            <a:extLst>
              <a:ext uri="{FF2B5EF4-FFF2-40B4-BE49-F238E27FC236}">
                <a16:creationId xmlns:a16="http://schemas.microsoft.com/office/drawing/2014/main" id="{7A030932-AC5B-D220-63E7-F532DAD25586}"/>
              </a:ext>
            </a:extLst>
          </p:cNvPr>
          <p:cNvSpPr/>
          <p:nvPr/>
        </p:nvSpPr>
        <p:spPr>
          <a:xfrm>
            <a:off x="835153" y="668337"/>
            <a:ext cx="3269962" cy="1836738"/>
          </a:xfrm>
          <a:prstGeom prst="roundRect">
            <a:avLst>
              <a:gd name="adj" fmla="val 10000"/>
            </a:avLst>
          </a:prstGeom>
          <a:blipFill>
            <a:blip r:embed="rId2" cstate="print">
              <a:extLst>
                <a:ext uri="{28A0092B-C50C-407E-A947-70E740481C1C}">
                  <a14:useLocalDpi xmlns:a14="http://schemas.microsoft.com/office/drawing/2010/main" val="0"/>
                </a:ext>
              </a:extLst>
            </a:blip>
            <a:srcRect/>
            <a:stretch>
              <a:fillRect t="-7000" b="-7000"/>
            </a:stretch>
          </a:blipFill>
          <a:ln>
            <a:solidFill>
              <a:schemeClr val="tx1"/>
            </a:solidFill>
          </a:ln>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pic>
        <p:nvPicPr>
          <p:cNvPr id="19" name="Picture 18">
            <a:extLst>
              <a:ext uri="{FF2B5EF4-FFF2-40B4-BE49-F238E27FC236}">
                <a16:creationId xmlns:a16="http://schemas.microsoft.com/office/drawing/2014/main" id="{BFCB55DC-4FEF-58FC-4A16-0965E7A0F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EC33646C-8903-C9B0-13E4-35C8D5E461F7}"/>
              </a:ext>
            </a:extLst>
          </p:cNvPr>
          <p:cNvSpPr/>
          <p:nvPr/>
        </p:nvSpPr>
        <p:spPr>
          <a:xfrm>
            <a:off x="2358067" y="1749743"/>
            <a:ext cx="1701703" cy="6867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rPr>
              <a:t>STUDENTE-LENING</a:t>
            </a:r>
          </a:p>
        </p:txBody>
      </p:sp>
      <p:sp>
        <p:nvSpPr>
          <p:cNvPr id="9" name="Rectangle: Rounded Corners 8">
            <a:extLst>
              <a:ext uri="{FF2B5EF4-FFF2-40B4-BE49-F238E27FC236}">
                <a16:creationId xmlns:a16="http://schemas.microsoft.com/office/drawing/2014/main" id="{CF86A16E-EADD-CB1A-0944-D68776389418}"/>
              </a:ext>
            </a:extLst>
          </p:cNvPr>
          <p:cNvSpPr/>
          <p:nvPr/>
        </p:nvSpPr>
        <p:spPr>
          <a:xfrm>
            <a:off x="4501520" y="595960"/>
            <a:ext cx="3243448" cy="1836738"/>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err="1">
                <a:solidFill>
                  <a:schemeClr val="tx1"/>
                </a:solidFill>
              </a:rPr>
              <a:t>Beurs</a:t>
            </a:r>
            <a:endParaRPr lang="en-ZA" sz="2800" b="1" dirty="0">
              <a:solidFill>
                <a:schemeClr val="tx1"/>
              </a:solidFill>
            </a:endParaRPr>
          </a:p>
        </p:txBody>
      </p:sp>
      <p:sp>
        <p:nvSpPr>
          <p:cNvPr id="13" name="Rectangle: Rounded Corners 12">
            <a:extLst>
              <a:ext uri="{FF2B5EF4-FFF2-40B4-BE49-F238E27FC236}">
                <a16:creationId xmlns:a16="http://schemas.microsoft.com/office/drawing/2014/main" id="{D12D1871-D8CB-710C-5A2F-0BECFBB6635D}"/>
              </a:ext>
            </a:extLst>
          </p:cNvPr>
          <p:cNvSpPr/>
          <p:nvPr/>
        </p:nvSpPr>
        <p:spPr>
          <a:xfrm>
            <a:off x="8062087" y="599757"/>
            <a:ext cx="3243448" cy="1836737"/>
          </a:xfrm>
          <a:prstGeom prst="round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err="1">
                <a:solidFill>
                  <a:schemeClr val="tx1"/>
                </a:solidFill>
              </a:rPr>
              <a:t>Studiebeurs</a:t>
            </a:r>
            <a:endParaRPr lang="en-ZA" sz="2800" b="1" dirty="0">
              <a:solidFill>
                <a:schemeClr val="tx1"/>
              </a:solidFill>
            </a:endParaRPr>
          </a:p>
        </p:txBody>
      </p:sp>
    </p:spTree>
    <p:extLst>
      <p:ext uri="{BB962C8B-B14F-4D97-AF65-F5344CB8AC3E}">
        <p14:creationId xmlns:p14="http://schemas.microsoft.com/office/powerpoint/2010/main" val="235156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921048" y="812164"/>
            <a:ext cx="5806440" cy="1325880"/>
          </a:xfrm>
        </p:spPr>
        <p:txBody>
          <a:bodyPr>
            <a:normAutofit fontScale="90000"/>
          </a:bodyPr>
          <a:lstStyle/>
          <a:p>
            <a:r>
              <a:rPr lang="nl-NL" dirty="0"/>
              <a:t>Ander soorte befondsing sluit in:
</a:t>
            </a:r>
            <a:endParaRPr lang="en-US" dirty="0"/>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p:txBody>
          <a:bodyPr>
            <a:normAutofit fontScale="85000" lnSpcReduction="20000"/>
          </a:bodyPr>
          <a:lstStyle/>
          <a:p>
            <a:pPr marL="342900"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Betaal</a:t>
            </a:r>
            <a:r>
              <a:rPr lang="en-US" b="1" dirty="0">
                <a:latin typeface="Arial" panose="020B0604020202020204" pitchFamily="34" charset="0"/>
                <a:cs typeface="Arial" panose="020B0604020202020204" pitchFamily="34" charset="0"/>
              </a:rPr>
              <a:t> self/</a:t>
            </a:r>
            <a:r>
              <a:rPr lang="en-US" b="1" dirty="0" err="1">
                <a:latin typeface="Arial" panose="020B0604020202020204" pitchFamily="34" charset="0"/>
                <a:cs typeface="Arial" panose="020B0604020202020204" pitchFamily="34" charset="0"/>
              </a:rPr>
              <a:t>Onafhanklik</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nl-NL" dirty="0">
                <a:latin typeface="Arial" panose="020B0604020202020204" pitchFamily="34" charset="0"/>
                <a:cs typeface="Arial" panose="020B0604020202020204" pitchFamily="34" charset="0"/>
              </a:rPr>
              <a:t>'n Opsie as jy besluit het om eers te werk voordat jy studeer of om te werk terwyl jy studeer</a:t>
            </a:r>
          </a:p>
          <a:p>
            <a:pPr marL="342900" indent="-342900">
              <a:buFont typeface="Wingdings" panose="05000000000000000000" pitchFamily="2" charset="2"/>
              <a:buChar char="Ø"/>
            </a:pPr>
            <a:r>
              <a:rPr lang="en-US" b="1" dirty="0" err="1">
                <a:latin typeface="Arial" panose="020B0604020202020204" pitchFamily="34" charset="0"/>
                <a:cs typeface="Arial" panose="020B0604020202020204" pitchFamily="34" charset="0"/>
              </a:rPr>
              <a:t>Funza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Lushaka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Beurs</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word</a:t>
            </a:r>
            <a:r>
              <a:rPr lang="nl-NL" dirty="0">
                <a:latin typeface="Arial" panose="020B0604020202020204" pitchFamily="34" charset="0"/>
                <a:cs typeface="Arial" panose="020B0604020202020204" pitchFamily="34" charset="0"/>
              </a:rPr>
              <a:t> spesifiek aan onderwysstudente toegeken. Dit word jaarliks toegeken op grond van akademiese prestasies.</a:t>
            </a:r>
          </a:p>
          <a:p>
            <a:pPr marL="342900"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Die </a:t>
            </a:r>
            <a:r>
              <a:rPr lang="en-US" b="1" dirty="0" err="1">
                <a:latin typeface="Arial" panose="020B0604020202020204" pitchFamily="34" charset="0"/>
                <a:cs typeface="Arial" panose="020B0604020202020204" pitchFamily="34" charset="0"/>
              </a:rPr>
              <a:t>Nasionale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Finansiële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Hulpskema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vir</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Studente</a:t>
            </a:r>
            <a:r>
              <a:rPr lang="en-US" b="1" dirty="0">
                <a:latin typeface="Arial" panose="020B0604020202020204" pitchFamily="34" charset="0"/>
                <a:cs typeface="Arial" panose="020B0604020202020204" pitchFamily="34" charset="0"/>
              </a:rPr>
              <a:t> (NSFAS):  </a:t>
            </a:r>
            <a:r>
              <a:rPr lang="en-US" b="1" dirty="0" err="1">
                <a:latin typeface="Arial" panose="020B0604020202020204" pitchFamily="34" charset="0"/>
                <a:cs typeface="Arial" panose="020B0604020202020204" pitchFamily="34" charset="0"/>
              </a:rPr>
              <a:t>Dit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is 'n </a:t>
            </a:r>
            <a:r>
              <a:rPr lang="en-US" dirty="0" err="1">
                <a:latin typeface="Arial" panose="020B0604020202020204" pitchFamily="34" charset="0"/>
                <a:cs typeface="Arial" panose="020B0604020202020204" pitchFamily="34" charset="0"/>
              </a:rPr>
              <a:t>Suid-Afrikaanse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finansiële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hulpskema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voorgraadse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studente</a:t>
            </a:r>
            <a:r>
              <a:rPr lang="en-US" dirty="0">
                <a:latin typeface="Arial" panose="020B0604020202020204" pitchFamily="34" charset="0"/>
                <a:cs typeface="Arial" panose="020B0604020202020204" pitchFamily="34" charset="0"/>
              </a:rPr>
              <a:t> wat </a:t>
            </a:r>
            <a:r>
              <a:rPr lang="en-US" dirty="0" err="1">
                <a:latin typeface="Arial" panose="020B0604020202020204" pitchFamily="34" charset="0"/>
                <a:cs typeface="Arial" panose="020B0604020202020204" pitchFamily="34" charset="0"/>
              </a:rPr>
              <a:t>finansiële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hulp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benodig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kan</a:t>
            </a:r>
            <a:r>
              <a:rPr lang="en-US" dirty="0">
                <a:latin typeface="Arial" panose="020B0604020202020204" pitchFamily="34" charset="0"/>
                <a:cs typeface="Arial" panose="020B0604020202020204" pitchFamily="34" charset="0"/>
              </a:rPr>
              <a:t> help om </a:t>
            </a:r>
            <a:r>
              <a:rPr lang="en-US" dirty="0" err="1">
                <a:latin typeface="Arial" panose="020B0604020202020204" pitchFamily="34" charset="0"/>
                <a:cs typeface="Arial" panose="020B0604020202020204" pitchFamily="34" charset="0"/>
              </a:rPr>
              <a:t>vir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tersiêre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opleidingte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betaal.Dit</a:t>
            </a:r>
            <a:r>
              <a:rPr lang="en-US" dirty="0">
                <a:latin typeface="Arial" panose="020B0604020202020204" pitchFamily="34" charset="0"/>
                <a:cs typeface="Arial" panose="020B0604020202020204" pitchFamily="34" charset="0"/>
              </a:rPr>
              <a:t> word </a:t>
            </a:r>
            <a:r>
              <a:rPr lang="en-US" dirty="0" err="1">
                <a:latin typeface="Arial" panose="020B0604020202020204" pitchFamily="34" charset="0"/>
                <a:cs typeface="Arial" panose="020B0604020202020204" pitchFamily="34" charset="0"/>
              </a:rPr>
              <a:t>befonds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deur</a:t>
            </a:r>
            <a:r>
              <a:rPr lang="en-US" dirty="0">
                <a:latin typeface="Arial" panose="020B0604020202020204" pitchFamily="34" charset="0"/>
                <a:cs typeface="Arial" panose="020B0604020202020204" pitchFamily="34" charset="0"/>
              </a:rPr>
              <a:t> die </a:t>
            </a:r>
            <a:r>
              <a:rPr lang="en-US" dirty="0" err="1">
                <a:latin typeface="Arial" panose="020B0604020202020204" pitchFamily="34" charset="0"/>
                <a:cs typeface="Arial" panose="020B0604020202020204" pitchFamily="34" charset="0"/>
              </a:rPr>
              <a:t>Departement</a:t>
            </a:r>
            <a:r>
              <a:rPr lang="en-US" dirty="0">
                <a:latin typeface="Arial" panose="020B0604020202020204" pitchFamily="34" charset="0"/>
                <a:cs typeface="Arial" panose="020B0604020202020204" pitchFamily="34" charset="0"/>
              </a:rPr>
              <a:t> van </a:t>
            </a:r>
            <a:r>
              <a:rPr lang="en-US" dirty="0" err="1">
                <a:latin typeface="Arial" panose="020B0604020202020204" pitchFamily="34" charset="0"/>
                <a:cs typeface="Arial" panose="020B0604020202020204" pitchFamily="34" charset="0"/>
              </a:rPr>
              <a:t>Hoëronderwys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Opleiding</a:t>
            </a:r>
            <a:r>
              <a:rPr lang="en-US" dirty="0">
                <a:latin typeface="Arial" panose="020B0604020202020204" pitchFamily="34" charset="0"/>
                <a:cs typeface="Arial" panose="020B0604020202020204" pitchFamily="34" charset="0"/>
              </a:rPr>
              <a:t>.</a:t>
            </a:r>
            <a:endParaRPr lang="en-US" dirty="0"/>
          </a:p>
        </p:txBody>
      </p:sp>
      <p:pic>
        <p:nvPicPr>
          <p:cNvPr id="9" name="Picture 8">
            <a:extLst>
              <a:ext uri="{FF2B5EF4-FFF2-40B4-BE49-F238E27FC236}">
                <a16:creationId xmlns:a16="http://schemas.microsoft.com/office/drawing/2014/main" id="{C7BE9EA5-CEA5-CA54-E399-B9B9E263F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Placeholder 36" descr="A person wearing a graduation cap and gown&#10;&#10;Description automatically generated with medium confidence">
            <a:extLst>
              <a:ext uri="{FF2B5EF4-FFF2-40B4-BE49-F238E27FC236}">
                <a16:creationId xmlns:a16="http://schemas.microsoft.com/office/drawing/2014/main" id="{4461DACF-0F4C-642F-DF71-BD13D12114DB}"/>
              </a:ext>
            </a:extLst>
          </p:cNvPr>
          <p:cNvPicPr>
            <a:picLocks noGrp="1" noChangeAspect="1"/>
          </p:cNvPicPr>
          <p:nvPr>
            <p:ph type="pic" sz="quarter" idx="13"/>
          </p:nvPr>
        </p:nvPicPr>
        <p:blipFill>
          <a:blip r:embed="rId3"/>
          <a:srcRect l="12029" r="12029"/>
          <a:stretch>
            <a:fillRect/>
          </a:stretch>
        </p:blipFill>
        <p:spPr>
          <a:xfrm>
            <a:off x="7109039" y="723536"/>
            <a:ext cx="2207046" cy="2204178"/>
          </a:xfrm>
        </p:spPr>
      </p:pic>
      <p:pic>
        <p:nvPicPr>
          <p:cNvPr id="51" name="Picture Placeholder 50" descr="A person writing on a piece of paper&#10;&#10;Description automatically generated with medium confidence">
            <a:extLst>
              <a:ext uri="{FF2B5EF4-FFF2-40B4-BE49-F238E27FC236}">
                <a16:creationId xmlns:a16="http://schemas.microsoft.com/office/drawing/2014/main" id="{A53323D5-58F3-4CB7-9797-5A1C0D252B32}"/>
              </a:ext>
            </a:extLst>
          </p:cNvPr>
          <p:cNvPicPr>
            <a:picLocks noGrp="1" noChangeAspect="1"/>
          </p:cNvPicPr>
          <p:nvPr>
            <p:ph type="pic" sz="quarter" idx="14"/>
          </p:nvPr>
        </p:nvPicPr>
        <p:blipFill>
          <a:blip r:embed="rId4"/>
          <a:srcRect l="16693" r="16693"/>
          <a:stretch>
            <a:fillRect/>
          </a:stretch>
        </p:blipFill>
        <p:spPr/>
      </p:pic>
    </p:spTree>
    <p:extLst>
      <p:ext uri="{BB962C8B-B14F-4D97-AF65-F5344CB8AC3E}">
        <p14:creationId xmlns:p14="http://schemas.microsoft.com/office/powerpoint/2010/main" val="10021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0942-9094-CA9B-4A18-A0CA05506A20}"/>
              </a:ext>
            </a:extLst>
          </p:cNvPr>
          <p:cNvSpPr>
            <a:spLocks noGrp="1"/>
          </p:cNvSpPr>
          <p:nvPr>
            <p:ph type="title"/>
          </p:nvPr>
        </p:nvSpPr>
        <p:spPr/>
        <p:txBody>
          <a:bodyPr/>
          <a:lstStyle/>
          <a:p>
            <a:r>
              <a:rPr lang="en-ZA" dirty="0" err="1">
                <a:latin typeface="Britannic Bold" panose="020B0903060703020204" pitchFamily="34" charset="0"/>
                <a:ea typeface="Calibri" panose="020F0502020204030204" pitchFamily="34" charset="0"/>
              </a:rPr>
              <a:t>Sektorale</a:t>
            </a:r>
            <a:r>
              <a:rPr lang="en-ZA" dirty="0">
                <a:latin typeface="Britannic Bold" panose="020B0903060703020204" pitchFamily="34" charset="0"/>
                <a:ea typeface="Calibri" panose="020F0502020204030204" pitchFamily="34" charset="0"/>
              </a:rPr>
              <a:t> </a:t>
            </a:r>
            <a:r>
              <a:rPr lang="en-ZA" dirty="0" err="1">
                <a:latin typeface="Britannic Bold" panose="020B0903060703020204" pitchFamily="34" charset="0"/>
                <a:ea typeface="Calibri" panose="020F0502020204030204" pitchFamily="34" charset="0"/>
              </a:rPr>
              <a:t>Onderwys</a:t>
            </a:r>
            <a:r>
              <a:rPr lang="en-ZA" dirty="0">
                <a:latin typeface="Britannic Bold" panose="020B0903060703020204" pitchFamily="34" charset="0"/>
                <a:ea typeface="Calibri" panose="020F0502020204030204" pitchFamily="34" charset="0"/>
              </a:rPr>
              <a:t>- </a:t>
            </a:r>
            <a:r>
              <a:rPr lang="en-ZA" dirty="0" err="1">
                <a:latin typeface="Britannic Bold" panose="020B0903060703020204" pitchFamily="34" charset="0"/>
                <a:ea typeface="Calibri" panose="020F0502020204030204" pitchFamily="34" charset="0"/>
              </a:rPr>
              <a:t>en</a:t>
            </a:r>
            <a:r>
              <a:rPr lang="en-ZA" dirty="0">
                <a:latin typeface="Britannic Bold" panose="020B0903060703020204" pitchFamily="34" charset="0"/>
                <a:ea typeface="Calibri" panose="020F0502020204030204" pitchFamily="34" charset="0"/>
              </a:rPr>
              <a:t> </a:t>
            </a:r>
            <a:r>
              <a:rPr lang="en-ZA" dirty="0" err="1">
                <a:latin typeface="Britannic Bold" panose="020B0903060703020204" pitchFamily="34" charset="0"/>
                <a:ea typeface="Calibri" panose="020F0502020204030204" pitchFamily="34" charset="0"/>
              </a:rPr>
              <a:t>Opleidings-owerheid</a:t>
            </a:r>
            <a:br>
              <a:rPr lang="en-ZA" sz="4400" dirty="0">
                <a:effectLst/>
                <a:latin typeface="Britannic Bold" panose="020B0903060703020204" pitchFamily="34" charset="0"/>
                <a:ea typeface="Calibri" panose="020F0502020204030204" pitchFamily="34" charset="0"/>
              </a:rPr>
            </a:br>
            <a:r>
              <a:rPr lang="en-ZA" sz="4400" dirty="0">
                <a:effectLst/>
                <a:latin typeface="Britannic Bold" panose="020B0903060703020204" pitchFamily="34" charset="0"/>
                <a:ea typeface="Calibri" panose="020F0502020204030204" pitchFamily="34" charset="0"/>
              </a:rPr>
              <a:t>(SOOO)</a:t>
            </a:r>
            <a:endParaRPr lang="en-ZA" dirty="0"/>
          </a:p>
        </p:txBody>
      </p:sp>
      <p:pic>
        <p:nvPicPr>
          <p:cNvPr id="7" name="Content Placeholder 6" descr="Logo, company name&#10;&#10;Description automatically generated">
            <a:extLst>
              <a:ext uri="{FF2B5EF4-FFF2-40B4-BE49-F238E27FC236}">
                <a16:creationId xmlns:a16="http://schemas.microsoft.com/office/drawing/2014/main" id="{C77205D7-E2EA-BE48-C4B8-8F02C84485FE}"/>
              </a:ext>
            </a:extLst>
          </p:cNvPr>
          <p:cNvPicPr>
            <a:picLocks noGrp="1" noChangeAspect="1"/>
          </p:cNvPicPr>
          <p:nvPr>
            <p:ph idx="1"/>
          </p:nvPr>
        </p:nvPicPr>
        <p:blipFill>
          <a:blip r:embed="rId2"/>
          <a:stretch>
            <a:fillRect/>
          </a:stretch>
        </p:blipFill>
        <p:spPr>
          <a:xfrm>
            <a:off x="5169655" y="1649692"/>
            <a:ext cx="5952692" cy="3949830"/>
          </a:xfrm>
          <a:prstGeom prst="rect">
            <a:avLst/>
          </a:prstGeom>
        </p:spPr>
      </p:pic>
      <p:pic>
        <p:nvPicPr>
          <p:cNvPr id="9" name="Picture 8">
            <a:extLst>
              <a:ext uri="{FF2B5EF4-FFF2-40B4-BE49-F238E27FC236}">
                <a16:creationId xmlns:a16="http://schemas.microsoft.com/office/drawing/2014/main" id="{80B3C816-03F3-F2C7-FA0D-218D7A92A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348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DA9A91A-232E-0926-1071-112709A88A70}"/>
              </a:ext>
            </a:extLst>
          </p:cNvPr>
          <p:cNvSpPr>
            <a:spLocks noGrp="1"/>
          </p:cNvSpPr>
          <p:nvPr>
            <p:ph sz="half" idx="2"/>
          </p:nvPr>
        </p:nvSpPr>
        <p:spPr>
          <a:xfrm>
            <a:off x="534860" y="473724"/>
            <a:ext cx="5157787" cy="3815511"/>
          </a:xfrm>
        </p:spPr>
        <p:txBody>
          <a:bodyPr>
            <a:normAutofit fontScale="92500" lnSpcReduction="10000"/>
          </a:bodyPr>
          <a:lstStyle/>
          <a:p>
            <a:pPr marL="0" indent="0">
              <a:buNone/>
            </a:pPr>
            <a:r>
              <a:rPr lang="nl-NL" sz="2800" dirty="0">
                <a:latin typeface="Arial" panose="020B0604020202020204" pitchFamily="34" charset="0"/>
                <a:cs typeface="Arial" panose="020B0604020202020204" pitchFamily="34" charset="0"/>
              </a:rPr>
              <a:t>Baie mense beskik nie oor die werksvaardighede wat nodig is om hul lewens te verbeter nie. Dit is waar SOOO’s  (SETA’s) ‘n individu kan help. 
</a:t>
            </a:r>
            <a:br>
              <a:rPr lang="en-US" sz="2800" dirty="0">
                <a:latin typeface="Arial" panose="020B0604020202020204" pitchFamily="34" charset="0"/>
                <a:cs typeface="Arial" panose="020B0604020202020204" pitchFamily="34" charset="0"/>
              </a:rPr>
            </a:br>
            <a:r>
              <a:rPr lang="nl-NL" sz="2800" b="1" dirty="0">
                <a:latin typeface="Arial" panose="020B0604020202020204" pitchFamily="34" charset="0"/>
                <a:cs typeface="Arial" panose="020B0604020202020204" pitchFamily="34" charset="0"/>
              </a:rPr>
              <a:t>Die doel van SOOO’s is om werkers op te gradeer terwyl die steeds-groeiende en veranderende ekonomie verbeter word.</a:t>
            </a:r>
            <a:endParaRPr lang="en-ZA" sz="2800"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F31CFA11-C989-BD37-C342-9B3F82FB010A}"/>
              </a:ext>
            </a:extLst>
          </p:cNvPr>
          <p:cNvSpPr>
            <a:spLocks noGrp="1"/>
          </p:cNvSpPr>
          <p:nvPr>
            <p:ph sz="quarter" idx="4"/>
          </p:nvPr>
        </p:nvSpPr>
        <p:spPr>
          <a:xfrm>
            <a:off x="6231266" y="604647"/>
            <a:ext cx="5183188" cy="5669280"/>
          </a:xfrm>
        </p:spPr>
        <p:txBody>
          <a:bodyPr>
            <a:normAutofit fontScale="85000" lnSpcReduction="20000"/>
          </a:bodyPr>
          <a:lstStyle/>
          <a:p>
            <a:r>
              <a:rPr lang="nl-NL" dirty="0">
                <a:latin typeface="Arial" panose="020B0604020202020204" pitchFamily="34" charset="0"/>
                <a:cs typeface="Arial" panose="020B0604020202020204" pitchFamily="34" charset="0"/>
              </a:rPr>
              <a:t>Daar is altesaam 21 SOOO’s in Suid-Afrika. </a:t>
            </a:r>
          </a:p>
          <a:p>
            <a:pPr marL="0" indent="0">
              <a:buNone/>
            </a:pP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Elke SOOO </a:t>
            </a:r>
            <a:r>
              <a:rPr lang="nl-NL" b="1" dirty="0">
                <a:latin typeface="Arial" panose="020B0604020202020204" pitchFamily="34" charset="0"/>
                <a:cs typeface="Arial" panose="020B0604020202020204" pitchFamily="34" charset="0"/>
              </a:rPr>
              <a:t>bestuur en skep leerderskappe, vaardigheidsgebaseerde programme en internskappe </a:t>
            </a:r>
            <a:r>
              <a:rPr lang="nl-NL" dirty="0">
                <a:latin typeface="Arial" panose="020B0604020202020204" pitchFamily="34" charset="0"/>
                <a:cs typeface="Arial" panose="020B0604020202020204" pitchFamily="34" charset="0"/>
              </a:rPr>
              <a:t>in hul sektore. </a:t>
            </a:r>
          </a:p>
          <a:p>
            <a:pPr marL="0" indent="0">
              <a:buNone/>
            </a:pP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Elke industrie en werk in die land word gedek deur een van die 21 SOOO’s.</a:t>
            </a:r>
          </a:p>
          <a:p>
            <a:pPr marL="0" indent="0">
              <a:buNone/>
            </a:pP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SOOO’s </a:t>
            </a:r>
            <a:r>
              <a:rPr lang="nl-NL" b="1" dirty="0">
                <a:latin typeface="Arial" panose="020B0604020202020204" pitchFamily="34" charset="0"/>
                <a:cs typeface="Arial" panose="020B0604020202020204" pitchFamily="34" charset="0"/>
              </a:rPr>
              <a:t>verskaf inligting oor gehalte-onderwys en opleiding wat deur werkgewers in hul sektore aangebied word</a:t>
            </a:r>
            <a:r>
              <a:rPr lang="nl-NL"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Hulle kan jou help om befondsingsopsies en maniere te vind om nuwe vaardighede aan te leer terwyl jy werk.</a:t>
            </a:r>
            <a:endParaRPr lang="en-ZA"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033AEE4-37F4-0F34-3BA1-7FABD3A6D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person&#10;&#10;Description automatically generated">
            <a:extLst>
              <a:ext uri="{FF2B5EF4-FFF2-40B4-BE49-F238E27FC236}">
                <a16:creationId xmlns:a16="http://schemas.microsoft.com/office/drawing/2014/main" id="{64FB5723-F222-16FA-BEAE-4729CD960C94}"/>
              </a:ext>
            </a:extLst>
          </p:cNvPr>
          <p:cNvPicPr>
            <a:picLocks noChangeAspect="1"/>
          </p:cNvPicPr>
          <p:nvPr/>
        </p:nvPicPr>
        <p:blipFill>
          <a:blip r:embed="rId3"/>
          <a:stretch>
            <a:fillRect/>
          </a:stretch>
        </p:blipFill>
        <p:spPr>
          <a:xfrm>
            <a:off x="1073479" y="4182256"/>
            <a:ext cx="4412921" cy="2445645"/>
          </a:xfrm>
          <a:prstGeom prst="rect">
            <a:avLst/>
          </a:prstGeom>
        </p:spPr>
      </p:pic>
    </p:spTree>
    <p:extLst>
      <p:ext uri="{BB962C8B-B14F-4D97-AF65-F5344CB8AC3E}">
        <p14:creationId xmlns:p14="http://schemas.microsoft.com/office/powerpoint/2010/main" val="3799125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904C1EE9-EE37-E827-3DA6-E3C71EC14E6C}"/>
              </a:ext>
            </a:extLst>
          </p:cNvPr>
          <p:cNvPicPr>
            <a:picLocks noChangeAspect="1"/>
          </p:cNvPicPr>
          <p:nvPr/>
        </p:nvPicPr>
        <p:blipFill>
          <a:blip r:embed="rId2"/>
          <a:stretch>
            <a:fillRect/>
          </a:stretch>
        </p:blipFill>
        <p:spPr>
          <a:xfrm>
            <a:off x="2827764" y="876083"/>
            <a:ext cx="6859563" cy="1905434"/>
          </a:xfrm>
          <a:prstGeom prst="rect">
            <a:avLst/>
          </a:prstGeom>
        </p:spPr>
      </p:pic>
      <p:pic>
        <p:nvPicPr>
          <p:cNvPr id="10" name="Picture 9" descr="A picture containing icon&#10;&#10;Description automatically generated">
            <a:extLst>
              <a:ext uri="{FF2B5EF4-FFF2-40B4-BE49-F238E27FC236}">
                <a16:creationId xmlns:a16="http://schemas.microsoft.com/office/drawing/2014/main" id="{7CC7C5C1-148F-C238-6A0D-5ADA51C646F4}"/>
              </a:ext>
            </a:extLst>
          </p:cNvPr>
          <p:cNvPicPr>
            <a:picLocks noChangeAspect="1"/>
          </p:cNvPicPr>
          <p:nvPr/>
        </p:nvPicPr>
        <p:blipFill>
          <a:blip r:embed="rId3"/>
          <a:stretch>
            <a:fillRect/>
          </a:stretch>
        </p:blipFill>
        <p:spPr>
          <a:xfrm>
            <a:off x="2411080" y="2567723"/>
            <a:ext cx="7130750" cy="3054338"/>
          </a:xfrm>
          <a:prstGeom prst="rect">
            <a:avLst/>
          </a:prstGeom>
        </p:spPr>
      </p:pic>
      <p:pic>
        <p:nvPicPr>
          <p:cNvPr id="12" name="Picture 11">
            <a:extLst>
              <a:ext uri="{FF2B5EF4-FFF2-40B4-BE49-F238E27FC236}">
                <a16:creationId xmlns:a16="http://schemas.microsoft.com/office/drawing/2014/main" id="{1A9C646C-4838-51DF-16EB-96D602DB5A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529EABED-5AD5-902C-38E3-A98E6D8C056C}"/>
              </a:ext>
            </a:extLst>
          </p:cNvPr>
          <p:cNvSpPr/>
          <p:nvPr/>
        </p:nvSpPr>
        <p:spPr>
          <a:xfrm>
            <a:off x="2411080" y="876082"/>
            <a:ext cx="7130750" cy="1257517"/>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6600" b="1" dirty="0">
                <a:solidFill>
                  <a:srgbClr val="2F5496"/>
                </a:solidFill>
                <a:effectLst/>
                <a:latin typeface="Britannic Bold" panose="020B0903060703020204" pitchFamily="34" charset="0"/>
                <a:ea typeface="Calibri" panose="020F0502020204030204" pitchFamily="34" charset="0"/>
                <a:cs typeface="Times New Roman" panose="02020603050405020304" pitchFamily="18" charset="0"/>
              </a:rPr>
              <a:t>LEERLINGSKAPPE</a:t>
            </a:r>
            <a:endParaRPr lang="en-ZA" sz="4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43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0942-9094-CA9B-4A18-A0CA05506A20}"/>
              </a:ext>
            </a:extLst>
          </p:cNvPr>
          <p:cNvSpPr>
            <a:spLocks noGrp="1"/>
          </p:cNvSpPr>
          <p:nvPr>
            <p:ph type="title"/>
          </p:nvPr>
        </p:nvSpPr>
        <p:spPr>
          <a:xfrm>
            <a:off x="536739" y="1568195"/>
            <a:ext cx="4514278" cy="4069080"/>
          </a:xfrm>
        </p:spPr>
        <p:txBody>
          <a:bodyPr/>
          <a:lstStyle/>
          <a:p>
            <a:br>
              <a:rPr lang="en-ZA" sz="2000" dirty="0">
                <a:hlinkClick r:id="rId2">
                  <a:extLst>
                    <a:ext uri="{A12FA001-AC4F-418D-AE19-62706E023703}">
                      <ahyp:hlinkClr xmlns:ahyp="http://schemas.microsoft.com/office/drawing/2018/hyperlinkcolor" val="tx"/>
                    </a:ext>
                  </a:extLst>
                </a:hlinkClick>
              </a:rPr>
            </a:br>
            <a:r>
              <a:rPr lang="en-ZA" sz="2000" dirty="0">
                <a:hlinkClick r:id="rId2">
                  <a:extLst>
                    <a:ext uri="{A12FA001-AC4F-418D-AE19-62706E023703}">
                      <ahyp:hlinkClr xmlns:ahyp="http://schemas.microsoft.com/office/drawing/2018/hyperlinkcolor" val="tx"/>
                    </a:ext>
                  </a:extLst>
                </a:hlinkClick>
              </a:rPr>
              <a:t>https://www.youtube.com/watch?v=IPyrYSFkZTc</a:t>
            </a:r>
            <a:r>
              <a:rPr lang="en-ZA" sz="2000" dirty="0"/>
              <a:t> </a:t>
            </a:r>
            <a:br>
              <a:rPr lang="en-ZA" dirty="0"/>
            </a:br>
            <a:r>
              <a:rPr lang="en-ZA" dirty="0"/>
              <a:t> </a:t>
            </a:r>
          </a:p>
        </p:txBody>
      </p:sp>
      <p:pic>
        <p:nvPicPr>
          <p:cNvPr id="7" name="Content Placeholder 6">
            <a:extLst>
              <a:ext uri="{FF2B5EF4-FFF2-40B4-BE49-F238E27FC236}">
                <a16:creationId xmlns:a16="http://schemas.microsoft.com/office/drawing/2014/main" id="{F68ED8CF-3A73-D59A-25B5-4DCFDB4600C2}"/>
              </a:ext>
            </a:extLst>
          </p:cNvPr>
          <p:cNvPicPr>
            <a:picLocks noGrp="1" noChangeAspect="1"/>
          </p:cNvPicPr>
          <p:nvPr>
            <p:ph idx="1"/>
          </p:nvPr>
        </p:nvPicPr>
        <p:blipFill rotWithShape="1">
          <a:blip r:embed="rId3"/>
          <a:srcRect l="7350" t="23334" r="39156" b="16664"/>
          <a:stretch/>
        </p:blipFill>
        <p:spPr>
          <a:xfrm>
            <a:off x="5307050" y="1856641"/>
            <a:ext cx="5995062" cy="3780634"/>
          </a:xfrm>
          <a:prstGeom prst="rect">
            <a:avLst/>
          </a:prstGeom>
        </p:spPr>
      </p:pic>
      <p:pic>
        <p:nvPicPr>
          <p:cNvPr id="8" name="Picture 7">
            <a:extLst>
              <a:ext uri="{FF2B5EF4-FFF2-40B4-BE49-F238E27FC236}">
                <a16:creationId xmlns:a16="http://schemas.microsoft.com/office/drawing/2014/main" id="{A9E5623F-5529-FA9D-4088-33A6A1FB40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6939F03-90DA-F8C1-2512-802B5B4B94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9956811"/>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DEF148-1770-458F-8F5B-C3D0A278AA97}">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16c05727-aa75-4e4a-9b5f-8a80a1165891"/>
    <ds:schemaRef ds:uri="71af3243-3dd4-4a8d-8c0d-dd76da1f02a5"/>
    <ds:schemaRef ds:uri="http://www.w3.org/XML/1998/namespace"/>
  </ds:schemaRefs>
</ds:datastoreItem>
</file>

<file path=customXml/itemProps2.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449C04-64B3-4403-94B7-8D2284C38D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{640CE64C-516C-4FDF-9546-1872F4A67199}tf78504181_win32</Template>
  <TotalTime>372</TotalTime>
  <Words>1258</Words>
  <Application>Microsoft Office PowerPoint</Application>
  <PresentationFormat>Widescreen</PresentationFormat>
  <Paragraphs>80</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Avenir Next LT Pro</vt:lpstr>
      <vt:lpstr>Britannic Bold</vt:lpstr>
      <vt:lpstr>Calibri</vt:lpstr>
      <vt:lpstr>Tw Cen MT</vt:lpstr>
      <vt:lpstr>Wingdings</vt:lpstr>
      <vt:lpstr>ShapesVTI</vt:lpstr>
      <vt:lpstr>FINANSIËLE BYSTAND
</vt:lpstr>
      <vt:lpstr>Agenda</vt:lpstr>
      <vt:lpstr>Tipes befondsingsopsies  
</vt:lpstr>
      <vt:lpstr>PowerPoint Presentation</vt:lpstr>
      <vt:lpstr>Ander soorte befondsing sluit in:
</vt:lpstr>
      <vt:lpstr>Sektorale Onderwys- en Opleidings-owerheid (SOOO)</vt:lpstr>
      <vt:lpstr>PowerPoint Presentation</vt:lpstr>
      <vt:lpstr>PowerPoint Presentation</vt:lpstr>
      <vt:lpstr> https://www.youtube.com/watch?v=IPyrYSFkZTc   </vt:lpstr>
      <vt:lpstr>PowerPoint Presentation</vt:lpstr>
      <vt:lpstr>PowerPoint Presentation</vt:lpstr>
      <vt:lpstr>Wat gebeur NADAT jy befondsing gekry het en klaar studeer het?
</vt:lpstr>
      <vt:lpstr>PowerPoint Presentation</vt:lpstr>
      <vt:lpstr>PowerPoint Presentation</vt:lpstr>
      <vt:lpstr>Maar ONTHOU…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ASSISTANCE</dc:title>
  <dc:creator>Carsten Gertz</dc:creator>
  <cp:lastModifiedBy>Carsten Gertz</cp:lastModifiedBy>
  <cp:revision>23</cp:revision>
  <dcterms:created xsi:type="dcterms:W3CDTF">2022-11-17T18:58:48Z</dcterms:created>
  <dcterms:modified xsi:type="dcterms:W3CDTF">2023-01-17T05:45:00Z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