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3"/>
  </p:notesMasterIdLst>
  <p:sldIdLst>
    <p:sldId id="256" r:id="rId4"/>
    <p:sldId id="257" r:id="rId5"/>
    <p:sldId id="259" r:id="rId6"/>
    <p:sldId id="258" r:id="rId7"/>
    <p:sldId id="267" r:id="rId8"/>
    <p:sldId id="266" r:id="rId9"/>
    <p:sldId id="268" r:id="rId10"/>
    <p:sldId id="264"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21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19A306-9B93-4C1D-8F3F-26413189BB36}" v="1" dt="2024-11-06T07:31:29.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09" autoAdjust="0"/>
    <p:restoredTop sz="96357" autoAdjust="0"/>
  </p:normalViewPr>
  <p:slideViewPr>
    <p:cSldViewPr snapToGrid="0" snapToObjects="1">
      <p:cViewPr varScale="1">
        <p:scale>
          <a:sx n="42" d="100"/>
          <a:sy n="42" d="100"/>
        </p:scale>
        <p:origin x="62" y="768"/>
      </p:cViewPr>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7F19A306-9B93-4C1D-8F3F-26413189BB36}"/>
    <pc:docChg chg="undo custSel modSld">
      <pc:chgData name="Megan Botes" userId="70568131-745a-489b-b4fe-9e78c579dd6d" providerId="ADAL" clId="{7F19A306-9B93-4C1D-8F3F-26413189BB36}" dt="2024-11-06T07:31:38.154" v="4" actId="962"/>
      <pc:docMkLst>
        <pc:docMk/>
      </pc:docMkLst>
      <pc:sldChg chg="addSp delSp modSp mod">
        <pc:chgData name="Megan Botes" userId="70568131-745a-489b-b4fe-9e78c579dd6d" providerId="ADAL" clId="{7F19A306-9B93-4C1D-8F3F-26413189BB36}" dt="2024-11-06T07:31:38.154" v="4" actId="962"/>
        <pc:sldMkLst>
          <pc:docMk/>
          <pc:sldMk cId="2598585910" sldId="266"/>
        </pc:sldMkLst>
        <pc:spChg chg="mod">
          <ac:chgData name="Megan Botes" userId="70568131-745a-489b-b4fe-9e78c579dd6d" providerId="ADAL" clId="{7F19A306-9B93-4C1D-8F3F-26413189BB36}" dt="2024-11-06T07:31:37.682" v="2" actId="26606"/>
          <ac:spMkLst>
            <pc:docMk/>
            <pc:sldMk cId="2598585910" sldId="266"/>
            <ac:spMk id="2" creationId="{BFA771EC-95E8-FFE6-72F2-2CD31FB46957}"/>
          </ac:spMkLst>
        </pc:spChg>
        <pc:spChg chg="add del">
          <ac:chgData name="Megan Botes" userId="70568131-745a-489b-b4fe-9e78c579dd6d" providerId="ADAL" clId="{7F19A306-9B93-4C1D-8F3F-26413189BB36}" dt="2024-11-06T07:31:37.682" v="2" actId="26606"/>
          <ac:spMkLst>
            <pc:docMk/>
            <pc:sldMk cId="2598585910" sldId="266"/>
            <ac:spMk id="4110" creationId="{1707FC24-6981-43D9-B525-C7832BA22463}"/>
          </ac:spMkLst>
        </pc:spChg>
        <pc:spChg chg="add del">
          <ac:chgData name="Megan Botes" userId="70568131-745a-489b-b4fe-9e78c579dd6d" providerId="ADAL" clId="{7F19A306-9B93-4C1D-8F3F-26413189BB36}" dt="2024-11-06T07:31:37.682" v="2" actId="26606"/>
          <ac:spMkLst>
            <pc:docMk/>
            <pc:sldMk cId="2598585910" sldId="266"/>
            <ac:spMk id="4115" creationId="{18AC8E79-ECD6-4F34-BE5A-9F5E850E850A}"/>
          </ac:spMkLst>
        </pc:spChg>
        <pc:spChg chg="add del">
          <ac:chgData name="Megan Botes" userId="70568131-745a-489b-b4fe-9e78c579dd6d" providerId="ADAL" clId="{7F19A306-9B93-4C1D-8F3F-26413189BB36}" dt="2024-11-06T07:31:37.682" v="2" actId="26606"/>
          <ac:spMkLst>
            <pc:docMk/>
            <pc:sldMk cId="2598585910" sldId="266"/>
            <ac:spMk id="4117" creationId="{7D2BE1BB-2AB2-4D7E-9E27-8D245181B513}"/>
          </ac:spMkLst>
        </pc:spChg>
        <pc:grpChg chg="add del">
          <ac:chgData name="Megan Botes" userId="70568131-745a-489b-b4fe-9e78c579dd6d" providerId="ADAL" clId="{7F19A306-9B93-4C1D-8F3F-26413189BB36}" dt="2024-11-06T07:31:37.682" v="2" actId="26606"/>
          <ac:grpSpMkLst>
            <pc:docMk/>
            <pc:sldMk cId="2598585910" sldId="266"/>
            <ac:grpSpMk id="4119" creationId="{22A1615C-2156-4B15-BF3E-39794B37905E}"/>
          </ac:grpSpMkLst>
        </pc:grpChg>
        <pc:picChg chg="mod ord">
          <ac:chgData name="Megan Botes" userId="70568131-745a-489b-b4fe-9e78c579dd6d" providerId="ADAL" clId="{7F19A306-9B93-4C1D-8F3F-26413189BB36}" dt="2024-11-06T07:31:38.151" v="3" actId="27614"/>
          <ac:picMkLst>
            <pc:docMk/>
            <pc:sldMk cId="2598585910" sldId="266"/>
            <ac:picMk id="3" creationId="{4823C8D0-3E16-C71B-BB48-608F6F65B441}"/>
          </ac:picMkLst>
        </pc:picChg>
        <pc:picChg chg="add mod">
          <ac:chgData name="Megan Botes" userId="70568131-745a-489b-b4fe-9e78c579dd6d" providerId="ADAL" clId="{7F19A306-9B93-4C1D-8F3F-26413189BB36}" dt="2024-11-06T07:31:38.154" v="4" actId="962"/>
          <ac:picMkLst>
            <pc:docMk/>
            <pc:sldMk cId="2598585910" sldId="266"/>
            <ac:picMk id="4" creationId="{EE8596E2-0B27-E793-C50C-BDCEB5E68EF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3E91F-75DA-2A42-B9CD-B7D7078A9F38}"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62D53-21CB-2C45-90B0-09CFF7E622AC}" type="slidenum">
              <a:rPr lang="en-US" smtClean="0"/>
              <a:t>‹#›</a:t>
            </a:fld>
            <a:endParaRPr lang="en-US"/>
          </a:p>
        </p:txBody>
      </p:sp>
    </p:spTree>
    <p:extLst>
      <p:ext uri="{BB962C8B-B14F-4D97-AF65-F5344CB8AC3E}">
        <p14:creationId xmlns:p14="http://schemas.microsoft.com/office/powerpoint/2010/main" val="4155433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M4p6TddpHSg&amp;t=53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b="1" dirty="0">
                <a:solidFill>
                  <a:srgbClr val="0D0D0D"/>
                </a:solidFill>
                <a:effectLst/>
                <a:latin typeface="Arial" panose="020B0604020202020204" pitchFamily="34" charset="0"/>
                <a:ea typeface="Times New Roman" panose="02020603050405020304" pitchFamily="18" charset="0"/>
              </a:rPr>
              <a:t>Skyfie 1:</a:t>
            </a:r>
            <a:r>
              <a:rPr lang="af-ZA" sz="1800" dirty="0">
                <a:solidFill>
                  <a:srgbClr val="0D0D0D"/>
                </a:solidFill>
                <a:effectLst/>
                <a:latin typeface="Arial" panose="020B0604020202020204" pitchFamily="34" charset="0"/>
                <a:ea typeface="Times New Roman" panose="02020603050405020304" pitchFamily="18" charset="0"/>
              </a:rPr>
              <a:t> Goeiedag graad 10's. Teen hierdie tyd is ek seker jy het is die ritmes van senior-wees gevestig. 'n Paar jaar gelede het die lewe radikaal verander met die pandemie en baie mense regoor die wêreld is grootliks beïnvloed. Suid-Afrika was geen uitsondering nie. Soos die tyd verbygaan en die wêreld stadig probeer om 'n gevoel van normaliteit te kry, is daar 'n paar dinge wat net erger geword het. In Suid-Afrika het ons toenemende armoede en verhoogde geslagsgebaseerde geweld (GBG) gesien. Hierdie probleem het voor Covid bestaan, maar in die jare sedert Covid het dit geweldig toegeneem.</a:t>
            </a: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E562D53-21CB-2C45-90B0-09CFF7E622AC}" type="slidenum">
              <a:rPr lang="en-US" smtClean="0"/>
              <a:t>1</a:t>
            </a:fld>
            <a:endParaRPr lang="en-US"/>
          </a:p>
        </p:txBody>
      </p:sp>
    </p:spTree>
    <p:extLst>
      <p:ext uri="{BB962C8B-B14F-4D97-AF65-F5344CB8AC3E}">
        <p14:creationId xmlns:p14="http://schemas.microsoft.com/office/powerpoint/2010/main" val="1286481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b="1" dirty="0">
                <a:solidFill>
                  <a:srgbClr val="0D0D0D"/>
                </a:solidFill>
                <a:effectLst/>
                <a:latin typeface="Arial" panose="020B0604020202020204" pitchFamily="34" charset="0"/>
                <a:ea typeface="Times New Roman" panose="02020603050405020304" pitchFamily="18" charset="0"/>
              </a:rPr>
              <a:t>Skyfie 2:</a:t>
            </a:r>
            <a:r>
              <a:rPr lang="af-ZA" sz="1800" dirty="0">
                <a:solidFill>
                  <a:srgbClr val="0D0D0D"/>
                </a:solidFill>
                <a:effectLst/>
                <a:latin typeface="Arial" panose="020B0604020202020204" pitchFamily="34" charset="0"/>
                <a:ea typeface="Times New Roman" panose="02020603050405020304" pitchFamily="18" charset="0"/>
              </a:rPr>
              <a:t> Seksuele mishandeling vind plaas wanneer daar 'n gebrek aan respek vir ander en 'n verandering in die magsverhoudings tussen individue is. Onthou dat </a:t>
            </a:r>
            <a:r>
              <a:rPr lang="af-ZA" sz="1800" b="1" dirty="0">
                <a:solidFill>
                  <a:srgbClr val="0D0D0D"/>
                </a:solidFill>
                <a:effectLst/>
                <a:latin typeface="Arial" panose="020B0604020202020204" pitchFamily="34" charset="0"/>
                <a:ea typeface="Times New Roman" panose="02020603050405020304" pitchFamily="18" charset="0"/>
              </a:rPr>
              <a:t>seksuele</a:t>
            </a:r>
            <a:r>
              <a:rPr lang="af-ZA" sz="1800" dirty="0">
                <a:solidFill>
                  <a:srgbClr val="0D0D0D"/>
                </a:solidFill>
                <a:effectLst/>
                <a:latin typeface="Arial" panose="020B0604020202020204" pitchFamily="34" charset="0"/>
                <a:ea typeface="Times New Roman" panose="02020603050405020304" pitchFamily="18" charset="0"/>
              </a:rPr>
              <a:t> </a:t>
            </a:r>
            <a:r>
              <a:rPr lang="af-ZA" sz="1800" b="1" dirty="0">
                <a:solidFill>
                  <a:srgbClr val="0D0D0D"/>
                </a:solidFill>
                <a:effectLst/>
                <a:latin typeface="Arial" panose="020B0604020202020204" pitchFamily="34" charset="0"/>
                <a:ea typeface="Times New Roman" panose="02020603050405020304" pitchFamily="18" charset="0"/>
              </a:rPr>
              <a:t>misbruik</a:t>
            </a:r>
            <a:r>
              <a:rPr lang="af-ZA" sz="1800" dirty="0">
                <a:solidFill>
                  <a:srgbClr val="0D0D0D"/>
                </a:solidFill>
                <a:effectLst/>
                <a:latin typeface="Arial" panose="020B0604020202020204" pitchFamily="34" charset="0"/>
                <a:ea typeface="Times New Roman" panose="02020603050405020304" pitchFamily="18" charset="0"/>
              </a:rPr>
              <a:t> gedefinieer kan word as die onvanpaste of verkeerde aanraking van 'n seksuele aard wat 'n individu ongemaklik laat voel assook om gedwing te word om seks te hê.</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D0D0D"/>
                </a:solidFill>
                <a:effectLst/>
                <a:latin typeface="Arial" panose="020B0604020202020204" pitchFamily="34" charset="0"/>
                <a:ea typeface="Times New Roman" panose="02020603050405020304" pitchFamily="18" charset="0"/>
              </a:rPr>
              <a:t>Nie mans of vroue het die reg om hul krag of mag te gebruik om hulself op iemand anders af te dwing nie. Navorsers het uitgebreide kommentaar gelewer oor waarom daar 'n toename in GBG in Suid-Afrika is. Dit wissel van 'n gebrek aan opvoeding, verhoogde armoede en verhoogde dwelmmisbruik.</a:t>
            </a:r>
            <a:endParaRPr lang="en-ZA" sz="1800" dirty="0">
              <a:effectLst/>
              <a:latin typeface="Times New Roman" panose="02020603050405020304" pitchFamily="18" charset="0"/>
              <a:ea typeface="Times New Roman" panose="02020603050405020304" pitchFamily="18" charset="0"/>
            </a:endParaRPr>
          </a:p>
          <a:p>
            <a:endParaRPr lang="af-ZA" sz="1800" dirty="0">
              <a:solidFill>
                <a:srgbClr val="0D0D0D"/>
              </a:solidFill>
              <a:effectLst/>
              <a:latin typeface="Arial" panose="020B0604020202020204" pitchFamily="34" charset="0"/>
              <a:ea typeface="Times New Roman" panose="02020603050405020304" pitchFamily="18" charset="0"/>
            </a:endParaRPr>
          </a:p>
          <a:p>
            <a:r>
              <a:rPr lang="af-ZA" sz="1800" dirty="0">
                <a:solidFill>
                  <a:srgbClr val="0D0D0D"/>
                </a:solidFill>
                <a:effectLst/>
                <a:latin typeface="Arial" panose="020B0604020202020204" pitchFamily="34" charset="0"/>
                <a:ea typeface="Times New Roman" panose="02020603050405020304" pitchFamily="18" charset="0"/>
              </a:rPr>
              <a:t>Vandag sal jy die volgende stap wees vir Suid-Afrika om 'n oplossing te vind.</a:t>
            </a:r>
          </a:p>
          <a:p>
            <a:endParaRPr lang="af-ZA" sz="1800" b="1" u="sng" dirty="0">
              <a:solidFill>
                <a:srgbClr val="0D0D0D"/>
              </a:solidFill>
              <a:effectLst/>
              <a:latin typeface="Arial" panose="020B0604020202020204" pitchFamily="34" charset="0"/>
              <a:ea typeface="Times New Roman" panose="02020603050405020304" pitchFamily="18" charset="0"/>
            </a:endParaRPr>
          </a:p>
          <a:p>
            <a:r>
              <a:rPr lang="af-ZA" sz="1800" b="1" u="sng" dirty="0">
                <a:solidFill>
                  <a:srgbClr val="0D0D0D"/>
                </a:solidFill>
                <a:effectLst/>
                <a:latin typeface="Arial" panose="020B0604020202020204" pitchFamily="34" charset="0"/>
                <a:ea typeface="Times New Roman" panose="02020603050405020304" pitchFamily="18" charset="0"/>
              </a:rPr>
              <a:t>Konteks:</a:t>
            </a:r>
            <a:r>
              <a:rPr lang="af-ZA" sz="1800" dirty="0">
                <a:solidFill>
                  <a:srgbClr val="0D0D0D"/>
                </a:solidFill>
                <a:effectLst/>
                <a:latin typeface="Arial" panose="020B0604020202020204" pitchFamily="34" charset="0"/>
                <a:ea typeface="Times New Roman" panose="02020603050405020304" pitchFamily="18" charset="0"/>
              </a:rPr>
              <a:t> Die Suid-Afrikaanse Regering het die wyse stemme van sy jeug erken en versoek dat julle as graad 10-klas hulle bystaan met verdere navorsing oor die kwessie van geslagsongelykheid in Suid-Afrika. Hulle sal graag julle opinies en voorstelle / aanbevelings vir optrede wil hoor wat hulle dan kan implementeer om die omstandighede in Suid-Afrika vir almal te verbeter.</a:t>
            </a:r>
            <a:endParaRPr lang="en-ZA" sz="1800" dirty="0">
              <a:effectLst/>
              <a:latin typeface="Times New Roman" panose="02020603050405020304" pitchFamily="18" charset="0"/>
              <a:ea typeface="Times New Roman" panose="02020603050405020304" pitchFamily="18" charset="0"/>
            </a:endParaRPr>
          </a:p>
          <a:p>
            <a:pPr marL="457200"/>
            <a:r>
              <a:rPr lang="en-ZA" sz="1800" dirty="0">
                <a:solidFill>
                  <a:srgbClr val="0D0D0D"/>
                </a:solidFill>
                <a:effectLst/>
                <a:latin typeface="Arial" panose="020B0604020202020204" pitchFamily="34" charset="0"/>
                <a:ea typeface="Times New Roman" panose="02020603050405020304" pitchFamily="18" charset="0"/>
              </a:rPr>
              <a:t> </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D0D0D"/>
                </a:solidFill>
                <a:effectLst/>
                <a:latin typeface="Arial" panose="020B0604020202020204" pitchFamily="34" charset="0"/>
                <a:ea typeface="Times New Roman" panose="02020603050405020304" pitchFamily="18" charset="0"/>
              </a:rPr>
              <a:t>Kies 'n groepleier wat die artikel / gevallestudie sal voorlees en terugvoer sal gee.</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D0D0D"/>
                </a:solidFill>
                <a:effectLst/>
                <a:latin typeface="Arial" panose="020B0604020202020204" pitchFamily="34" charset="0"/>
                <a:ea typeface="Times New Roman" panose="02020603050405020304" pitchFamily="18" charset="0"/>
              </a:rPr>
              <a:t>Werk deur die gevallestudie / artikel en beantwoord die vrae op die </a:t>
            </a:r>
            <a:r>
              <a:rPr lang="af-ZA" sz="1800" b="1" i="1" u="sng" dirty="0">
                <a:solidFill>
                  <a:srgbClr val="0D0D0D"/>
                </a:solidFill>
                <a:effectLst/>
                <a:latin typeface="Arial" panose="020B0604020202020204" pitchFamily="34" charset="0"/>
                <a:ea typeface="Times New Roman" panose="02020603050405020304" pitchFamily="18" charset="0"/>
              </a:rPr>
              <a:t>Les 3 - Gevallestudies</a:t>
            </a:r>
            <a:r>
              <a:rPr lang="af-ZA" sz="1800" dirty="0">
                <a:solidFill>
                  <a:srgbClr val="0D0D0D"/>
                </a:solidFill>
                <a:effectLst/>
                <a:latin typeface="Arial" panose="020B0604020202020204" pitchFamily="34" charset="0"/>
                <a:ea typeface="Times New Roman" panose="02020603050405020304" pitchFamily="18" charset="0"/>
              </a:rPr>
              <a:t> dokument wat verband hou met julle artikel / gevallestudie.</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Wingdings" panose="05000000000000000000" pitchFamily="2"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Wingdings" panose="05000000000000000000" pitchFamily="2" charset="2"/>
              <a:buNone/>
            </a:pPr>
            <a:r>
              <a:rPr lang="af-ZA" sz="1800" dirty="0">
                <a:solidFill>
                  <a:srgbClr val="0D0D0D"/>
                </a:solidFill>
                <a:effectLst/>
                <a:latin typeface="Arial" panose="020B0604020202020204" pitchFamily="34" charset="0"/>
                <a:ea typeface="Times New Roman" panose="02020603050405020304" pitchFamily="18" charset="0"/>
              </a:rPr>
              <a:t>Die vrae is soos volg: </a:t>
            </a:r>
            <a:endParaRPr lang="af-ZA" sz="1800" i="0" dirty="0">
              <a:solidFill>
                <a:srgbClr val="0D0D0D"/>
              </a:solidFill>
              <a:effectLst/>
              <a:latin typeface="Arial" panose="020B0604020202020204" pitchFamily="34" charset="0"/>
              <a:ea typeface="Times New Roman" panose="02020603050405020304" pitchFamily="18" charset="0"/>
            </a:endParaRPr>
          </a:p>
          <a:p>
            <a:pPr marL="0" lvl="0" indent="0">
              <a:buFont typeface="Wingdings" panose="05000000000000000000" pitchFamily="2" charset="2"/>
              <a:buNone/>
            </a:pPr>
            <a:endParaRPr lang="af-ZA" sz="1800" i="0" dirty="0">
              <a:solidFill>
                <a:srgbClr val="0D0D0D"/>
              </a:solidFill>
              <a:effectLst/>
              <a:latin typeface="Arial" panose="020B0604020202020204" pitchFamily="34" charset="0"/>
              <a:ea typeface="Times New Roman" panose="02020603050405020304" pitchFamily="18" charset="0"/>
            </a:endParaRPr>
          </a:p>
          <a:p>
            <a:pPr marL="0" lvl="0" indent="0">
              <a:buFont typeface="Wingdings" panose="05000000000000000000" pitchFamily="2" charset="2"/>
              <a:buNone/>
            </a:pPr>
            <a:r>
              <a:rPr lang="af-ZA" sz="1800" i="1" dirty="0">
                <a:solidFill>
                  <a:srgbClr val="0D0D0D"/>
                </a:solidFill>
                <a:effectLst/>
                <a:latin typeface="Arial" panose="020B0604020202020204" pitchFamily="34" charset="0"/>
                <a:ea typeface="Times New Roman" panose="02020603050405020304" pitchFamily="18" charset="0"/>
              </a:rPr>
              <a:t>Lees deur die onderstaande artikel en maak dan seker dat julle die volgende punte in julle aanbieding aan die klas rig:</a:t>
            </a:r>
            <a:br>
              <a:rPr lang="af-ZA" sz="1800" i="1" dirty="0">
                <a:solidFill>
                  <a:srgbClr val="0D0D0D"/>
                </a:solidFill>
                <a:effectLst/>
                <a:latin typeface="Arial" panose="020B0604020202020204" pitchFamily="34" charset="0"/>
                <a:ea typeface="Times New Roman" panose="02020603050405020304" pitchFamily="18" charset="0"/>
              </a:rPr>
            </a:br>
            <a:endParaRPr lang="en-ZA"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i="1" dirty="0">
                <a:solidFill>
                  <a:srgbClr val="0D0D0D"/>
                </a:solidFill>
                <a:effectLst/>
                <a:latin typeface="Arial" panose="020B0604020202020204" pitchFamily="34" charset="0"/>
                <a:ea typeface="Times New Roman" panose="02020603050405020304" pitchFamily="18" charset="0"/>
              </a:rPr>
              <a:t>Wat het julle uit hierdie artikel oor GBV in Suid-Afrika geleer?</a:t>
            </a:r>
            <a:endParaRPr lang="en-ZA"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i="1" dirty="0">
                <a:solidFill>
                  <a:srgbClr val="0D0D0D"/>
                </a:solidFill>
                <a:effectLst/>
                <a:latin typeface="Arial" panose="020B0604020202020204" pitchFamily="34" charset="0"/>
                <a:ea typeface="Times New Roman" panose="02020603050405020304" pitchFamily="18" charset="0"/>
              </a:rPr>
              <a:t>Identifiseer die regte wat geskend is.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i="1" dirty="0">
                <a:solidFill>
                  <a:srgbClr val="0D0D0D"/>
                </a:solidFill>
                <a:effectLst/>
                <a:latin typeface="Arial" panose="020B0604020202020204" pitchFamily="34" charset="0"/>
                <a:ea typeface="Times New Roman" panose="02020603050405020304" pitchFamily="18" charset="0"/>
              </a:rPr>
              <a:t>As die situasie in hierdie artikel met 'n vriend(in) gebeur het, waar sou julle aanbeveel dat hulle hulp kry? </a:t>
            </a:r>
            <a:endParaRPr lang="en-ZA"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i="1" dirty="0">
                <a:solidFill>
                  <a:srgbClr val="0D0D0D"/>
                </a:solidFill>
                <a:effectLst/>
                <a:latin typeface="Arial" panose="020B0604020202020204" pitchFamily="34" charset="0"/>
                <a:ea typeface="Times New Roman" panose="02020603050405020304" pitchFamily="18" charset="0"/>
              </a:rPr>
              <a:t>Op grond van julle navorsing, skryf 'n lys van VYF aanbevelings aan die regering wat julle groep glo hierdie kwessie sal </a:t>
            </a:r>
            <a:r>
              <a:rPr lang="af-ZA" sz="1800" i="1">
                <a:solidFill>
                  <a:srgbClr val="0D0D0D"/>
                </a:solidFill>
                <a:effectLst/>
                <a:latin typeface="Arial" panose="020B0604020202020204" pitchFamily="34" charset="0"/>
                <a:ea typeface="Times New Roman" panose="02020603050405020304" pitchFamily="18" charset="0"/>
              </a:rPr>
              <a:t>aanspreek.</a:t>
            </a:r>
            <a:br>
              <a:rPr lang="af-ZA" sz="1800" dirty="0">
                <a:solidFill>
                  <a:srgbClr val="0D0D0D"/>
                </a:solidFill>
                <a:effectLst/>
                <a:latin typeface="Arial" panose="020B0604020202020204" pitchFamily="34" charset="0"/>
                <a:ea typeface="Times New Roman" panose="02020603050405020304" pitchFamily="18" charset="0"/>
              </a:rPr>
            </a:br>
            <a:endParaRPr lang="en-ZA" sz="1800" dirty="0">
              <a:effectLst/>
              <a:latin typeface="Times New Roman" panose="02020603050405020304" pitchFamily="18" charset="0"/>
              <a:ea typeface="Times New Roman" panose="02020603050405020304" pitchFamily="18" charset="0"/>
            </a:endParaRPr>
          </a:p>
          <a:p>
            <a:pPr marL="0" lvl="0" indent="0">
              <a:buFont typeface="Wingdings" panose="05000000000000000000" pitchFamily="2" charset="2"/>
              <a:buNone/>
            </a:pPr>
            <a:r>
              <a:rPr lang="af-ZA" sz="1800" dirty="0">
                <a:solidFill>
                  <a:srgbClr val="0D0D0D"/>
                </a:solidFill>
                <a:effectLst/>
                <a:latin typeface="Arial" panose="020B0604020202020204" pitchFamily="34" charset="0"/>
                <a:ea typeface="Times New Roman" panose="02020603050405020304" pitchFamily="18" charset="0"/>
              </a:rPr>
              <a:t>Jy sal 8 min hê om deur te lees en die vrae te beantwoord en dan sal jou groepleier jou groep se bevindinge aan die klas voorlê.</a:t>
            </a:r>
            <a:endParaRPr lang="en-ZA" sz="1800" dirty="0">
              <a:effectLst/>
              <a:latin typeface="Times New Roman" panose="02020603050405020304" pitchFamily="18" charset="0"/>
              <a:ea typeface="Times New Roman" panose="02020603050405020304" pitchFamily="18" charset="0"/>
            </a:endParaRPr>
          </a:p>
          <a:p>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E562D53-21CB-2C45-90B0-09CFF7E622AC}" type="slidenum">
              <a:rPr lang="en-US" smtClean="0"/>
              <a:t>2</a:t>
            </a:fld>
            <a:endParaRPr lang="en-US"/>
          </a:p>
        </p:txBody>
      </p:sp>
    </p:spTree>
    <p:extLst>
      <p:ext uri="{BB962C8B-B14F-4D97-AF65-F5344CB8AC3E}">
        <p14:creationId xmlns:p14="http://schemas.microsoft.com/office/powerpoint/2010/main" val="3181086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b="1" dirty="0">
                <a:solidFill>
                  <a:srgbClr val="0D0D0D"/>
                </a:solidFill>
                <a:effectLst/>
                <a:latin typeface="Arial" panose="020B0604020202020204" pitchFamily="34" charset="0"/>
                <a:ea typeface="Times New Roman" panose="02020603050405020304" pitchFamily="18" charset="0"/>
              </a:rPr>
              <a:t>Skyfie 3</a:t>
            </a:r>
            <a:r>
              <a:rPr lang="af-ZA" sz="1800" dirty="0">
                <a:solidFill>
                  <a:srgbClr val="0D0D0D"/>
                </a:solidFill>
                <a:effectLst/>
                <a:latin typeface="Arial" panose="020B0604020202020204" pitchFamily="34" charset="0"/>
                <a:ea typeface="Times New Roman" panose="02020603050405020304" pitchFamily="18" charset="0"/>
              </a:rPr>
              <a:t>: Met die toename in geslagsongelykheid kan ons die impak sien wat dit op Suid-Afrika gehad het deur 'n verdere toename in:</a:t>
            </a:r>
            <a:br>
              <a:rPr lang="af-ZA" sz="1800" dirty="0">
                <a:solidFill>
                  <a:srgbClr val="0D0D0D"/>
                </a:solidFill>
                <a:effectLst/>
                <a:latin typeface="Arial" panose="020B0604020202020204" pitchFamily="34" charset="0"/>
                <a:ea typeface="Times New Roman" panose="02020603050405020304" pitchFamily="18" charset="0"/>
              </a:rPr>
            </a:br>
            <a:endParaRPr lang="en-ZA"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af-ZA" sz="1800" b="1" dirty="0">
                <a:solidFill>
                  <a:srgbClr val="0D0D0D"/>
                </a:solidFill>
                <a:effectLst/>
                <a:latin typeface="Arial" panose="020B0604020202020204" pitchFamily="34" charset="0"/>
                <a:ea typeface="Times New Roman" panose="02020603050405020304" pitchFamily="18" charset="0"/>
              </a:rPr>
              <a:t>Ongewenste tienerswangerskappe</a:t>
            </a:r>
            <a:r>
              <a:rPr lang="af-ZA" sz="1800" dirty="0">
                <a:solidFill>
                  <a:srgbClr val="0D0D0D"/>
                </a:solidFill>
                <a:effectLst/>
                <a:latin typeface="Arial" panose="020B0604020202020204" pitchFamily="34" charset="0"/>
                <a:ea typeface="Times New Roman" panose="02020603050405020304" pitchFamily="18" charset="0"/>
              </a:rPr>
              <a:t> as gevolg van verkragting, groepsdruk, armoede of 'n gebrek aan opvoeding oor veilige seks en voorbehoeding.</a:t>
            </a:r>
            <a:endParaRPr lang="en-ZA"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af-ZA" sz="1800" dirty="0">
                <a:solidFill>
                  <a:srgbClr val="0D0D0D"/>
                </a:solidFill>
                <a:effectLst/>
                <a:latin typeface="Arial" panose="020B0604020202020204" pitchFamily="34" charset="0"/>
                <a:ea typeface="Times New Roman" panose="02020603050405020304" pitchFamily="18" charset="0"/>
              </a:rPr>
              <a:t>'n Toename in SOI's (</a:t>
            </a:r>
            <a:r>
              <a:rPr lang="af-ZA" sz="1800" b="1" dirty="0">
                <a:solidFill>
                  <a:srgbClr val="0D0D0D"/>
                </a:solidFill>
                <a:effectLst/>
                <a:latin typeface="Arial" panose="020B0604020202020204" pitchFamily="34" charset="0"/>
                <a:ea typeface="Times New Roman" panose="02020603050405020304" pitchFamily="18" charset="0"/>
              </a:rPr>
              <a:t>seksueel oordraagbare infeksies</a:t>
            </a:r>
            <a:r>
              <a:rPr lang="af-ZA" sz="1800" dirty="0">
                <a:solidFill>
                  <a:srgbClr val="0D0D0D"/>
                </a:solidFill>
                <a:effectLst/>
                <a:latin typeface="Arial" panose="020B0604020202020204" pitchFamily="34" charset="0"/>
                <a:ea typeface="Times New Roman" panose="02020603050405020304" pitchFamily="18" charset="0"/>
              </a:rPr>
              <a:t>) en</a:t>
            </a:r>
            <a:r>
              <a:rPr lang="af-ZA" sz="1800" b="1" dirty="0">
                <a:solidFill>
                  <a:srgbClr val="0D0D0D"/>
                </a:solidFill>
                <a:effectLst/>
                <a:latin typeface="Arial" panose="020B0604020202020204" pitchFamily="34" charset="0"/>
                <a:ea typeface="Times New Roman" panose="02020603050405020304" pitchFamily="18" charset="0"/>
              </a:rPr>
              <a:t> MIV.</a:t>
            </a:r>
            <a:r>
              <a:rPr lang="af-ZA" sz="1800" dirty="0">
                <a:solidFill>
                  <a:srgbClr val="0D0D0D"/>
                </a:solidFill>
                <a:effectLst/>
                <a:latin typeface="Arial" panose="020B0604020202020204" pitchFamily="34" charset="0"/>
                <a:ea typeface="Times New Roman" panose="02020603050405020304" pitchFamily="18" charset="0"/>
              </a:rPr>
              <a:t> Hierdie infeksies versprei wanneer vroue geen sê het in die gebruik van beskermende maatreëls soos die gebruik van kondome nie. Asook wanneer daar 'n ouderdomsmengsel is, bv. Die man is 'n man van 40 met 'n tienermeisie. Onthou dit is belangrik om hierdie infeksies te behandel deur vir hulp te vra. Gaan na 'n kliniek of dokter om advies en mediese ondersteuning te kry.</a:t>
            </a:r>
            <a:endParaRPr lang="en-ZA" sz="1800" dirty="0">
              <a:solidFill>
                <a:schemeClr val="tx1"/>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af-ZA" sz="1800" dirty="0">
                <a:solidFill>
                  <a:srgbClr val="0D0D0D"/>
                </a:solidFill>
                <a:effectLst/>
                <a:latin typeface="Arial" panose="020B0604020202020204" pitchFamily="34" charset="0"/>
                <a:ea typeface="Times New Roman" panose="02020603050405020304" pitchFamily="18" charset="0"/>
              </a:rPr>
              <a:t>Gevalle van </a:t>
            </a:r>
            <a:r>
              <a:rPr lang="af-ZA" sz="1800" b="1" dirty="0">
                <a:solidFill>
                  <a:srgbClr val="0D0D0D"/>
                </a:solidFill>
                <a:effectLst/>
                <a:latin typeface="Arial" panose="020B0604020202020204" pitchFamily="34" charset="0"/>
                <a:ea typeface="Times New Roman" panose="02020603050405020304" pitchFamily="18" charset="0"/>
              </a:rPr>
              <a:t>geestesongesteldheid</a:t>
            </a:r>
            <a:r>
              <a:rPr lang="af-ZA" sz="1800" dirty="0">
                <a:solidFill>
                  <a:srgbClr val="0D0D0D"/>
                </a:solidFill>
                <a:effectLst/>
                <a:latin typeface="Arial" panose="020B0604020202020204" pitchFamily="34" charset="0"/>
                <a:ea typeface="Times New Roman" panose="02020603050405020304" pitchFamily="18" charset="0"/>
              </a:rPr>
              <a:t> soos </a:t>
            </a:r>
            <a:r>
              <a:rPr lang="af-ZA" sz="1800" b="1" dirty="0">
                <a:solidFill>
                  <a:srgbClr val="0D0D0D"/>
                </a:solidFill>
                <a:effectLst/>
                <a:latin typeface="Arial" panose="020B0604020202020204" pitchFamily="34" charset="0"/>
                <a:ea typeface="Times New Roman" panose="02020603050405020304" pitchFamily="18" charset="0"/>
              </a:rPr>
              <a:t>depressie </a:t>
            </a:r>
            <a:r>
              <a:rPr lang="af-ZA" sz="1800" dirty="0">
                <a:solidFill>
                  <a:srgbClr val="0D0D0D"/>
                </a:solidFill>
                <a:effectLst/>
                <a:latin typeface="Arial" panose="020B0604020202020204" pitchFamily="34" charset="0"/>
                <a:ea typeface="Times New Roman" panose="02020603050405020304" pitchFamily="18" charset="0"/>
              </a:rPr>
              <a:t>en </a:t>
            </a:r>
            <a:r>
              <a:rPr lang="af-ZA" sz="1800" b="1" dirty="0">
                <a:solidFill>
                  <a:srgbClr val="0D0D0D"/>
                </a:solidFill>
                <a:effectLst/>
                <a:latin typeface="Arial" panose="020B0604020202020204" pitchFamily="34" charset="0"/>
                <a:ea typeface="Times New Roman" panose="02020603050405020304" pitchFamily="18" charset="0"/>
              </a:rPr>
              <a:t>selfmoordgedagtes</a:t>
            </a:r>
            <a:r>
              <a:rPr lang="af-ZA" sz="1800" dirty="0">
                <a:solidFill>
                  <a:srgbClr val="0D0D0D"/>
                </a:solidFill>
                <a:effectLst/>
                <a:latin typeface="Arial" panose="020B0604020202020204" pitchFamily="34" charset="0"/>
                <a:ea typeface="Times New Roman" panose="02020603050405020304" pitchFamily="18" charset="0"/>
              </a:rPr>
              <a:t> terwyl vroue met mishandeling en die druk van ongesonde magsverhoudings sukkel</a:t>
            </a: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E562D53-21CB-2C45-90B0-09CFF7E622AC}" type="slidenum">
              <a:rPr lang="en-US" smtClean="0"/>
              <a:t>3</a:t>
            </a:fld>
            <a:endParaRPr lang="en-US"/>
          </a:p>
        </p:txBody>
      </p:sp>
    </p:spTree>
    <p:extLst>
      <p:ext uri="{BB962C8B-B14F-4D97-AF65-F5344CB8AC3E}">
        <p14:creationId xmlns:p14="http://schemas.microsoft.com/office/powerpoint/2010/main" val="3608199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Symbol" panose="05050102010706020507" pitchFamily="18" charset="2"/>
              <a:buNone/>
            </a:pPr>
            <a:r>
              <a:rPr lang="af-ZA" sz="1800" b="1" u="none" strike="noStrike" dirty="0">
                <a:solidFill>
                  <a:srgbClr val="0D0D0D"/>
                </a:solidFill>
                <a:effectLst/>
                <a:highlight>
                  <a:srgbClr val="FFFFFF"/>
                </a:highlight>
                <a:latin typeface="Arial" panose="020B0604020202020204" pitchFamily="34" charset="0"/>
                <a:ea typeface="Times New Roman" panose="02020603050405020304" pitchFamily="18" charset="0"/>
              </a:rPr>
              <a:t>Skyfie 4:</a:t>
            </a:r>
            <a:r>
              <a:rPr lang="af-ZA" sz="1800" u="none" strike="noStrike" dirty="0">
                <a:solidFill>
                  <a:srgbClr val="0D0D0D"/>
                </a:solidFill>
                <a:effectLst/>
                <a:latin typeface="Arial" panose="020B0604020202020204" pitchFamily="34" charset="0"/>
                <a:ea typeface="Times New Roman" panose="02020603050405020304" pitchFamily="18" charset="0"/>
              </a:rPr>
              <a:t> Soos hierdie reeks lesse oor respek vir jouself en ander tot ‘n einde kom, moet ons besef dat eeb van die doeltreffendste maniere om jouself te respekteer, is om na jou geestelike en fisiese gesondheid om te sien. Wanneer jy 'n manier vind om die ervaring van stres wat jou emosies, konsentrasie en algemene welsyn beïnvloed te hanteer, sal jy 'n gesonder leefstyl leef.</a:t>
            </a:r>
            <a:endParaRPr lang="en-ZA" sz="1800" u="none" strike="noStrike" dirty="0">
              <a:effectLst/>
              <a:latin typeface="Times New Roman" panose="02020603050405020304" pitchFamily="18" charset="0"/>
              <a:ea typeface="Times New Roman" panose="02020603050405020304" pitchFamily="18" charset="0"/>
            </a:endParaRPr>
          </a:p>
          <a:p>
            <a:pPr marL="457200"/>
            <a:r>
              <a:rPr lang="en-ZA" sz="1800" b="1" dirty="0">
                <a:solidFill>
                  <a:srgbClr val="0D0D0D"/>
                </a:solidFill>
                <a:effectLst/>
                <a:highlight>
                  <a:srgbClr val="FFFFFF"/>
                </a:highligh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D0D0D"/>
                </a:solidFill>
                <a:effectLst/>
                <a:latin typeface="Arial" panose="020B0604020202020204" pitchFamily="34" charset="0"/>
                <a:ea typeface="Times New Roman" panose="02020603050405020304" pitchFamily="18" charset="0"/>
              </a:rPr>
              <a:t>Definisie van </a:t>
            </a:r>
            <a:r>
              <a:rPr lang="af-ZA" sz="1800" b="1" dirty="0">
                <a:solidFill>
                  <a:srgbClr val="0D0D0D"/>
                </a:solidFill>
                <a:effectLst/>
                <a:latin typeface="Arial" panose="020B0604020202020204" pitchFamily="34" charset="0"/>
                <a:ea typeface="Times New Roman" panose="02020603050405020304" pitchFamily="18" charset="0"/>
              </a:rPr>
              <a:t>Fisiese Gesondheid:</a:t>
            </a:r>
            <a:r>
              <a:rPr lang="af-ZA" sz="1800" dirty="0">
                <a:solidFill>
                  <a:srgbClr val="0D0D0D"/>
                </a:solidFill>
                <a:effectLst/>
                <a:latin typeface="Arial" panose="020B0604020202020204" pitchFamily="34" charset="0"/>
                <a:ea typeface="Times New Roman" panose="02020603050405020304" pitchFamily="18" charset="0"/>
              </a:rPr>
              <a:t> Hierdie term beskryf die fisiese gesondheid van 'n persoon se liggaam. Dit sluit fiksheidsvlak en die afwesigheid van siekte in.</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D0D0D"/>
                </a:solidFill>
                <a:effectLst/>
                <a:latin typeface="Arial" panose="020B0604020202020204" pitchFamily="34" charset="0"/>
                <a:ea typeface="Times New Roman" panose="02020603050405020304" pitchFamily="18" charset="0"/>
              </a:rPr>
              <a:t>Definisie van</a:t>
            </a:r>
            <a:r>
              <a:rPr lang="af-ZA" sz="1800" b="1" dirty="0">
                <a:solidFill>
                  <a:srgbClr val="0D0D0D"/>
                </a:solidFill>
                <a:effectLst/>
                <a:latin typeface="Arial" panose="020B0604020202020204" pitchFamily="34" charset="0"/>
                <a:ea typeface="Times New Roman" panose="02020603050405020304" pitchFamily="18" charset="0"/>
              </a:rPr>
              <a:t> Geestesgesondheid:</a:t>
            </a:r>
            <a:r>
              <a:rPr lang="af-ZA" sz="1800" dirty="0">
                <a:solidFill>
                  <a:srgbClr val="0D0D0D"/>
                </a:solidFill>
                <a:effectLst/>
                <a:latin typeface="Arial" panose="020B0604020202020204" pitchFamily="34" charset="0"/>
                <a:ea typeface="Times New Roman" panose="02020603050405020304" pitchFamily="18" charset="0"/>
              </a:rPr>
              <a:t> Dit sluit 'n normale emosionele, gedrags- en sosiale volwassenheid van 'n persoon in. Dit beteken dat so 'n persoon in 'n </a:t>
            </a:r>
            <a:r>
              <a:rPr lang="af-ZA" sz="1800" b="1" dirty="0">
                <a:solidFill>
                  <a:srgbClr val="0D0D0D"/>
                </a:solidFill>
                <a:effectLst/>
                <a:latin typeface="Arial" panose="020B0604020202020204" pitchFamily="34" charset="0"/>
                <a:ea typeface="Times New Roman" panose="02020603050405020304" pitchFamily="18" charset="0"/>
              </a:rPr>
              <a:t>gesondheidstoestand </a:t>
            </a:r>
            <a:r>
              <a:rPr lang="af-ZA" sz="1800" dirty="0">
                <a:solidFill>
                  <a:srgbClr val="0D0D0D"/>
                </a:solidFill>
                <a:effectLst/>
                <a:latin typeface="Arial" panose="020B0604020202020204" pitchFamily="34" charset="0"/>
                <a:ea typeface="Times New Roman" panose="02020603050405020304" pitchFamily="18" charset="0"/>
              </a:rPr>
              <a:t>van </a:t>
            </a:r>
            <a:r>
              <a:rPr lang="af-ZA" sz="1800" b="1" dirty="0">
                <a:solidFill>
                  <a:srgbClr val="0D0D0D"/>
                </a:solidFill>
                <a:effectLst/>
                <a:latin typeface="Arial" panose="020B0604020202020204" pitchFamily="34" charset="0"/>
                <a:ea typeface="Times New Roman" panose="02020603050405020304" pitchFamily="18" charset="0"/>
              </a:rPr>
              <a:t>geestelike</a:t>
            </a:r>
            <a:r>
              <a:rPr lang="af-ZA" sz="1800" dirty="0">
                <a:solidFill>
                  <a:srgbClr val="0D0D0D"/>
                </a:solidFill>
                <a:effectLst/>
                <a:latin typeface="Arial" panose="020B0604020202020204" pitchFamily="34" charset="0"/>
                <a:ea typeface="Times New Roman" panose="02020603050405020304" pitchFamily="18" charset="0"/>
              </a:rPr>
              <a:t> welstand verkeer, een wat hulle kan gebruik om normaal in die samelewing en tydens alledaagse gebeure te funksioneer.</a:t>
            </a:r>
            <a:endParaRPr lang="en-ZA" sz="1800" dirty="0">
              <a:effectLst/>
              <a:latin typeface="Times New Roman" panose="02020603050405020304" pitchFamily="18" charset="0"/>
              <a:ea typeface="Times New Roman" panose="02020603050405020304" pitchFamily="18" charset="0"/>
            </a:endParaRPr>
          </a:p>
          <a:p>
            <a:pPr marL="0" lvl="0" indent="0">
              <a:buFont typeface="Wingdings" panose="05000000000000000000" pitchFamily="2" charset="2"/>
              <a:buNone/>
            </a:pP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E562D53-21CB-2C45-90B0-09CFF7E622AC}" type="slidenum">
              <a:rPr lang="en-US" smtClean="0"/>
              <a:t>4</a:t>
            </a:fld>
            <a:endParaRPr lang="en-US"/>
          </a:p>
        </p:txBody>
      </p:sp>
    </p:spTree>
    <p:extLst>
      <p:ext uri="{BB962C8B-B14F-4D97-AF65-F5344CB8AC3E}">
        <p14:creationId xmlns:p14="http://schemas.microsoft.com/office/powerpoint/2010/main" val="4174623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Symbol" panose="05050102010706020507" pitchFamily="18" charset="2"/>
              <a:buNone/>
            </a:pPr>
            <a:r>
              <a:rPr lang="af-ZA" sz="1800" b="1" u="none" strike="noStrike" dirty="0">
                <a:solidFill>
                  <a:srgbClr val="0D0D0D"/>
                </a:solidFill>
                <a:effectLst/>
                <a:highlight>
                  <a:srgbClr val="FFFFFF"/>
                </a:highlight>
                <a:latin typeface="Arial" panose="020B0604020202020204" pitchFamily="34" charset="0"/>
                <a:ea typeface="Times New Roman" panose="02020603050405020304" pitchFamily="18" charset="0"/>
              </a:rPr>
              <a:t>Skyfie 5:</a:t>
            </a:r>
            <a:r>
              <a:rPr lang="af-ZA" sz="1800" b="1" u="none" strike="noStrike" dirty="0">
                <a:solidFill>
                  <a:srgbClr val="0D0D0D"/>
                </a:solidFill>
                <a:effectLst/>
                <a:latin typeface="Arial" panose="020B0604020202020204" pitchFamily="34" charset="0"/>
                <a:ea typeface="Times New Roman" panose="02020603050405020304" pitchFamily="18" charset="0"/>
              </a:rPr>
              <a:t> Fisiese fiksheid</a:t>
            </a:r>
            <a:r>
              <a:rPr lang="af-ZA" sz="1800" u="none" strike="noStrike" dirty="0">
                <a:solidFill>
                  <a:srgbClr val="0D0D0D"/>
                </a:solidFill>
                <a:effectLst/>
                <a:latin typeface="Arial" panose="020B0604020202020204" pitchFamily="34" charset="0"/>
                <a:ea typeface="Times New Roman" panose="02020603050405020304" pitchFamily="18" charset="0"/>
              </a:rPr>
              <a:t> sluit in:</a:t>
            </a:r>
            <a:endParaRPr lang="en-ZA" sz="1800" u="none" strike="noStrike" dirty="0">
              <a:effectLst/>
              <a:latin typeface="Times New Roman" panose="02020603050405020304" pitchFamily="18" charset="0"/>
              <a:ea typeface="Times New Roman" panose="02020603050405020304" pitchFamily="18" charset="0"/>
            </a:endParaRPr>
          </a:p>
          <a:p>
            <a:pPr marL="457200"/>
            <a:r>
              <a:rPr lang="en-ZA" sz="1800" b="1" dirty="0">
                <a:solidFill>
                  <a:srgbClr val="0D0D0D"/>
                </a:solidFill>
                <a:effectLst/>
                <a:highlight>
                  <a:srgbClr val="FFFFFF"/>
                </a:highligh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b="1" dirty="0">
                <a:solidFill>
                  <a:srgbClr val="0D0D0D"/>
                </a:solidFill>
                <a:effectLst/>
                <a:latin typeface="Arial" panose="020B0604020202020204" pitchFamily="34" charset="0"/>
                <a:ea typeface="Times New Roman" panose="02020603050405020304" pitchFamily="18" charset="0"/>
              </a:rPr>
              <a:t>Kardiovaskulêre fiksheid:</a:t>
            </a:r>
            <a:r>
              <a:rPr lang="af-ZA" sz="1800" dirty="0">
                <a:solidFill>
                  <a:srgbClr val="0D0D0D"/>
                </a:solidFill>
                <a:effectLst/>
                <a:latin typeface="Arial" panose="020B0604020202020204" pitchFamily="34" charset="0"/>
                <a:ea typeface="Times New Roman" panose="02020603050405020304" pitchFamily="18" charset="0"/>
              </a:rPr>
              <a:t> dit beteken dat jy 'n sterk hart het en dat jou longkapasiteit groot is. Voorbeelde van aktiwiteite: stap, hardloop en naellope.</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b="1" dirty="0">
                <a:solidFill>
                  <a:srgbClr val="0D0D0D"/>
                </a:solidFill>
                <a:effectLst/>
                <a:latin typeface="Arial" panose="020B0604020202020204" pitchFamily="34" charset="0"/>
                <a:ea typeface="Times New Roman" panose="02020603050405020304" pitchFamily="18" charset="0"/>
              </a:rPr>
              <a:t>Spierkrag:</a:t>
            </a:r>
            <a:r>
              <a:rPr lang="af-ZA" sz="1800" dirty="0">
                <a:solidFill>
                  <a:srgbClr val="0D0D0D"/>
                </a:solidFill>
                <a:effectLst/>
                <a:latin typeface="Arial" panose="020B0604020202020204" pitchFamily="34" charset="0"/>
                <a:ea typeface="Times New Roman" panose="02020603050405020304" pitchFamily="18" charset="0"/>
              </a:rPr>
              <a:t> dit beteken dat jy sterk spiere het en minder geneig is om rugpyne of ander beserings in die toekoms te ontwikkel. Voorbeelde van aktiwiteite: </a:t>
            </a:r>
            <a:br>
              <a:rPr lang="af-ZA" sz="1800" dirty="0">
                <a:solidFill>
                  <a:srgbClr val="0D0D0D"/>
                </a:solidFill>
                <a:effectLst/>
                <a:latin typeface="Arial" panose="020B0604020202020204" pitchFamily="34" charset="0"/>
                <a:ea typeface="Times New Roman" panose="02020603050405020304" pitchFamily="18" charset="0"/>
              </a:rPr>
            </a:br>
            <a:r>
              <a:rPr lang="af-ZA" sz="1800" dirty="0">
                <a:solidFill>
                  <a:srgbClr val="0D0D0D"/>
                </a:solidFill>
                <a:effectLst/>
                <a:latin typeface="Arial" panose="020B0604020202020204" pitchFamily="34" charset="0"/>
                <a:ea typeface="Times New Roman" panose="02020603050405020304" pitchFamily="18" charset="0"/>
              </a:rPr>
              <a:t>gewigtoptel.</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b="1" dirty="0">
                <a:solidFill>
                  <a:srgbClr val="0D0D0D"/>
                </a:solidFill>
                <a:effectLst/>
                <a:latin typeface="Arial" panose="020B0604020202020204" pitchFamily="34" charset="0"/>
                <a:ea typeface="Times New Roman" panose="02020603050405020304" pitchFamily="18" charset="0"/>
              </a:rPr>
              <a:t>Uithouvermoë:</a:t>
            </a:r>
            <a:r>
              <a:rPr lang="af-ZA" sz="1800" dirty="0">
                <a:solidFill>
                  <a:srgbClr val="0D0D0D"/>
                </a:solidFill>
                <a:effectLst/>
                <a:latin typeface="Arial" panose="020B0604020202020204" pitchFamily="34" charset="0"/>
                <a:ea typeface="Times New Roman" panose="02020603050405020304" pitchFamily="18" charset="0"/>
              </a:rPr>
              <a:t> Die vermoë om vir lang tye te oefen sonder om moeg te word. Jy benodig kardiovaskulêre en spierfiksheid om dit te bereik. Voorbeelde van aktiwiteite: </a:t>
            </a:r>
            <a:br>
              <a:rPr lang="af-ZA" sz="1800" dirty="0">
                <a:solidFill>
                  <a:srgbClr val="0D0D0D"/>
                </a:solidFill>
                <a:effectLst/>
                <a:latin typeface="Arial" panose="020B0604020202020204" pitchFamily="34" charset="0"/>
                <a:ea typeface="Times New Roman" panose="02020603050405020304" pitchFamily="18" charset="0"/>
              </a:rPr>
            </a:br>
            <a:r>
              <a:rPr lang="af-ZA" sz="1800" dirty="0">
                <a:solidFill>
                  <a:srgbClr val="0D0D0D"/>
                </a:solidFill>
                <a:effectLst/>
                <a:latin typeface="Arial" panose="020B0604020202020204" pitchFamily="34" charset="0"/>
                <a:ea typeface="Times New Roman" panose="02020603050405020304" pitchFamily="18" charset="0"/>
              </a:rPr>
              <a:t>fietsry, hardloop.</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b="1" dirty="0">
                <a:solidFill>
                  <a:srgbClr val="0D0D0D"/>
                </a:solidFill>
                <a:effectLst/>
                <a:latin typeface="Arial" panose="020B0604020202020204" pitchFamily="34" charset="0"/>
                <a:ea typeface="Times New Roman" panose="02020603050405020304" pitchFamily="18" charset="0"/>
              </a:rPr>
              <a:t>Buigsaamheid:</a:t>
            </a:r>
            <a:r>
              <a:rPr lang="af-ZA" sz="1800" dirty="0">
                <a:solidFill>
                  <a:srgbClr val="0D0D0D"/>
                </a:solidFill>
                <a:effectLst/>
                <a:latin typeface="Arial" panose="020B0604020202020204" pitchFamily="34" charset="0"/>
                <a:ea typeface="Times New Roman" panose="02020603050405020304" pitchFamily="18" charset="0"/>
              </a:rPr>
              <a:t> dit beteken dat jy jou gewrigte kan beweeg en jou spiere deur hul volle bewegingsreeks kan gebruik. Dit voorkom spierpyn en verbeter liggaamsbewustheid. Voorbeelde van aktiwiteite: Strekke.</a:t>
            </a:r>
            <a:endParaRPr lang="en-ZA" sz="1800" dirty="0">
              <a:effectLst/>
              <a:latin typeface="Times New Roman" panose="02020603050405020304" pitchFamily="18" charset="0"/>
              <a:ea typeface="Times New Roman" panose="02020603050405020304" pitchFamily="18" charset="0"/>
            </a:endParaRPr>
          </a:p>
          <a:p>
            <a:pPr marL="1143000"/>
            <a:r>
              <a:rPr lang="en-ZA" sz="1800" dirty="0">
                <a:solidFill>
                  <a:srgbClr val="0D0D0D"/>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af-ZA" sz="1800" dirty="0">
                <a:solidFill>
                  <a:srgbClr val="0D0D0D"/>
                </a:solidFill>
                <a:effectLst/>
                <a:latin typeface="Arial" panose="020B0604020202020204" pitchFamily="34" charset="0"/>
                <a:ea typeface="Times New Roman" panose="02020603050405020304" pitchFamily="18" charset="0"/>
              </a:rPr>
              <a:t>Kyk na die beelde op hierdie skyfie (A-D). Kan jy bepaal watter beeld met watter aktiwiteit ooreenstem?</a:t>
            </a:r>
            <a:endParaRPr lang="en-US" dirty="0"/>
          </a:p>
        </p:txBody>
      </p:sp>
      <p:sp>
        <p:nvSpPr>
          <p:cNvPr id="4" name="Slide Number Placeholder 3"/>
          <p:cNvSpPr>
            <a:spLocks noGrp="1"/>
          </p:cNvSpPr>
          <p:nvPr>
            <p:ph type="sldNum" sz="quarter" idx="5"/>
          </p:nvPr>
        </p:nvSpPr>
        <p:spPr/>
        <p:txBody>
          <a:bodyPr/>
          <a:lstStyle/>
          <a:p>
            <a:fld id="{BE562D53-21CB-2C45-90B0-09CFF7E622AC}" type="slidenum">
              <a:rPr lang="en-US" smtClean="0"/>
              <a:t>5</a:t>
            </a:fld>
            <a:endParaRPr lang="en-US"/>
          </a:p>
        </p:txBody>
      </p:sp>
    </p:spTree>
    <p:extLst>
      <p:ext uri="{BB962C8B-B14F-4D97-AF65-F5344CB8AC3E}">
        <p14:creationId xmlns:p14="http://schemas.microsoft.com/office/powerpoint/2010/main" val="1030532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Symbol" panose="05050102010706020507" pitchFamily="18" charset="2"/>
              <a:buNone/>
            </a:pPr>
            <a:r>
              <a:rPr lang="af-ZA" sz="1800" b="1" u="none" strike="noStrike" dirty="0">
                <a:solidFill>
                  <a:srgbClr val="0D0D0D"/>
                </a:solidFill>
                <a:effectLst/>
                <a:highlight>
                  <a:srgbClr val="FFFFFF"/>
                </a:highlight>
                <a:latin typeface="Arial" panose="020B0604020202020204" pitchFamily="34" charset="0"/>
                <a:ea typeface="Times New Roman" panose="02020603050405020304" pitchFamily="18" charset="0"/>
              </a:rPr>
              <a:t>Skyfie 6:</a:t>
            </a:r>
            <a:r>
              <a:rPr lang="af-ZA" sz="1800" u="none" strike="noStrike" dirty="0">
                <a:solidFill>
                  <a:srgbClr val="0D0D0D"/>
                </a:solidFill>
                <a:effectLst/>
                <a:latin typeface="Arial" panose="020B0604020202020204" pitchFamily="34" charset="0"/>
                <a:ea typeface="Times New Roman" panose="02020603050405020304" pitchFamily="18" charset="0"/>
              </a:rPr>
              <a:t> Die verband tussen fisiese en geestelike (sielkundige) gesondheid is welbekend. Gereelde oefening sal stres verminder en help om daaglikse druk te hanteer. Op jou </a:t>
            </a:r>
            <a:br>
              <a:rPr lang="af-ZA" sz="1800" u="none" strike="noStrike" dirty="0">
                <a:solidFill>
                  <a:srgbClr val="0D0D0D"/>
                </a:solidFill>
                <a:effectLst/>
                <a:latin typeface="Arial" panose="020B0604020202020204" pitchFamily="34" charset="0"/>
                <a:ea typeface="Times New Roman" panose="02020603050405020304" pitchFamily="18" charset="0"/>
              </a:rPr>
            </a:br>
            <a:r>
              <a:rPr lang="af-ZA" sz="1800" b="1" i="1" u="sng" strike="noStrike" dirty="0">
                <a:solidFill>
                  <a:srgbClr val="0D0D0D"/>
                </a:solidFill>
                <a:effectLst/>
                <a:latin typeface="Arial" panose="020B0604020202020204" pitchFamily="34" charset="0"/>
                <a:ea typeface="Times New Roman" panose="02020603050405020304" pitchFamily="18" charset="0"/>
              </a:rPr>
              <a:t>Les 3 - Werkkaart</a:t>
            </a:r>
            <a:r>
              <a:rPr lang="af-ZA" sz="1800" u="none" strike="noStrike" dirty="0">
                <a:solidFill>
                  <a:srgbClr val="0D0D0D"/>
                </a:solidFill>
                <a:effectLst/>
                <a:latin typeface="Arial" panose="020B0604020202020204" pitchFamily="34" charset="0"/>
                <a:ea typeface="Times New Roman" panose="02020603050405020304" pitchFamily="18" charset="0"/>
              </a:rPr>
              <a:t> (</a:t>
            </a:r>
            <a:r>
              <a:rPr lang="af-ZA" sz="1800" b="1" i="1" u="none" strike="noStrike" dirty="0">
                <a:solidFill>
                  <a:srgbClr val="0D0D0D"/>
                </a:solidFill>
                <a:effectLst/>
                <a:latin typeface="Arial" panose="020B0604020202020204" pitchFamily="34" charset="0"/>
                <a:ea typeface="Times New Roman" panose="02020603050405020304" pitchFamily="18" charset="0"/>
              </a:rPr>
              <a:t>Aktiwiteit 1</a:t>
            </a:r>
            <a:r>
              <a:rPr lang="af-ZA" sz="1800" b="1" u="none" strike="noStrike" dirty="0">
                <a:solidFill>
                  <a:srgbClr val="0D0D0D"/>
                </a:solidFill>
                <a:effectLst/>
                <a:latin typeface="Arial" panose="020B0604020202020204" pitchFamily="34" charset="0"/>
                <a:ea typeface="Times New Roman" panose="02020603050405020304" pitchFamily="18" charset="0"/>
              </a:rPr>
              <a:t>)</a:t>
            </a:r>
            <a:r>
              <a:rPr lang="af-ZA" sz="1800" u="none" strike="noStrike" dirty="0">
                <a:solidFill>
                  <a:srgbClr val="0D0D0D"/>
                </a:solidFill>
                <a:effectLst/>
                <a:latin typeface="Arial" panose="020B0604020202020204" pitchFamily="34" charset="0"/>
                <a:ea typeface="Times New Roman" panose="02020603050405020304" pitchFamily="18" charset="0"/>
              </a:rPr>
              <a:t>, verduidelik:</a:t>
            </a:r>
            <a:br>
              <a:rPr lang="af-ZA" sz="1800" u="none" strike="noStrike" dirty="0">
                <a:solidFill>
                  <a:srgbClr val="0D0D0D"/>
                </a:solidFill>
                <a:effectLst/>
                <a:latin typeface="Arial" panose="020B0604020202020204" pitchFamily="34" charset="0"/>
                <a:ea typeface="Times New Roman" panose="02020603050405020304" pitchFamily="18" charset="0"/>
              </a:rPr>
            </a:br>
            <a:br>
              <a:rPr lang="af-ZA" sz="1800" u="none" strike="noStrike" dirty="0">
                <a:solidFill>
                  <a:srgbClr val="0D0D0D"/>
                </a:solidFill>
                <a:effectLst/>
                <a:latin typeface="Arial" panose="020B0604020202020204" pitchFamily="34" charset="0"/>
                <a:ea typeface="Times New Roman" panose="02020603050405020304" pitchFamily="18" charset="0"/>
              </a:rPr>
            </a:br>
            <a:r>
              <a:rPr lang="af-ZA" sz="1800" u="none" strike="noStrike" dirty="0">
                <a:solidFill>
                  <a:srgbClr val="0D0D0D"/>
                </a:solidFill>
                <a:effectLst/>
                <a:latin typeface="Arial" panose="020B0604020202020204" pitchFamily="34" charset="0"/>
                <a:ea typeface="Times New Roman" panose="02020603050405020304" pitchFamily="18" charset="0"/>
              </a:rPr>
              <a:t> Waarom, dink jy, sal oefening nuttig wees om jou geestesgesondheid te bestuur?</a:t>
            </a:r>
            <a:endParaRPr lang="en-ZA" sz="1800" u="none" strike="noStrike"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E562D53-21CB-2C45-90B0-09CFF7E622AC}" type="slidenum">
              <a:rPr lang="en-US" smtClean="0"/>
              <a:t>6</a:t>
            </a:fld>
            <a:endParaRPr lang="en-US"/>
          </a:p>
        </p:txBody>
      </p:sp>
    </p:spTree>
    <p:extLst>
      <p:ext uri="{BB962C8B-B14F-4D97-AF65-F5344CB8AC3E}">
        <p14:creationId xmlns:p14="http://schemas.microsoft.com/office/powerpoint/2010/main" val="329440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Symbol" panose="05050102010706020507" pitchFamily="18" charset="2"/>
              <a:buNone/>
            </a:pPr>
            <a:r>
              <a:rPr lang="af-ZA" sz="1800" b="1" u="none" strike="noStrike" dirty="0">
                <a:solidFill>
                  <a:srgbClr val="0D0D0D"/>
                </a:solidFill>
                <a:effectLst/>
                <a:highlight>
                  <a:srgbClr val="FFFFFF"/>
                </a:highlight>
                <a:latin typeface="Arial" panose="020B0604020202020204" pitchFamily="34" charset="0"/>
                <a:ea typeface="Times New Roman" panose="02020603050405020304" pitchFamily="18" charset="0"/>
              </a:rPr>
              <a:t>Skyfie 7:</a:t>
            </a:r>
            <a:r>
              <a:rPr lang="af-ZA" sz="1800" u="none" strike="noStrike" dirty="0">
                <a:solidFill>
                  <a:srgbClr val="0D0D0D"/>
                </a:solidFill>
                <a:effectLst/>
                <a:latin typeface="Arial" panose="020B0604020202020204" pitchFamily="34" charset="0"/>
                <a:ea typeface="Times New Roman" panose="02020603050405020304" pitchFamily="18" charset="0"/>
              </a:rPr>
              <a:t> Het jou lys enige van die punte op hierdie skyfie bevat? Indien nie, skryf dit dan op jou</a:t>
            </a:r>
            <a:br>
              <a:rPr lang="af-ZA" sz="1800" u="none" strike="noStrike" dirty="0">
                <a:solidFill>
                  <a:srgbClr val="0D0D0D"/>
                </a:solidFill>
                <a:effectLst/>
                <a:latin typeface="Arial" panose="020B0604020202020204" pitchFamily="34" charset="0"/>
                <a:ea typeface="Times New Roman" panose="02020603050405020304" pitchFamily="18" charset="0"/>
              </a:rPr>
            </a:br>
            <a:r>
              <a:rPr lang="af-ZA" sz="1800" b="1" i="1" u="sng" strike="noStrike" dirty="0">
                <a:solidFill>
                  <a:srgbClr val="0D0D0D"/>
                </a:solidFill>
                <a:effectLst/>
                <a:latin typeface="Arial" panose="020B0604020202020204" pitchFamily="34" charset="0"/>
                <a:ea typeface="Times New Roman" panose="02020603050405020304" pitchFamily="18" charset="0"/>
              </a:rPr>
              <a:t>Les 3 - Werkkaart</a:t>
            </a:r>
            <a:r>
              <a:rPr lang="af-ZA" sz="1800" u="none" strike="noStrike" dirty="0">
                <a:solidFill>
                  <a:srgbClr val="0D0D0D"/>
                </a:solidFill>
                <a:effectLst/>
                <a:latin typeface="Arial" panose="020B0604020202020204" pitchFamily="34" charset="0"/>
                <a:ea typeface="Times New Roman" panose="02020603050405020304" pitchFamily="18" charset="0"/>
              </a:rPr>
              <a:t>  neer terwyl ons daardeur gaan.</a:t>
            </a:r>
            <a:br>
              <a:rPr lang="af-ZA" sz="1800" u="none" strike="noStrike" dirty="0">
                <a:solidFill>
                  <a:srgbClr val="0D0D0D"/>
                </a:solidFill>
                <a:effectLst/>
                <a:latin typeface="Arial" panose="020B0604020202020204" pitchFamily="34" charset="0"/>
                <a:ea typeface="Times New Roman" panose="02020603050405020304" pitchFamily="18" charset="0"/>
              </a:rPr>
            </a:br>
            <a:endParaRPr lang="en-ZA" sz="1800" u="none" strike="noStrike"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af-ZA" sz="1800" dirty="0">
                <a:solidFill>
                  <a:srgbClr val="0D0D0D"/>
                </a:solidFill>
                <a:effectLst/>
                <a:latin typeface="Arial" panose="020B0604020202020204" pitchFamily="34" charset="0"/>
                <a:ea typeface="Times New Roman" panose="02020603050405020304" pitchFamily="18" charset="0"/>
              </a:rPr>
              <a:t>Hoe kan fisieke aktiwiteit my geestesgesondheid help?</a:t>
            </a:r>
            <a:br>
              <a:rPr lang="af-ZA" sz="1800" dirty="0">
                <a:solidFill>
                  <a:srgbClr val="0D0D0D"/>
                </a:solidFill>
                <a:effectLst/>
                <a:latin typeface="Arial" panose="020B0604020202020204" pitchFamily="34" charset="0"/>
                <a:ea typeface="Times New Roman" panose="02020603050405020304" pitchFamily="18" charset="0"/>
              </a:rPr>
            </a:b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af-ZA" sz="1800" dirty="0">
                <a:solidFill>
                  <a:srgbClr val="0D0D0D"/>
                </a:solidFill>
                <a:effectLst/>
                <a:latin typeface="Arial" panose="020B0604020202020204" pitchFamily="34" charset="0"/>
                <a:ea typeface="Times New Roman" panose="02020603050405020304" pitchFamily="18" charset="0"/>
              </a:rPr>
              <a:t>Daar is baie studies wat getoon het dat fisieke aktiwiteit geestesgesondheid kan verbeter. Dit kan byvoorbeeld help met:</a:t>
            </a:r>
            <a:br>
              <a:rPr lang="af-ZA" sz="1800" dirty="0">
                <a:solidFill>
                  <a:srgbClr val="0D0D0D"/>
                </a:solidFill>
                <a:effectLst/>
                <a:latin typeface="Arial" panose="020B0604020202020204" pitchFamily="34" charset="0"/>
                <a:ea typeface="Times New Roman" panose="02020603050405020304" pitchFamily="18" charset="0"/>
              </a:rPr>
            </a:br>
            <a:endParaRPr lang="en-ZA" sz="1800" dirty="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o"/>
            </a:pPr>
            <a:r>
              <a:rPr lang="af-ZA" sz="1800" dirty="0">
                <a:solidFill>
                  <a:srgbClr val="0D0D0D"/>
                </a:solidFill>
                <a:effectLst/>
                <a:latin typeface="Arial" panose="020B0604020202020204" pitchFamily="34" charset="0"/>
                <a:ea typeface="Times New Roman" panose="02020603050405020304" pitchFamily="18" charset="0"/>
              </a:rPr>
              <a:t>Beter</a:t>
            </a:r>
            <a:r>
              <a:rPr lang="af-ZA" sz="1800" b="1" dirty="0">
                <a:solidFill>
                  <a:srgbClr val="0D0D0D"/>
                </a:solidFill>
                <a:effectLst/>
                <a:latin typeface="Arial" panose="020B0604020202020204" pitchFamily="34" charset="0"/>
                <a:ea typeface="Times New Roman" panose="02020603050405020304" pitchFamily="18" charset="0"/>
              </a:rPr>
              <a:t> Slaap</a:t>
            </a:r>
            <a:r>
              <a:rPr lang="af-ZA" sz="1800" dirty="0">
                <a:solidFill>
                  <a:srgbClr val="0D0D0D"/>
                </a:solidFill>
                <a:effectLst/>
                <a:latin typeface="Arial" panose="020B0604020202020204" pitchFamily="34" charset="0"/>
                <a:ea typeface="Times New Roman" panose="02020603050405020304" pitchFamily="18" charset="0"/>
              </a:rPr>
              <a:t> – deur jou aan die einde van die dag moeër te laat voel.</a:t>
            </a:r>
            <a:endParaRPr lang="en-ZA" sz="1800" dirty="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o"/>
            </a:pPr>
            <a:r>
              <a:rPr lang="af-ZA" sz="1800" dirty="0">
                <a:solidFill>
                  <a:srgbClr val="0D0D0D"/>
                </a:solidFill>
                <a:effectLst/>
                <a:latin typeface="Arial" panose="020B0604020202020204" pitchFamily="34" charset="0"/>
                <a:ea typeface="Times New Roman" panose="02020603050405020304" pitchFamily="18" charset="0"/>
              </a:rPr>
              <a:t>Gelukkiger </a:t>
            </a:r>
            <a:r>
              <a:rPr lang="af-ZA" sz="1800" b="1" dirty="0">
                <a:solidFill>
                  <a:srgbClr val="0D0D0D"/>
                </a:solidFill>
                <a:effectLst/>
                <a:latin typeface="Arial" panose="020B0604020202020204" pitchFamily="34" charset="0"/>
                <a:ea typeface="Times New Roman" panose="02020603050405020304" pitchFamily="18" charset="0"/>
              </a:rPr>
              <a:t>buie</a:t>
            </a:r>
            <a:r>
              <a:rPr lang="af-ZA" sz="1800" dirty="0">
                <a:solidFill>
                  <a:srgbClr val="0D0D0D"/>
                </a:solidFill>
                <a:effectLst/>
                <a:latin typeface="Arial" panose="020B0604020202020204" pitchFamily="34" charset="0"/>
                <a:ea typeface="Times New Roman" panose="02020603050405020304" pitchFamily="18" charset="0"/>
              </a:rPr>
              <a:t> - fisiese aktiwiteit stel goedvoelhormone (endorfiene) vry wat jou beter oor jouself laat voel en jou meer energie gee.</a:t>
            </a:r>
            <a:endParaRPr lang="en-ZA" sz="1800" dirty="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o"/>
            </a:pPr>
            <a:r>
              <a:rPr lang="af-ZA" sz="1800" dirty="0">
                <a:solidFill>
                  <a:srgbClr val="0D0D0D"/>
                </a:solidFill>
                <a:effectLst/>
                <a:latin typeface="Arial" panose="020B0604020202020204" pitchFamily="34" charset="0"/>
                <a:ea typeface="Times New Roman" panose="02020603050405020304" pitchFamily="18" charset="0"/>
              </a:rPr>
              <a:t>Bestuur </a:t>
            </a:r>
            <a:r>
              <a:rPr lang="af-ZA" sz="1800" b="1" dirty="0">
                <a:solidFill>
                  <a:srgbClr val="0D0D0D"/>
                </a:solidFill>
                <a:effectLst/>
                <a:latin typeface="Arial" panose="020B0604020202020204" pitchFamily="34" charset="0"/>
                <a:ea typeface="Times New Roman" panose="02020603050405020304" pitchFamily="18" charset="0"/>
              </a:rPr>
              <a:t>van stres, angs</a:t>
            </a:r>
            <a:r>
              <a:rPr lang="af-ZA" sz="1800" dirty="0">
                <a:solidFill>
                  <a:srgbClr val="0D0D0D"/>
                </a:solidFill>
                <a:effectLst/>
                <a:latin typeface="Arial" panose="020B0604020202020204" pitchFamily="34" charset="0"/>
                <a:ea typeface="Times New Roman" panose="02020603050405020304" pitchFamily="18" charset="0"/>
              </a:rPr>
              <a:t> of indringende en malende gedagtes – deur iets fisies te doen stel kortisol vry wat ons help om stres te bestuur. Om fisies aktief te wees, gee jou brein ook iets om op te fokus en kan 'n positiewe hanteringstrategie vir moeilike tye wees.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o"/>
            </a:pPr>
            <a:r>
              <a:rPr lang="af-ZA" sz="1800" dirty="0">
                <a:solidFill>
                  <a:srgbClr val="0D0D0D"/>
                </a:solidFill>
                <a:effectLst/>
                <a:latin typeface="Arial" panose="020B0604020202020204" pitchFamily="34" charset="0"/>
                <a:ea typeface="Times New Roman" panose="02020603050405020304" pitchFamily="18" charset="0"/>
              </a:rPr>
              <a:t>Laat jou </a:t>
            </a:r>
            <a:r>
              <a:rPr lang="af-ZA" sz="1800" b="1" dirty="0">
                <a:solidFill>
                  <a:srgbClr val="0D0D0D"/>
                </a:solidFill>
                <a:effectLst/>
                <a:latin typeface="Arial" panose="020B0604020202020204" pitchFamily="34" charset="0"/>
                <a:ea typeface="Times New Roman" panose="02020603050405020304" pitchFamily="18" charset="0"/>
              </a:rPr>
              <a:t>selfversekerd</a:t>
            </a:r>
            <a:r>
              <a:rPr lang="af-ZA" sz="1800" dirty="0">
                <a:solidFill>
                  <a:srgbClr val="0D0D0D"/>
                </a:solidFill>
                <a:effectLst/>
                <a:latin typeface="Arial" panose="020B0604020202020204" pitchFamily="34" charset="0"/>
                <a:ea typeface="Times New Roman" panose="02020603050405020304" pitchFamily="18" charset="0"/>
              </a:rPr>
              <a:t> oor jouself voel.</a:t>
            </a:r>
            <a:endParaRPr lang="en-ZA" sz="1800" dirty="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o"/>
            </a:pPr>
            <a:r>
              <a:rPr lang="af-ZA" sz="1800" dirty="0">
                <a:solidFill>
                  <a:srgbClr val="0D0D0D"/>
                </a:solidFill>
                <a:effectLst/>
                <a:latin typeface="Arial" panose="020B0604020202020204" pitchFamily="34" charset="0"/>
                <a:ea typeface="Times New Roman" panose="02020603050405020304" pitchFamily="18" charset="0"/>
              </a:rPr>
              <a:t>Verbeter </a:t>
            </a:r>
            <a:r>
              <a:rPr lang="af-ZA" sz="1800" b="1" dirty="0">
                <a:solidFill>
                  <a:srgbClr val="0D0D0D"/>
                </a:solidFill>
                <a:effectLst/>
                <a:latin typeface="Arial" panose="020B0604020202020204" pitchFamily="34" charset="0"/>
                <a:ea typeface="Times New Roman" panose="02020603050405020304" pitchFamily="18" charset="0"/>
              </a:rPr>
              <a:t>breinfunksionering</a:t>
            </a:r>
            <a:r>
              <a:rPr lang="af-ZA" sz="1800" dirty="0">
                <a:solidFill>
                  <a:srgbClr val="0D0D0D"/>
                </a:solidFill>
                <a:effectLst/>
                <a:latin typeface="Arial" panose="020B0604020202020204" pitchFamily="34" charset="0"/>
                <a:ea typeface="Times New Roman" panose="02020603050405020304" pitchFamily="18" charset="0"/>
              </a:rPr>
              <a:t>, konsentrasie, geheue en waaksaamheid.</a:t>
            </a:r>
            <a:endParaRPr lang="en-ZA" sz="1800" dirty="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o"/>
            </a:pPr>
            <a:r>
              <a:rPr lang="af-ZA" sz="1800" dirty="0">
                <a:solidFill>
                  <a:srgbClr val="0D0D0D"/>
                </a:solidFill>
                <a:effectLst/>
                <a:latin typeface="Arial" panose="020B0604020202020204" pitchFamily="34" charset="0"/>
                <a:ea typeface="Times New Roman" panose="02020603050405020304" pitchFamily="18" charset="0"/>
              </a:rPr>
              <a:t>Moedig jou aan om </a:t>
            </a:r>
            <a:r>
              <a:rPr lang="af-ZA" sz="1800" b="1" dirty="0">
                <a:solidFill>
                  <a:srgbClr val="0D0D0D"/>
                </a:solidFill>
                <a:effectLst/>
                <a:latin typeface="Arial" panose="020B0604020202020204" pitchFamily="34" charset="0"/>
                <a:ea typeface="Times New Roman" panose="02020603050405020304" pitchFamily="18" charset="0"/>
              </a:rPr>
              <a:t>nuwe mense</a:t>
            </a:r>
            <a:r>
              <a:rPr lang="af-ZA" sz="1800" dirty="0">
                <a:solidFill>
                  <a:srgbClr val="0D0D0D"/>
                </a:solidFill>
                <a:effectLst/>
                <a:latin typeface="Arial" panose="020B0604020202020204" pitchFamily="34" charset="0"/>
                <a:ea typeface="Times New Roman" panose="02020603050405020304" pitchFamily="18" charset="0"/>
              </a:rPr>
              <a:t> te ontmoet en te sosialiseer deur sport.</a:t>
            </a:r>
            <a:endParaRPr lang="en-ZA" sz="1800" dirty="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o"/>
            </a:pPr>
            <a:r>
              <a:rPr lang="af-ZA" sz="1800" dirty="0">
                <a:solidFill>
                  <a:srgbClr val="0D0D0D"/>
                </a:solidFill>
                <a:effectLst/>
                <a:latin typeface="Arial" panose="020B0604020202020204" pitchFamily="34" charset="0"/>
                <a:ea typeface="Times New Roman" panose="02020603050405020304" pitchFamily="18" charset="0"/>
              </a:rPr>
              <a:t>Laat jou toe om jouself te geniet en </a:t>
            </a:r>
            <a:r>
              <a:rPr lang="af-ZA" sz="1800" b="1" dirty="0">
                <a:solidFill>
                  <a:srgbClr val="0D0D0D"/>
                </a:solidFill>
                <a:effectLst/>
                <a:latin typeface="Arial" panose="020B0604020202020204" pitchFamily="34" charset="0"/>
                <a:ea typeface="Times New Roman" panose="02020603050405020304" pitchFamily="18" charset="0"/>
              </a:rPr>
              <a:t>pret te hê</a:t>
            </a:r>
            <a:r>
              <a:rPr lang="af-ZA" sz="1800" dirty="0">
                <a:solidFill>
                  <a:srgbClr val="0D0D0D"/>
                </a:solidFill>
                <a:effectLst/>
                <a:latin typeface="Arial" panose="020B0604020202020204" pitchFamily="34" charset="0"/>
                <a:ea typeface="Times New Roman" panose="02020603050405020304" pitchFamily="18" charset="0"/>
              </a:rPr>
              <a:t>.</a:t>
            </a:r>
            <a:endParaRPr lang="en-ZA" sz="1800" dirty="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o"/>
            </a:pP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E562D53-21CB-2C45-90B0-09CFF7E622AC}" type="slidenum">
              <a:rPr lang="en-US" smtClean="0"/>
              <a:t>7</a:t>
            </a:fld>
            <a:endParaRPr lang="en-US"/>
          </a:p>
        </p:txBody>
      </p:sp>
    </p:spTree>
    <p:extLst>
      <p:ext uri="{BB962C8B-B14F-4D97-AF65-F5344CB8AC3E}">
        <p14:creationId xmlns:p14="http://schemas.microsoft.com/office/powerpoint/2010/main" val="565418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Symbol" panose="05050102010706020507" pitchFamily="18" charset="2"/>
              <a:buNone/>
            </a:pPr>
            <a:r>
              <a:rPr lang="af-ZA" sz="1800" b="1" u="none" strike="noStrike" dirty="0">
                <a:solidFill>
                  <a:srgbClr val="0D0D0D"/>
                </a:solidFill>
                <a:effectLst/>
                <a:highlight>
                  <a:srgbClr val="FFFFFF"/>
                </a:highlight>
                <a:latin typeface="Arial" panose="020B0604020202020204" pitchFamily="34" charset="0"/>
                <a:ea typeface="Times New Roman" panose="02020603050405020304" pitchFamily="18" charset="0"/>
              </a:rPr>
              <a:t>Skyfie 8</a:t>
            </a:r>
            <a:r>
              <a:rPr lang="af-ZA" sz="1800" u="none" strike="noStrike" dirty="0">
                <a:solidFill>
                  <a:srgbClr val="0D0D0D"/>
                </a:solidFill>
                <a:effectLst/>
                <a:latin typeface="Arial" panose="020B0604020202020204" pitchFamily="34" charset="0"/>
                <a:ea typeface="Times New Roman" panose="02020603050405020304" pitchFamily="18" charset="0"/>
              </a:rPr>
              <a:t>:  Slotgedagtes: </a:t>
            </a:r>
            <a:br>
              <a:rPr lang="af-ZA" sz="1800" u="none" strike="noStrike" dirty="0">
                <a:solidFill>
                  <a:srgbClr val="0D0D0D"/>
                </a:solidFill>
                <a:effectLst/>
                <a:latin typeface="Arial" panose="020B0604020202020204" pitchFamily="34" charset="0"/>
                <a:ea typeface="Times New Roman" panose="02020603050405020304" pitchFamily="18" charset="0"/>
              </a:rPr>
            </a:br>
            <a:r>
              <a:rPr lang="af-ZA" sz="1800" u="none" strike="noStrike" dirty="0">
                <a:solidFill>
                  <a:srgbClr val="0D0D0D"/>
                </a:solidFill>
                <a:effectLst/>
                <a:latin typeface="Arial" panose="020B0604020202020204" pitchFamily="34" charset="0"/>
                <a:ea typeface="Times New Roman" panose="02020603050405020304" pitchFamily="18" charset="0"/>
              </a:rPr>
              <a:t>KYK: </a:t>
            </a:r>
            <a:r>
              <a:rPr lang="af-ZA" sz="1800" u="none" strike="noStrike" dirty="0">
                <a:solidFill>
                  <a:srgbClr val="0D0D0D"/>
                </a:solidFill>
                <a:effectLst/>
                <a:latin typeface="Arial" panose="020B0604020202020204" pitchFamily="34" charset="0"/>
                <a:ea typeface="Times New Roman" panose="02020603050405020304" pitchFamily="18" charset="0"/>
                <a:hlinkClick r:id="rId3"/>
              </a:rPr>
              <a:t>https://www.youtube.com/watch?v=M4p6TddpHSg&amp;t=53s</a:t>
            </a:r>
            <a:r>
              <a:rPr lang="af-ZA" sz="1800" b="1" u="none" strike="noStrike" dirty="0">
                <a:solidFill>
                  <a:srgbClr val="0D0D0D"/>
                </a:solidFill>
                <a:effectLst/>
                <a:latin typeface="Arial" panose="020B0604020202020204" pitchFamily="34" charset="0"/>
                <a:ea typeface="Times New Roman" panose="02020603050405020304" pitchFamily="18" charset="0"/>
              </a:rPr>
              <a:t> </a:t>
            </a:r>
            <a:r>
              <a:rPr lang="en-ZA" sz="1800" b="1" i="1" dirty="0">
                <a:solidFill>
                  <a:srgbClr val="404040"/>
                </a:solidFill>
                <a:effectLst/>
                <a:latin typeface="Arial" panose="020B0604020202020204" pitchFamily="34" charset="0"/>
                <a:ea typeface="Times New Roman" panose="02020603050405020304" pitchFamily="18" charset="0"/>
              </a:rPr>
              <a:t>5 ways to get moving and feel better (60s)</a:t>
            </a:r>
            <a:endParaRPr lang="en-ZA" sz="1800" b="1" i="1"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endParaRPr lang="en-ZA" sz="1800" b="1" i="1"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af-ZA" sz="1800" dirty="0">
                <a:solidFill>
                  <a:srgbClr val="0D0D0D"/>
                </a:solidFill>
                <a:effectLst/>
                <a:latin typeface="Arial" panose="020B0604020202020204" pitchFamily="34" charset="0"/>
                <a:ea typeface="Times New Roman" panose="02020603050405020304" pitchFamily="18" charset="0"/>
              </a:rPr>
              <a:t>Skryf die 5 wenke uit die video in jou notas en beantwoord die laaste drie vrae in </a:t>
            </a:r>
            <a:r>
              <a:rPr lang="af-ZA" sz="1800" b="1" i="1" dirty="0">
                <a:solidFill>
                  <a:srgbClr val="0D0D0D"/>
                </a:solidFill>
                <a:effectLst/>
                <a:latin typeface="Arial" panose="020B0604020202020204" pitchFamily="34" charset="0"/>
                <a:ea typeface="Times New Roman" panose="02020603050405020304" pitchFamily="18" charset="0"/>
              </a:rPr>
              <a:t>Aktiwiteit 1</a:t>
            </a:r>
            <a:r>
              <a:rPr lang="af-ZA" sz="1800" dirty="0">
                <a:solidFill>
                  <a:srgbClr val="0D0D0D"/>
                </a:solidFill>
                <a:effectLst/>
                <a:latin typeface="Arial" panose="020B0604020202020204" pitchFamily="34" charset="0"/>
                <a:ea typeface="Times New Roman" panose="02020603050405020304" pitchFamily="18" charset="0"/>
              </a:rPr>
              <a:t>:</a:t>
            </a:r>
            <a:br>
              <a:rPr lang="af-ZA" sz="1800" dirty="0">
                <a:solidFill>
                  <a:srgbClr val="0D0D0D"/>
                </a:solidFill>
                <a:effectLst/>
                <a:latin typeface="Arial" panose="020B0604020202020204" pitchFamily="34" charset="0"/>
                <a:ea typeface="Times New Roman" panose="02020603050405020304" pitchFamily="18" charset="0"/>
              </a:rPr>
            </a:br>
            <a:endParaRPr lang="en-ZA"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af-ZA" sz="1800" dirty="0">
                <a:solidFill>
                  <a:srgbClr val="0D0D0D"/>
                </a:solidFill>
                <a:effectLst/>
                <a:latin typeface="Arial" panose="020B0604020202020204" pitchFamily="34" charset="0"/>
                <a:ea typeface="Times New Roman" panose="02020603050405020304" pitchFamily="18" charset="0"/>
              </a:rPr>
              <a:t>Skryf TWEE voorstelle van oefening neer wat jy graag wil probeer. Onthou, begin klein!</a:t>
            </a:r>
            <a:endParaRPr lang="en-ZA"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af-ZA" sz="1800" dirty="0">
                <a:solidFill>
                  <a:srgbClr val="0D0D0D"/>
                </a:solidFill>
                <a:effectLst/>
                <a:latin typeface="Arial" panose="020B0604020202020204" pitchFamily="34" charset="0"/>
                <a:ea typeface="Times New Roman" panose="02020603050405020304" pitchFamily="18" charset="0"/>
              </a:rPr>
              <a:t>Skryf 'n basiese plan van watter dae en tyd die beste sal wees om te oefen.</a:t>
            </a:r>
            <a:endParaRPr lang="en-ZA"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af-ZA" sz="1800" dirty="0">
                <a:solidFill>
                  <a:srgbClr val="0D0D0D"/>
                </a:solidFill>
                <a:effectLst/>
                <a:latin typeface="Arial" panose="020B0604020202020204" pitchFamily="34" charset="0"/>
                <a:ea typeface="Times New Roman" panose="02020603050405020304" pitchFamily="18" charset="0"/>
              </a:rPr>
              <a:t>Het jy 'n vriend waarmee jy een keer per week kan beplan om saam te oefen? Kan jy by 'n sosiale sportspan aansluit?</a:t>
            </a:r>
            <a:endParaRPr lang="en-ZA" sz="1800" dirty="0">
              <a:effectLst/>
              <a:latin typeface="Times New Roman" panose="02020603050405020304" pitchFamily="18" charset="0"/>
              <a:ea typeface="Times New Roman" panose="02020603050405020304" pitchFamily="18" charset="0"/>
            </a:endParaRPr>
          </a:p>
          <a:p>
            <a:br>
              <a:rPr lang="en-ZA" sz="1800" dirty="0">
                <a:solidFill>
                  <a:srgbClr val="0D0D0D"/>
                </a:solidFill>
                <a:effectLst/>
                <a:latin typeface="Arial" panose="020B0604020202020204" pitchFamily="34" charset="0"/>
                <a:ea typeface="Times New Roman" panose="02020603050405020304" pitchFamily="18" charset="0"/>
              </a:rPr>
            </a:br>
            <a:r>
              <a:rPr lang="af-ZA" sz="1800" dirty="0">
                <a:solidFill>
                  <a:srgbClr val="0D0D0D"/>
                </a:solidFill>
                <a:effectLst/>
                <a:latin typeface="Arial" panose="020B0604020202020204" pitchFamily="34" charset="0"/>
                <a:ea typeface="Times New Roman" panose="02020603050405020304" pitchFamily="18" charset="0"/>
              </a:rPr>
              <a:t>Wat as ek ongesteld voel?</a:t>
            </a:r>
            <a:endParaRPr lang="en-ZA" sz="1800" dirty="0">
              <a:effectLst/>
              <a:latin typeface="Times New Roman" panose="02020603050405020304" pitchFamily="18" charset="0"/>
              <a:ea typeface="Times New Roman" panose="02020603050405020304" pitchFamily="18" charset="0"/>
            </a:endParaRPr>
          </a:p>
          <a:p>
            <a:pPr marL="457200"/>
            <a:r>
              <a:rPr lang="en-ZA" sz="1800" dirty="0">
                <a:solidFill>
                  <a:srgbClr val="0D0D0D"/>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D0D0D"/>
                </a:solidFill>
                <a:effectLst/>
                <a:latin typeface="Arial" panose="020B0604020202020204" pitchFamily="34" charset="0"/>
                <a:ea typeface="Times New Roman" panose="02020603050405020304" pitchFamily="18" charset="0"/>
              </a:rPr>
              <a:t>As jy ongesteld voel, kan dit baie moeilik wees om aan die gang te kom en dit kan frustrerend wees as mense vir jou vertel van die voordele om meer aktief te wees.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D0D0D"/>
                </a:solidFill>
                <a:effectLst/>
                <a:latin typeface="Arial" panose="020B0604020202020204" pitchFamily="34" charset="0"/>
                <a:ea typeface="Times New Roman" panose="02020603050405020304" pitchFamily="18" charset="0"/>
              </a:rPr>
              <a:t>As jy op 'n baie slegte plek is, moenie te hard op jouself wees as jy nie kan oefen nie. Dit kan maklik wees om skuldig te begin voel omdat jy nie kan oefen nie, en dit kan bydra tot jou gevoelens van ongesteldheid.</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D0D0D"/>
                </a:solidFill>
                <a:effectLst/>
                <a:latin typeface="Arial" panose="020B0604020202020204" pitchFamily="34" charset="0"/>
                <a:ea typeface="Times New Roman" panose="02020603050405020304" pitchFamily="18" charset="0"/>
              </a:rPr>
              <a:t>Miskien moet jy 'n rukkie op ander dinge fokus en fisieke aktiwiteit in jou roetine opbou sodra jy 'n bietjie beter voel. Dit is belangrik om 'n balans te vind en uit te vind wat die beste vir jou sal werk.</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endParaRPr lang="en-ZA" sz="1800" dirty="0">
              <a:effectLst/>
              <a:latin typeface="Times New Roman" panose="02020603050405020304" pitchFamily="18" charset="0"/>
              <a:ea typeface="Times New Roman" panose="02020603050405020304" pitchFamily="18" charset="0"/>
            </a:endParaRPr>
          </a:p>
          <a:p>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E562D53-21CB-2C45-90B0-09CFF7E622AC}" type="slidenum">
              <a:rPr lang="en-US" smtClean="0"/>
              <a:t>8</a:t>
            </a:fld>
            <a:endParaRPr lang="en-US"/>
          </a:p>
        </p:txBody>
      </p:sp>
    </p:spTree>
    <p:extLst>
      <p:ext uri="{BB962C8B-B14F-4D97-AF65-F5344CB8AC3E}">
        <p14:creationId xmlns:p14="http://schemas.microsoft.com/office/powerpoint/2010/main" val="2550733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Symbol" panose="05050102010706020507" pitchFamily="18" charset="2"/>
              <a:buNone/>
            </a:pPr>
            <a:r>
              <a:rPr lang="af-ZA" sz="1800" b="1" u="none" strike="noStrike" dirty="0">
                <a:solidFill>
                  <a:srgbClr val="0D0D0D"/>
                </a:solidFill>
                <a:effectLst/>
                <a:highlight>
                  <a:srgbClr val="FFFFFF"/>
                </a:highlight>
                <a:latin typeface="Arial" panose="020B0604020202020204" pitchFamily="34" charset="0"/>
                <a:ea typeface="Times New Roman" panose="02020603050405020304" pitchFamily="18" charset="0"/>
              </a:rPr>
              <a:t>Skyfie 9:</a:t>
            </a:r>
            <a:r>
              <a:rPr lang="af-ZA" sz="1800" u="none" strike="noStrike" dirty="0">
                <a:solidFill>
                  <a:srgbClr val="0D0D0D"/>
                </a:solidFill>
                <a:effectLst/>
                <a:latin typeface="Arial" panose="020B0604020202020204" pitchFamily="34" charset="0"/>
                <a:ea typeface="Times New Roman" panose="02020603050405020304" pitchFamily="18" charset="0"/>
              </a:rPr>
              <a:t> Ons het aan die einde van hierdie lesreeks gekom. Hopelik het jy 'n nuwe stel vaardighede aangeleer om jou te help om jouself en diegene rondom jou te respekteer. Kyk na die besinningsvrae op </a:t>
            </a:r>
            <a:r>
              <a:rPr lang="af-ZA" sz="1800" b="1" i="1" u="none" strike="noStrike" dirty="0">
                <a:solidFill>
                  <a:srgbClr val="0D0D0D"/>
                </a:solidFill>
                <a:effectLst/>
                <a:latin typeface="Arial" panose="020B0604020202020204" pitchFamily="34" charset="0"/>
                <a:ea typeface="Times New Roman" panose="02020603050405020304" pitchFamily="18" charset="0"/>
              </a:rPr>
              <a:t>Aktiwiteit 2</a:t>
            </a:r>
            <a:r>
              <a:rPr lang="af-ZA" sz="1800" u="none" strike="noStrike" dirty="0">
                <a:solidFill>
                  <a:srgbClr val="0D0D0D"/>
                </a:solidFill>
                <a:effectLst/>
                <a:latin typeface="Arial" panose="020B0604020202020204" pitchFamily="34" charset="0"/>
                <a:ea typeface="Times New Roman" panose="02020603050405020304" pitchFamily="18" charset="0"/>
              </a:rPr>
              <a:t> (</a:t>
            </a:r>
            <a:r>
              <a:rPr lang="af-ZA" sz="1800" b="1" i="1" u="sng" strike="noStrike" dirty="0">
                <a:solidFill>
                  <a:srgbClr val="0D0D0D"/>
                </a:solidFill>
                <a:effectLst/>
                <a:latin typeface="Arial" panose="020B0604020202020204" pitchFamily="34" charset="0"/>
                <a:ea typeface="Times New Roman" panose="02020603050405020304" pitchFamily="18" charset="0"/>
              </a:rPr>
              <a:t>Les 3 – Werkkaart)</a:t>
            </a:r>
            <a:r>
              <a:rPr lang="af-ZA" sz="1800" u="none" strike="noStrike" dirty="0">
                <a:solidFill>
                  <a:srgbClr val="0D0D0D"/>
                </a:solidFill>
                <a:effectLst/>
                <a:latin typeface="Arial" panose="020B0604020202020204" pitchFamily="34" charset="0"/>
                <a:ea typeface="Times New Roman" panose="02020603050405020304" pitchFamily="18" charset="0"/>
              </a:rPr>
              <a:t> in die laaste paar minute van die les .</a:t>
            </a:r>
            <a:br>
              <a:rPr lang="af-ZA" sz="1800" u="none" strike="noStrike" dirty="0">
                <a:solidFill>
                  <a:srgbClr val="0D0D0D"/>
                </a:solidFill>
                <a:effectLst/>
                <a:latin typeface="Arial" panose="020B0604020202020204" pitchFamily="34" charset="0"/>
                <a:ea typeface="Times New Roman" panose="02020603050405020304" pitchFamily="18" charset="0"/>
              </a:rPr>
            </a:br>
            <a:endParaRPr lang="en-ZA" sz="1800" u="none" strike="noStrike"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D0D0D"/>
                </a:solidFill>
                <a:effectLst/>
                <a:latin typeface="Arial" panose="020B0604020202020204" pitchFamily="34" charset="0"/>
                <a:ea typeface="Times New Roman" panose="02020603050405020304" pitchFamily="18" charset="0"/>
              </a:rPr>
              <a:t>Wat het jy die afgelope drie lesse oor jouself geleer?</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D0D0D"/>
                </a:solidFill>
                <a:effectLst/>
                <a:latin typeface="Arial" panose="020B0604020202020204" pitchFamily="34" charset="0"/>
                <a:ea typeface="Times New Roman" panose="02020603050405020304" pitchFamily="18" charset="0"/>
              </a:rPr>
              <a:t>Wat voel jy moet in jou lewe verander oor hoe jy jouself sien?</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D0D0D"/>
                </a:solidFill>
                <a:effectLst/>
                <a:latin typeface="Arial" panose="020B0604020202020204" pitchFamily="34" charset="0"/>
                <a:ea typeface="Times New Roman" panose="02020603050405020304" pitchFamily="18" charset="0"/>
              </a:rPr>
              <a:t>Hoe kan jy oefening in jou lewe insluit van nou tot volwassenheid?</a:t>
            </a:r>
          </a:p>
          <a:p>
            <a:pPr marL="0" lvl="0" indent="0">
              <a:buFont typeface="Wingdings" panose="05000000000000000000" pitchFamily="2" charset="2"/>
              <a:buNone/>
            </a:pPr>
            <a:endParaRPr lang="af-ZA" sz="1800" b="1">
              <a:solidFill>
                <a:srgbClr val="0D0D0D"/>
              </a:solidFill>
              <a:effectLst/>
              <a:latin typeface="Arial" panose="020B0604020202020204" pitchFamily="34" charset="0"/>
              <a:ea typeface="Times New Roman" panose="02020603050405020304" pitchFamily="18" charset="0"/>
            </a:endParaRPr>
          </a:p>
          <a:p>
            <a:pPr marL="0" lvl="0" indent="0">
              <a:buFont typeface="Wingdings" panose="05000000000000000000" pitchFamily="2" charset="2"/>
              <a:buNone/>
            </a:pPr>
            <a:r>
              <a:rPr lang="af-ZA" sz="1800" b="1">
                <a:solidFill>
                  <a:srgbClr val="0D0D0D"/>
                </a:solidFill>
                <a:effectLst/>
                <a:latin typeface="Arial" panose="020B0604020202020204" pitchFamily="34" charset="0"/>
                <a:ea typeface="Times New Roman" panose="02020603050405020304" pitchFamily="18" charset="0"/>
              </a:rPr>
              <a:t>HUISWERKAKTIWITEIT- </a:t>
            </a:r>
            <a:r>
              <a:rPr lang="af-ZA" sz="1800" dirty="0">
                <a:solidFill>
                  <a:srgbClr val="0D0D0D"/>
                </a:solidFill>
                <a:effectLst/>
                <a:latin typeface="Arial" panose="020B0604020202020204" pitchFamily="34" charset="0"/>
                <a:ea typeface="Times New Roman" panose="02020603050405020304" pitchFamily="18" charset="0"/>
              </a:rPr>
              <a:t>Om vir die leerders genoegsame tyd te gee om deur uitdagende kwessies te werk, is die informele oefenvrae (</a:t>
            </a:r>
            <a:r>
              <a:rPr lang="af-ZA" sz="1800" b="1" i="1" dirty="0">
                <a:solidFill>
                  <a:srgbClr val="0D0D0D"/>
                </a:solidFill>
                <a:effectLst/>
                <a:latin typeface="Arial" panose="020B0604020202020204" pitchFamily="34" charset="0"/>
                <a:ea typeface="Times New Roman" panose="02020603050405020304" pitchFamily="18" charset="0"/>
              </a:rPr>
              <a:t>Aktiwiteit</a:t>
            </a:r>
            <a:r>
              <a:rPr lang="af-ZA" sz="1800" dirty="0">
                <a:solidFill>
                  <a:srgbClr val="0D0D0D"/>
                </a:solidFill>
                <a:effectLst/>
                <a:latin typeface="Arial" panose="020B0604020202020204" pitchFamily="34" charset="0"/>
                <a:ea typeface="Times New Roman" panose="02020603050405020304" pitchFamily="18" charset="0"/>
              </a:rPr>
              <a:t> </a:t>
            </a:r>
            <a:r>
              <a:rPr lang="af-ZA" sz="1800" b="1" dirty="0">
                <a:solidFill>
                  <a:srgbClr val="0D0D0D"/>
                </a:solidFill>
                <a:effectLst/>
                <a:latin typeface="Arial" panose="020B0604020202020204" pitchFamily="34" charset="0"/>
                <a:ea typeface="Times New Roman" panose="02020603050405020304" pitchFamily="18" charset="0"/>
              </a:rPr>
              <a:t>3</a:t>
            </a:r>
            <a:r>
              <a:rPr lang="af-ZA" sz="1800" dirty="0">
                <a:solidFill>
                  <a:srgbClr val="0D0D0D"/>
                </a:solidFill>
                <a:effectLst/>
                <a:latin typeface="Arial" panose="020B0604020202020204" pitchFamily="34" charset="0"/>
                <a:ea typeface="Times New Roman" panose="02020603050405020304" pitchFamily="18" charset="0"/>
              </a:rPr>
              <a:t>) in 'n </a:t>
            </a:r>
            <a:r>
              <a:rPr lang="af-ZA" sz="1800" b="1" i="1" u="sng" dirty="0">
                <a:solidFill>
                  <a:srgbClr val="0D0D0D"/>
                </a:solidFill>
                <a:effectLst/>
                <a:latin typeface="Arial" panose="020B0604020202020204" pitchFamily="34" charset="0"/>
                <a:ea typeface="Times New Roman" panose="02020603050405020304" pitchFamily="18" charset="0"/>
              </a:rPr>
              <a:t>Les 3 – Werkkaart</a:t>
            </a:r>
            <a:r>
              <a:rPr lang="af-ZA" sz="1800" dirty="0">
                <a:solidFill>
                  <a:srgbClr val="0D0D0D"/>
                </a:solidFill>
                <a:effectLst/>
                <a:latin typeface="Arial" panose="020B0604020202020204" pitchFamily="34" charset="0"/>
                <a:ea typeface="Times New Roman" panose="02020603050405020304" pitchFamily="18" charset="0"/>
              </a:rPr>
              <a:t> vir </a:t>
            </a:r>
            <a:r>
              <a:rPr lang="af-ZA" sz="1800" dirty="0">
                <a:solidFill>
                  <a:srgbClr val="0D0D0D"/>
                </a:solidFill>
                <a:effectLst/>
                <a:highlight>
                  <a:srgbClr val="FFFF00"/>
                </a:highlight>
                <a:latin typeface="Arial" panose="020B0604020202020204" pitchFamily="34" charset="0"/>
                <a:ea typeface="Times New Roman" panose="02020603050405020304" pitchFamily="18" charset="0"/>
              </a:rPr>
              <a:t>huiswerk toegeken.</a:t>
            </a:r>
            <a:r>
              <a:rPr lang="af-ZA" sz="1800" dirty="0">
                <a:solidFill>
                  <a:srgbClr val="0D0D0D"/>
                </a:solidFill>
                <a:effectLst/>
                <a:latin typeface="Arial" panose="020B0604020202020204" pitchFamily="34" charset="0"/>
                <a:ea typeface="Times New Roman" panose="02020603050405020304" pitchFamily="18" charset="0"/>
              </a:rPr>
              <a:t>  Moedig die leerders aan om die </a:t>
            </a:r>
            <a:r>
              <a:rPr lang="af-ZA" sz="1800" b="1" i="1" u="sng" dirty="0">
                <a:solidFill>
                  <a:srgbClr val="0D0D0D"/>
                </a:solidFill>
                <a:effectLst/>
                <a:latin typeface="Arial" panose="020B0604020202020204" pitchFamily="34" charset="0"/>
                <a:ea typeface="Times New Roman" panose="02020603050405020304" pitchFamily="18" charset="0"/>
              </a:rPr>
              <a:t>Inhoudsopsomming</a:t>
            </a:r>
            <a:r>
              <a:rPr lang="af-ZA" sz="1800" dirty="0">
                <a:solidFill>
                  <a:srgbClr val="0D0D0D"/>
                </a:solidFill>
                <a:effectLst/>
                <a:latin typeface="Arial" panose="020B0604020202020204" pitchFamily="34" charset="0"/>
                <a:ea typeface="Times New Roman" panose="02020603050405020304" pitchFamily="18" charset="0"/>
              </a:rPr>
              <a:t> te gebruik en die vrae in </a:t>
            </a:r>
            <a:r>
              <a:rPr lang="af-ZA" sz="1800" b="1" i="1" dirty="0">
                <a:solidFill>
                  <a:srgbClr val="0D0D0D"/>
                </a:solidFill>
                <a:effectLst/>
                <a:latin typeface="Arial" panose="020B0604020202020204" pitchFamily="34" charset="0"/>
                <a:ea typeface="Times New Roman" panose="02020603050405020304" pitchFamily="18" charset="0"/>
              </a:rPr>
              <a:t>Aktiwiteit 3</a:t>
            </a:r>
            <a:r>
              <a:rPr lang="af-ZA" sz="1800" dirty="0">
                <a:solidFill>
                  <a:srgbClr val="0D0D0D"/>
                </a:solidFill>
                <a:effectLst/>
                <a:latin typeface="Arial" panose="020B0604020202020204" pitchFamily="34" charset="0"/>
                <a:ea typeface="Times New Roman" panose="02020603050405020304" pitchFamily="18" charset="0"/>
              </a:rPr>
              <a:t> vir </a:t>
            </a:r>
            <a:r>
              <a:rPr lang="af-ZA" sz="1800" dirty="0">
                <a:solidFill>
                  <a:srgbClr val="0D0D0D"/>
                </a:solidFill>
                <a:effectLst/>
                <a:highlight>
                  <a:srgbClr val="FFFF00"/>
                </a:highlight>
                <a:latin typeface="Arial" panose="020B0604020202020204" pitchFamily="34" charset="0"/>
                <a:ea typeface="Times New Roman" panose="02020603050405020304" pitchFamily="18" charset="0"/>
              </a:rPr>
              <a:t>huiswerk</a:t>
            </a:r>
            <a:r>
              <a:rPr lang="af-ZA" sz="1800" dirty="0">
                <a:solidFill>
                  <a:srgbClr val="0D0D0D"/>
                </a:solidFill>
                <a:effectLst/>
                <a:latin typeface="Arial" panose="020B0604020202020204" pitchFamily="34" charset="0"/>
                <a:ea typeface="Times New Roman" panose="02020603050405020304" pitchFamily="18" charset="0"/>
              </a:rPr>
              <a:t> te voltooi. Laat 'n paar minute aan die begin van die volgende les toe om die </a:t>
            </a:r>
            <a:r>
              <a:rPr lang="af-ZA" sz="1800" b="1" i="1" u="sng" dirty="0">
                <a:solidFill>
                  <a:srgbClr val="0D0D0D"/>
                </a:solidFill>
                <a:effectLst/>
                <a:latin typeface="Arial" panose="020B0604020202020204" pitchFamily="34" charset="0"/>
                <a:ea typeface="Times New Roman" panose="02020603050405020304" pitchFamily="18" charset="0"/>
              </a:rPr>
              <a:t>Les 3 – Werkkaart MEMO</a:t>
            </a:r>
            <a:r>
              <a:rPr lang="af-ZA" sz="1800" i="1" dirty="0">
                <a:solidFill>
                  <a:srgbClr val="0D0D0D"/>
                </a:solidFill>
                <a:effectLst/>
                <a:latin typeface="Arial" panose="020B0604020202020204" pitchFamily="34" charset="0"/>
                <a:ea typeface="Times New Roman" panose="02020603050405020304" pitchFamily="18" charset="0"/>
              </a:rPr>
              <a:t>-antwoorde</a:t>
            </a:r>
            <a:r>
              <a:rPr lang="af-ZA" sz="1800" dirty="0">
                <a:solidFill>
                  <a:srgbClr val="0D0D0D"/>
                </a:solidFill>
                <a:effectLst/>
                <a:latin typeface="Arial" panose="020B0604020202020204" pitchFamily="34" charset="0"/>
                <a:ea typeface="Times New Roman" panose="02020603050405020304" pitchFamily="18" charset="0"/>
              </a:rPr>
              <a:t> te verskaf vir leerders om hul antwoorde na te gaan.</a:t>
            </a: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E562D53-21CB-2C45-90B0-09CFF7E622AC}" type="slidenum">
              <a:rPr lang="en-US" smtClean="0"/>
              <a:t>9</a:t>
            </a:fld>
            <a:endParaRPr lang="en-US"/>
          </a:p>
        </p:txBody>
      </p:sp>
    </p:spTree>
    <p:extLst>
      <p:ext uri="{BB962C8B-B14F-4D97-AF65-F5344CB8AC3E}">
        <p14:creationId xmlns:p14="http://schemas.microsoft.com/office/powerpoint/2010/main" val="1656650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F94D-0D19-E7D6-82DE-C24821247B0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13857FF-7688-F128-BBF4-616C6B4557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2788B04-9363-777B-0850-085142612E83}"/>
              </a:ext>
            </a:extLst>
          </p:cNvPr>
          <p:cNvSpPr>
            <a:spLocks noGrp="1"/>
          </p:cNvSpPr>
          <p:nvPr>
            <p:ph type="dt" sz="half" idx="10"/>
          </p:nvPr>
        </p:nvSpPr>
        <p:spPr/>
        <p:txBody>
          <a:bodyPr/>
          <a:lstStyle/>
          <a:p>
            <a:fld id="{A5FB3BCB-FD5C-2C48-9DDC-EAB8371B7D3D}" type="datetimeFigureOut">
              <a:rPr lang="en-US" smtClean="0"/>
              <a:t>11/6/2024</a:t>
            </a:fld>
            <a:endParaRPr lang="en-US"/>
          </a:p>
        </p:txBody>
      </p:sp>
      <p:sp>
        <p:nvSpPr>
          <p:cNvPr id="5" name="Footer Placeholder 4">
            <a:extLst>
              <a:ext uri="{FF2B5EF4-FFF2-40B4-BE49-F238E27FC236}">
                <a16:creationId xmlns:a16="http://schemas.microsoft.com/office/drawing/2014/main" id="{D63C5E3C-2C69-5BCE-80CD-DF814CE25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FCB45-2E13-BBDF-1490-E395E91095AF}"/>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132697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724B0-0310-62D6-7839-9C9C3B168E7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47E9E9A-2D0A-0B08-B89F-49F4A6E10C7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42E01E-AEE9-6281-A9E7-534B8E425F26}"/>
              </a:ext>
            </a:extLst>
          </p:cNvPr>
          <p:cNvSpPr>
            <a:spLocks noGrp="1"/>
          </p:cNvSpPr>
          <p:nvPr>
            <p:ph type="dt" sz="half" idx="10"/>
          </p:nvPr>
        </p:nvSpPr>
        <p:spPr/>
        <p:txBody>
          <a:bodyPr/>
          <a:lstStyle/>
          <a:p>
            <a:fld id="{A5FB3BCB-FD5C-2C48-9DDC-EAB8371B7D3D}" type="datetimeFigureOut">
              <a:rPr lang="en-US" smtClean="0"/>
              <a:t>11/6/2024</a:t>
            </a:fld>
            <a:endParaRPr lang="en-US"/>
          </a:p>
        </p:txBody>
      </p:sp>
      <p:sp>
        <p:nvSpPr>
          <p:cNvPr id="5" name="Footer Placeholder 4">
            <a:extLst>
              <a:ext uri="{FF2B5EF4-FFF2-40B4-BE49-F238E27FC236}">
                <a16:creationId xmlns:a16="http://schemas.microsoft.com/office/drawing/2014/main" id="{A51744B0-52DD-16BC-85D0-AAC317D19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73160-C23A-07A8-D41A-7497BA3347B8}"/>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3307374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303D77-F841-09E6-95F9-22378D0AD86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F5E8C5B-DC79-49DA-A335-5B6779C9410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A7DCCA-A133-3A42-B064-5A5CB3B8BDD7}"/>
              </a:ext>
            </a:extLst>
          </p:cNvPr>
          <p:cNvSpPr>
            <a:spLocks noGrp="1"/>
          </p:cNvSpPr>
          <p:nvPr>
            <p:ph type="dt" sz="half" idx="10"/>
          </p:nvPr>
        </p:nvSpPr>
        <p:spPr/>
        <p:txBody>
          <a:bodyPr/>
          <a:lstStyle/>
          <a:p>
            <a:fld id="{A5FB3BCB-FD5C-2C48-9DDC-EAB8371B7D3D}" type="datetimeFigureOut">
              <a:rPr lang="en-US" smtClean="0"/>
              <a:t>11/6/2024</a:t>
            </a:fld>
            <a:endParaRPr lang="en-US"/>
          </a:p>
        </p:txBody>
      </p:sp>
      <p:sp>
        <p:nvSpPr>
          <p:cNvPr id="5" name="Footer Placeholder 4">
            <a:extLst>
              <a:ext uri="{FF2B5EF4-FFF2-40B4-BE49-F238E27FC236}">
                <a16:creationId xmlns:a16="http://schemas.microsoft.com/office/drawing/2014/main" id="{4F13F615-60AC-BAE5-0448-32A29AE68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D59A0-BABE-A80F-FB69-90C293DEADB9}"/>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352956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1DE86-2837-D00C-05A3-A51663BF09F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E59295C-80DB-3DBB-A19D-0ADCC67395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99773A-3AC1-8C15-34D0-F1455559B63F}"/>
              </a:ext>
            </a:extLst>
          </p:cNvPr>
          <p:cNvSpPr>
            <a:spLocks noGrp="1"/>
          </p:cNvSpPr>
          <p:nvPr>
            <p:ph type="dt" sz="half" idx="10"/>
          </p:nvPr>
        </p:nvSpPr>
        <p:spPr/>
        <p:txBody>
          <a:bodyPr/>
          <a:lstStyle/>
          <a:p>
            <a:fld id="{A5FB3BCB-FD5C-2C48-9DDC-EAB8371B7D3D}" type="datetimeFigureOut">
              <a:rPr lang="en-US" smtClean="0"/>
              <a:t>11/6/2024</a:t>
            </a:fld>
            <a:endParaRPr lang="en-US"/>
          </a:p>
        </p:txBody>
      </p:sp>
      <p:sp>
        <p:nvSpPr>
          <p:cNvPr id="5" name="Footer Placeholder 4">
            <a:extLst>
              <a:ext uri="{FF2B5EF4-FFF2-40B4-BE49-F238E27FC236}">
                <a16:creationId xmlns:a16="http://schemas.microsoft.com/office/drawing/2014/main" id="{0244425B-A0ED-B8E8-5629-DEB464603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F25C1-0350-6D08-B440-21CBF5C3190A}"/>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38042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2158-D1AE-499B-6679-AFADF349A49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D1C1E93-2B5C-E83B-57DE-B620368D49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DA5A89C-F964-5AF6-AE69-E5C2EC661259}"/>
              </a:ext>
            </a:extLst>
          </p:cNvPr>
          <p:cNvSpPr>
            <a:spLocks noGrp="1"/>
          </p:cNvSpPr>
          <p:nvPr>
            <p:ph type="dt" sz="half" idx="10"/>
          </p:nvPr>
        </p:nvSpPr>
        <p:spPr/>
        <p:txBody>
          <a:bodyPr/>
          <a:lstStyle/>
          <a:p>
            <a:fld id="{A5FB3BCB-FD5C-2C48-9DDC-EAB8371B7D3D}" type="datetimeFigureOut">
              <a:rPr lang="en-US" smtClean="0"/>
              <a:t>11/6/2024</a:t>
            </a:fld>
            <a:endParaRPr lang="en-US"/>
          </a:p>
        </p:txBody>
      </p:sp>
      <p:sp>
        <p:nvSpPr>
          <p:cNvPr id="5" name="Footer Placeholder 4">
            <a:extLst>
              <a:ext uri="{FF2B5EF4-FFF2-40B4-BE49-F238E27FC236}">
                <a16:creationId xmlns:a16="http://schemas.microsoft.com/office/drawing/2014/main" id="{C0F9EE56-2880-A8B8-A515-33C35223B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0ED44-840D-8D3B-441A-383D583756B2}"/>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81489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F1A49-2D8D-BE59-99D2-99F9F6A791F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00461AC-8EF7-FA66-8824-98E422CB67E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AEADABD-CFED-D98F-654E-C3EF0DCC0DD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AD3C7BE-9ACC-4845-FDDE-443DA65607FD}"/>
              </a:ext>
            </a:extLst>
          </p:cNvPr>
          <p:cNvSpPr>
            <a:spLocks noGrp="1"/>
          </p:cNvSpPr>
          <p:nvPr>
            <p:ph type="dt" sz="half" idx="10"/>
          </p:nvPr>
        </p:nvSpPr>
        <p:spPr/>
        <p:txBody>
          <a:bodyPr/>
          <a:lstStyle/>
          <a:p>
            <a:fld id="{A5FB3BCB-FD5C-2C48-9DDC-EAB8371B7D3D}" type="datetimeFigureOut">
              <a:rPr lang="en-US" smtClean="0"/>
              <a:t>11/6/2024</a:t>
            </a:fld>
            <a:endParaRPr lang="en-US"/>
          </a:p>
        </p:txBody>
      </p:sp>
      <p:sp>
        <p:nvSpPr>
          <p:cNvPr id="6" name="Footer Placeholder 5">
            <a:extLst>
              <a:ext uri="{FF2B5EF4-FFF2-40B4-BE49-F238E27FC236}">
                <a16:creationId xmlns:a16="http://schemas.microsoft.com/office/drawing/2014/main" id="{05A8F35C-81A2-29FD-0258-7AA384EEC4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C4CCCE-A911-A743-4EDB-8DD1D53906AD}"/>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158773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E02A-971E-73B0-E7FD-C181B107A4A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0DD6BB6-0C07-47A6-1A87-BEA69BDCC4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6E9E0F2-2D16-8F96-95B8-F685F7334B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26E4AC9-730D-496B-BF41-A318C896D5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4D9A6A4-EE05-437A-97D2-0CF5CE8A55D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8021818-FC89-579D-6420-2860B94A3014}"/>
              </a:ext>
            </a:extLst>
          </p:cNvPr>
          <p:cNvSpPr>
            <a:spLocks noGrp="1"/>
          </p:cNvSpPr>
          <p:nvPr>
            <p:ph type="dt" sz="half" idx="10"/>
          </p:nvPr>
        </p:nvSpPr>
        <p:spPr/>
        <p:txBody>
          <a:bodyPr/>
          <a:lstStyle/>
          <a:p>
            <a:fld id="{A5FB3BCB-FD5C-2C48-9DDC-EAB8371B7D3D}" type="datetimeFigureOut">
              <a:rPr lang="en-US" smtClean="0"/>
              <a:t>11/6/2024</a:t>
            </a:fld>
            <a:endParaRPr lang="en-US"/>
          </a:p>
        </p:txBody>
      </p:sp>
      <p:sp>
        <p:nvSpPr>
          <p:cNvPr id="8" name="Footer Placeholder 7">
            <a:extLst>
              <a:ext uri="{FF2B5EF4-FFF2-40B4-BE49-F238E27FC236}">
                <a16:creationId xmlns:a16="http://schemas.microsoft.com/office/drawing/2014/main" id="{790A8065-F21F-188B-F6CB-54A842D4CB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50CA42-7673-2AED-D98B-30CFF6C45B1D}"/>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98325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B0360-0C78-4B7A-0E7D-0BECBD3D7E3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1CE307D-144E-53E3-09C2-524E0E847A41}"/>
              </a:ext>
            </a:extLst>
          </p:cNvPr>
          <p:cNvSpPr>
            <a:spLocks noGrp="1"/>
          </p:cNvSpPr>
          <p:nvPr>
            <p:ph type="dt" sz="half" idx="10"/>
          </p:nvPr>
        </p:nvSpPr>
        <p:spPr/>
        <p:txBody>
          <a:bodyPr/>
          <a:lstStyle/>
          <a:p>
            <a:fld id="{A5FB3BCB-FD5C-2C48-9DDC-EAB8371B7D3D}" type="datetimeFigureOut">
              <a:rPr lang="en-US" smtClean="0"/>
              <a:t>11/6/2024</a:t>
            </a:fld>
            <a:endParaRPr lang="en-US"/>
          </a:p>
        </p:txBody>
      </p:sp>
      <p:sp>
        <p:nvSpPr>
          <p:cNvPr id="4" name="Footer Placeholder 3">
            <a:extLst>
              <a:ext uri="{FF2B5EF4-FFF2-40B4-BE49-F238E27FC236}">
                <a16:creationId xmlns:a16="http://schemas.microsoft.com/office/drawing/2014/main" id="{89D057DA-8C26-D246-014B-C1A8B7B120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32CE98-688E-2190-2703-804850A07DB6}"/>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124803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12E87-F17C-1D20-4BE7-0F5F0B21A809}"/>
              </a:ext>
            </a:extLst>
          </p:cNvPr>
          <p:cNvSpPr>
            <a:spLocks noGrp="1"/>
          </p:cNvSpPr>
          <p:nvPr>
            <p:ph type="dt" sz="half" idx="10"/>
          </p:nvPr>
        </p:nvSpPr>
        <p:spPr/>
        <p:txBody>
          <a:bodyPr/>
          <a:lstStyle/>
          <a:p>
            <a:fld id="{A5FB3BCB-FD5C-2C48-9DDC-EAB8371B7D3D}" type="datetimeFigureOut">
              <a:rPr lang="en-US" smtClean="0"/>
              <a:t>11/6/2024</a:t>
            </a:fld>
            <a:endParaRPr lang="en-US"/>
          </a:p>
        </p:txBody>
      </p:sp>
      <p:sp>
        <p:nvSpPr>
          <p:cNvPr id="3" name="Footer Placeholder 2">
            <a:extLst>
              <a:ext uri="{FF2B5EF4-FFF2-40B4-BE49-F238E27FC236}">
                <a16:creationId xmlns:a16="http://schemas.microsoft.com/office/drawing/2014/main" id="{2B0BEFD7-9EAF-D478-1205-BA8C3D1CD3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247CDF-5775-CA7E-5461-6C2B96CD7B1A}"/>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179390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E49E-4635-DFE2-96F2-606BB85FFD9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2C952BF-1277-C277-0BF7-9BA5FC31C0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B662211-4192-ACD3-BCE6-8A358BAFF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7ECE3B-599D-94D5-F84E-21406777657A}"/>
              </a:ext>
            </a:extLst>
          </p:cNvPr>
          <p:cNvSpPr>
            <a:spLocks noGrp="1"/>
          </p:cNvSpPr>
          <p:nvPr>
            <p:ph type="dt" sz="half" idx="10"/>
          </p:nvPr>
        </p:nvSpPr>
        <p:spPr/>
        <p:txBody>
          <a:bodyPr/>
          <a:lstStyle/>
          <a:p>
            <a:fld id="{A5FB3BCB-FD5C-2C48-9DDC-EAB8371B7D3D}" type="datetimeFigureOut">
              <a:rPr lang="en-US" smtClean="0"/>
              <a:t>11/6/2024</a:t>
            </a:fld>
            <a:endParaRPr lang="en-US"/>
          </a:p>
        </p:txBody>
      </p:sp>
      <p:sp>
        <p:nvSpPr>
          <p:cNvPr id="6" name="Footer Placeholder 5">
            <a:extLst>
              <a:ext uri="{FF2B5EF4-FFF2-40B4-BE49-F238E27FC236}">
                <a16:creationId xmlns:a16="http://schemas.microsoft.com/office/drawing/2014/main" id="{ECA13C05-6F7B-A54A-8866-621A060FAA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47A9B7-3662-5904-6B77-BFD7E7897855}"/>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05034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618DF-2539-4FC6-D9C4-C080CE13292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82AB3C1-2C85-7CED-0D4D-154FB3FA55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E83F1D-34E6-4B0C-AEB2-930260590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E63C205-C531-63EB-4CC4-6409F545D37B}"/>
              </a:ext>
            </a:extLst>
          </p:cNvPr>
          <p:cNvSpPr>
            <a:spLocks noGrp="1"/>
          </p:cNvSpPr>
          <p:nvPr>
            <p:ph type="dt" sz="half" idx="10"/>
          </p:nvPr>
        </p:nvSpPr>
        <p:spPr/>
        <p:txBody>
          <a:bodyPr/>
          <a:lstStyle/>
          <a:p>
            <a:fld id="{A5FB3BCB-FD5C-2C48-9DDC-EAB8371B7D3D}" type="datetimeFigureOut">
              <a:rPr lang="en-US" smtClean="0"/>
              <a:t>11/6/2024</a:t>
            </a:fld>
            <a:endParaRPr lang="en-US"/>
          </a:p>
        </p:txBody>
      </p:sp>
      <p:sp>
        <p:nvSpPr>
          <p:cNvPr id="6" name="Footer Placeholder 5">
            <a:extLst>
              <a:ext uri="{FF2B5EF4-FFF2-40B4-BE49-F238E27FC236}">
                <a16:creationId xmlns:a16="http://schemas.microsoft.com/office/drawing/2014/main" id="{4646B2BF-6498-32BE-3FFC-3D6A2452EF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0FBB9D-4524-819C-606A-56A0F6BA9396}"/>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3092577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8BB31F-E8CC-767F-D169-6952C4E8D2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11D477-063E-C84B-7929-E3ED15D27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37FFBD-459E-B2C5-BEA0-481FF9D068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B3BCB-FD5C-2C48-9DDC-EAB8371B7D3D}" type="datetimeFigureOut">
              <a:rPr lang="en-US" smtClean="0"/>
              <a:t>11/6/2024</a:t>
            </a:fld>
            <a:endParaRPr lang="en-US"/>
          </a:p>
        </p:txBody>
      </p:sp>
      <p:sp>
        <p:nvSpPr>
          <p:cNvPr id="5" name="Footer Placeholder 4">
            <a:extLst>
              <a:ext uri="{FF2B5EF4-FFF2-40B4-BE49-F238E27FC236}">
                <a16:creationId xmlns:a16="http://schemas.microsoft.com/office/drawing/2014/main" id="{60F503DE-4376-4A6E-86D6-A366C827DC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CEAD9A-9B49-60CE-E0C5-C59BFC7E0F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535C4-F924-5244-848E-0A891A67F802}" type="slidenum">
              <a:rPr lang="en-US" smtClean="0"/>
              <a:t>‹#›</a:t>
            </a:fld>
            <a:endParaRPr lang="en-US"/>
          </a:p>
        </p:txBody>
      </p:sp>
    </p:spTree>
    <p:extLst>
      <p:ext uri="{BB962C8B-B14F-4D97-AF65-F5344CB8AC3E}">
        <p14:creationId xmlns:p14="http://schemas.microsoft.com/office/powerpoint/2010/main" val="3024161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M4p6TddpHSg&amp;t=53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FA1E7E-820C-8B97-17FC-D50D7E232D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Graphical user interface&#10;&#10;Description automatically generated with medium confidence">
            <a:extLst>
              <a:ext uri="{FF2B5EF4-FFF2-40B4-BE49-F238E27FC236}">
                <a16:creationId xmlns:a16="http://schemas.microsoft.com/office/drawing/2014/main" id="{54A42069-0237-0414-555A-36F3F045DC28}"/>
              </a:ext>
            </a:extLst>
          </p:cNvPr>
          <p:cNvPicPr>
            <a:picLocks noChangeAspect="1"/>
          </p:cNvPicPr>
          <p:nvPr/>
        </p:nvPicPr>
        <p:blipFill rotWithShape="1">
          <a:blip r:embed="rId5"/>
          <a:srcRect t="22000" b="22333"/>
          <a:stretch/>
        </p:blipFill>
        <p:spPr>
          <a:xfrm>
            <a:off x="0" y="0"/>
            <a:ext cx="12192000" cy="6858000"/>
          </a:xfrm>
          <a:prstGeom prst="rect">
            <a:avLst/>
          </a:prstGeom>
        </p:spPr>
      </p:pic>
    </p:spTree>
    <p:extLst>
      <p:ext uri="{BB962C8B-B14F-4D97-AF65-F5344CB8AC3E}">
        <p14:creationId xmlns:p14="http://schemas.microsoft.com/office/powerpoint/2010/main" val="180399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32" name="Picture 8" descr="Tens of thousands protest outside parliament against gender based violence following a week of brutal murders of young South African women in Cape Town, South Africa, 05 September 2019">
            <a:extLst>
              <a:ext uri="{FF2B5EF4-FFF2-40B4-BE49-F238E27FC236}">
                <a16:creationId xmlns:a16="http://schemas.microsoft.com/office/drawing/2014/main" id="{75666A3A-6683-2F1A-678B-52DBB49E76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1248F13-CC3B-6EA6-27A9-519F500410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96BE46DC-E422-0982-4BE7-35216B3FF97C}"/>
              </a:ext>
            </a:extLst>
          </p:cNvPr>
          <p:cNvSpPr>
            <a:spLocks noGrp="1"/>
          </p:cNvSpPr>
          <p:nvPr>
            <p:ph type="title"/>
          </p:nvPr>
        </p:nvSpPr>
        <p:spPr/>
        <p:txBody>
          <a:bodyPr/>
          <a:lstStyle/>
          <a:p>
            <a:endParaRPr lang="en-ZA"/>
          </a:p>
        </p:txBody>
      </p:sp>
    </p:spTree>
    <p:extLst>
      <p:ext uri="{BB962C8B-B14F-4D97-AF65-F5344CB8AC3E}">
        <p14:creationId xmlns:p14="http://schemas.microsoft.com/office/powerpoint/2010/main" val="558770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4A335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a:extLst>
              <a:ext uri="{FF2B5EF4-FFF2-40B4-BE49-F238E27FC236}">
                <a16:creationId xmlns:a16="http://schemas.microsoft.com/office/drawing/2014/main" id="{D2FA7BA8-F267-1722-BF25-1DEF70D1A66A}"/>
              </a:ext>
            </a:extLst>
          </p:cNvPr>
          <p:cNvSpPr txBox="1"/>
          <p:nvPr/>
        </p:nvSpPr>
        <p:spPr>
          <a:xfrm>
            <a:off x="731520" y="731520"/>
            <a:ext cx="6089904" cy="1426464"/>
          </a:xfrm>
          <a:prstGeom prst="rect">
            <a:avLst/>
          </a:prstGeom>
        </p:spPr>
        <p:txBody>
          <a:bodyPr vert="horz" lIns="91440" tIns="45720" rIns="91440" bIns="45720" rtlCol="0" anchor="ctr">
            <a:normAutofit fontScale="92500" lnSpcReduction="10000"/>
          </a:bodyPr>
          <a:lstStyle/>
          <a:p>
            <a:pPr>
              <a:lnSpc>
                <a:spcPct val="90000"/>
              </a:lnSpc>
              <a:spcBef>
                <a:spcPct val="0"/>
              </a:spcBef>
              <a:spcAft>
                <a:spcPts val="600"/>
              </a:spcAft>
            </a:pPr>
            <a:r>
              <a:rPr lang="en-US" sz="2800" dirty="0">
                <a:solidFill>
                  <a:srgbClr val="FFFFFF"/>
                </a:solidFill>
                <a:latin typeface="+mj-lt"/>
                <a:ea typeface="+mj-ea"/>
                <a:cs typeface="+mj-cs"/>
              </a:rPr>
              <a:t>Met die </a:t>
            </a:r>
            <a:r>
              <a:rPr lang="en-US" sz="2800" dirty="0" err="1">
                <a:solidFill>
                  <a:srgbClr val="FFFFFF"/>
                </a:solidFill>
                <a:latin typeface="+mj-lt"/>
                <a:ea typeface="+mj-ea"/>
                <a:cs typeface="+mj-cs"/>
              </a:rPr>
              <a:t>toename</a:t>
            </a:r>
            <a:r>
              <a:rPr lang="en-US" sz="2800" dirty="0">
                <a:solidFill>
                  <a:srgbClr val="FFFFFF"/>
                </a:solidFill>
                <a:latin typeface="+mj-lt"/>
                <a:ea typeface="+mj-ea"/>
                <a:cs typeface="+mj-cs"/>
              </a:rPr>
              <a:t> in </a:t>
            </a:r>
            <a:r>
              <a:rPr lang="en-US" sz="2800" dirty="0" err="1">
                <a:solidFill>
                  <a:srgbClr val="FFFFFF"/>
                </a:solidFill>
                <a:latin typeface="+mj-lt"/>
                <a:ea typeface="+mj-ea"/>
                <a:cs typeface="+mj-cs"/>
              </a:rPr>
              <a:t>geslagsongelykheid</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kan</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ons</a:t>
            </a:r>
            <a:r>
              <a:rPr lang="en-US" sz="2800" dirty="0">
                <a:solidFill>
                  <a:srgbClr val="FFFFFF"/>
                </a:solidFill>
                <a:latin typeface="+mj-lt"/>
                <a:ea typeface="+mj-ea"/>
                <a:cs typeface="+mj-cs"/>
              </a:rPr>
              <a:t> die </a:t>
            </a:r>
            <a:r>
              <a:rPr lang="en-US" sz="2800" dirty="0" err="1">
                <a:solidFill>
                  <a:srgbClr val="FFFFFF"/>
                </a:solidFill>
                <a:latin typeface="+mj-lt"/>
                <a:ea typeface="+mj-ea"/>
                <a:cs typeface="+mj-cs"/>
              </a:rPr>
              <a:t>impak</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waarneem</a:t>
            </a:r>
            <a:r>
              <a:rPr lang="en-US" sz="2800" dirty="0">
                <a:solidFill>
                  <a:srgbClr val="FFFFFF"/>
                </a:solidFill>
                <a:latin typeface="+mj-lt"/>
                <a:ea typeface="+mj-ea"/>
                <a:cs typeface="+mj-cs"/>
              </a:rPr>
              <a:t> wat </a:t>
            </a:r>
            <a:r>
              <a:rPr lang="en-US" sz="2800" dirty="0" err="1">
                <a:solidFill>
                  <a:srgbClr val="FFFFFF"/>
                </a:solidFill>
                <a:latin typeface="+mj-lt"/>
                <a:ea typeface="+mj-ea"/>
                <a:cs typeface="+mj-cs"/>
              </a:rPr>
              <a:t>dit</a:t>
            </a:r>
            <a:r>
              <a:rPr lang="en-US" sz="2800" dirty="0">
                <a:solidFill>
                  <a:srgbClr val="FFFFFF"/>
                </a:solidFill>
                <a:latin typeface="+mj-lt"/>
                <a:ea typeface="+mj-ea"/>
                <a:cs typeface="+mj-cs"/>
              </a:rPr>
              <a:t> op </a:t>
            </a:r>
            <a:r>
              <a:rPr lang="en-US" sz="2800" dirty="0" err="1">
                <a:solidFill>
                  <a:srgbClr val="FFFFFF"/>
                </a:solidFill>
                <a:latin typeface="+mj-lt"/>
                <a:ea typeface="+mj-ea"/>
                <a:cs typeface="+mj-cs"/>
              </a:rPr>
              <a:t>Suid</a:t>
            </a:r>
            <a:r>
              <a:rPr lang="en-US" sz="2800" dirty="0">
                <a:solidFill>
                  <a:srgbClr val="FFFFFF"/>
                </a:solidFill>
                <a:latin typeface="+mj-lt"/>
                <a:ea typeface="+mj-ea"/>
                <a:cs typeface="+mj-cs"/>
              </a:rPr>
              <a:t>-Afrika </a:t>
            </a:r>
            <a:r>
              <a:rPr lang="en-US" sz="2800" dirty="0" err="1">
                <a:solidFill>
                  <a:srgbClr val="FFFFFF"/>
                </a:solidFill>
                <a:latin typeface="+mj-lt"/>
                <a:ea typeface="+mj-ea"/>
                <a:cs typeface="+mj-cs"/>
              </a:rPr>
              <a:t>gehad</a:t>
            </a:r>
            <a:r>
              <a:rPr lang="en-US" sz="2800" dirty="0">
                <a:solidFill>
                  <a:srgbClr val="FFFFFF"/>
                </a:solidFill>
                <a:latin typeface="+mj-lt"/>
                <a:ea typeface="+mj-ea"/>
                <a:cs typeface="+mj-cs"/>
              </a:rPr>
              <a:t> het </a:t>
            </a:r>
            <a:r>
              <a:rPr lang="en-US" sz="2800" dirty="0" err="1">
                <a:solidFill>
                  <a:srgbClr val="FFFFFF"/>
                </a:solidFill>
                <a:latin typeface="+mj-lt"/>
                <a:ea typeface="+mj-ea"/>
                <a:cs typeface="+mj-cs"/>
              </a:rPr>
              <a:t>deur</a:t>
            </a:r>
            <a:r>
              <a:rPr lang="en-US" sz="2800" dirty="0">
                <a:solidFill>
                  <a:srgbClr val="FFFFFF"/>
                </a:solidFill>
                <a:latin typeface="+mj-lt"/>
                <a:ea typeface="+mj-ea"/>
                <a:cs typeface="+mj-cs"/>
              </a:rPr>
              <a:t> 'n </a:t>
            </a:r>
            <a:r>
              <a:rPr lang="en-US" sz="2800" dirty="0" err="1">
                <a:solidFill>
                  <a:srgbClr val="FFFFFF"/>
                </a:solidFill>
                <a:latin typeface="+mj-lt"/>
                <a:ea typeface="+mj-ea"/>
                <a:cs typeface="+mj-cs"/>
              </a:rPr>
              <a:t>verdere</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toename</a:t>
            </a:r>
            <a:r>
              <a:rPr lang="en-US" sz="2800" dirty="0">
                <a:solidFill>
                  <a:srgbClr val="FFFFFF"/>
                </a:solidFill>
                <a:latin typeface="+mj-lt"/>
                <a:ea typeface="+mj-ea"/>
                <a:cs typeface="+mj-cs"/>
              </a:rPr>
              <a:t> in:</a:t>
            </a:r>
          </a:p>
        </p:txBody>
      </p:sp>
      <p:sp>
        <p:nvSpPr>
          <p:cNvPr id="2059" name="Rectangle 205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61" name="Rectangle 2060">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FD6E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63" name="Rectangle 206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8FD2592-AFB5-1233-ECB1-BEC49361BDF7}"/>
              </a:ext>
            </a:extLst>
          </p:cNvPr>
          <p:cNvSpPr txBox="1"/>
          <p:nvPr/>
        </p:nvSpPr>
        <p:spPr>
          <a:xfrm>
            <a:off x="731520" y="2798385"/>
            <a:ext cx="6089903" cy="3283260"/>
          </a:xfrm>
          <a:prstGeom prst="rect">
            <a:avLst/>
          </a:prstGeom>
        </p:spPr>
        <p:txBody>
          <a:bodyPr vert="horz" lIns="91440" tIns="45720" rIns="91440" bIns="45720" rtlCol="0" anchor="ctr">
            <a:normAutofit/>
          </a:bodyPr>
          <a:lstStyle/>
          <a:p>
            <a:pPr marL="514350" indent="-228600">
              <a:lnSpc>
                <a:spcPct val="150000"/>
              </a:lnSpc>
              <a:spcAft>
                <a:spcPts val="600"/>
              </a:spcAft>
              <a:buFont typeface="Arial" panose="020B0604020202020204" pitchFamily="34" charset="0"/>
              <a:buChar char="•"/>
            </a:pPr>
            <a:r>
              <a:rPr lang="en-US" sz="2800" b="1" dirty="0" err="1"/>
              <a:t>Ongewenste</a:t>
            </a:r>
            <a:r>
              <a:rPr lang="en-US" sz="2800" b="1" dirty="0"/>
              <a:t> </a:t>
            </a:r>
            <a:r>
              <a:rPr lang="en-US" sz="2800" b="1" dirty="0" err="1"/>
              <a:t>tienerswangerskappe</a:t>
            </a:r>
            <a:r>
              <a:rPr lang="en-US" sz="2800" b="1" dirty="0"/>
              <a:t>
SOI's </a:t>
            </a:r>
            <a:r>
              <a:rPr lang="en-US" sz="2800" b="1" dirty="0" err="1"/>
              <a:t>en</a:t>
            </a:r>
            <a:r>
              <a:rPr lang="en-US" sz="2800" b="1" dirty="0"/>
              <a:t> MIV
</a:t>
            </a:r>
            <a:r>
              <a:rPr lang="en-US" sz="2800" b="1" dirty="0" err="1"/>
              <a:t>Geestesongesteldheid</a:t>
            </a:r>
            <a:r>
              <a:rPr lang="en-US" sz="2800" b="1" dirty="0"/>
              <a:t> (</a:t>
            </a:r>
            <a:r>
              <a:rPr lang="en-US" sz="2800" b="1" dirty="0" err="1"/>
              <a:t>depressie</a:t>
            </a:r>
            <a:r>
              <a:rPr lang="en-US" sz="2800" b="1" dirty="0"/>
              <a:t>, </a:t>
            </a:r>
            <a:r>
              <a:rPr lang="en-US" sz="2800" b="1" dirty="0" err="1"/>
              <a:t>selfmoord</a:t>
            </a:r>
            <a:r>
              <a:rPr lang="en-US" sz="4000" b="1" dirty="0"/>
              <a:t>)</a:t>
            </a:r>
            <a:endParaRPr lang="en-US" sz="2000" b="1" dirty="0"/>
          </a:p>
        </p:txBody>
      </p:sp>
      <p:pic>
        <p:nvPicPr>
          <p:cNvPr id="2052" name="Picture 4" descr="CAUSES AND CONSEQUENCES OF TEENAGE PREGNANCY BY: JAY M. SMITH UMUNNAKWE –  YOUNG CATHOLIC STUDENTS MOVEMENT, LAGOS ARCHDIOCESE">
            <a:extLst>
              <a:ext uri="{FF2B5EF4-FFF2-40B4-BE49-F238E27FC236}">
                <a16:creationId xmlns:a16="http://schemas.microsoft.com/office/drawing/2014/main" id="{532FC5F1-85CB-76EC-3720-B29A73E72A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26" r="18074" b="-1"/>
          <a:stretch/>
        </p:blipFill>
        <p:spPr bwMode="auto">
          <a:xfrm>
            <a:off x="7277100" y="2480954"/>
            <a:ext cx="4455979" cy="391812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BADC048-D359-3BEE-9ADA-7C7EBB7FD7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442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5D88C3-CEC8-F292-338B-CFE0B1F148B2}"/>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4000" dirty="0" err="1">
                <a:solidFill>
                  <a:srgbClr val="FFFFFF"/>
                </a:solidFill>
              </a:rPr>
              <a:t>Geestelike</a:t>
            </a:r>
            <a:r>
              <a:rPr lang="en-US" sz="4000" dirty="0">
                <a:solidFill>
                  <a:srgbClr val="FFFFFF"/>
                </a:solidFill>
              </a:rPr>
              <a:t>- </a:t>
            </a:r>
            <a:r>
              <a:rPr lang="en-US" sz="4000" dirty="0" err="1">
                <a:solidFill>
                  <a:srgbClr val="FFFFFF"/>
                </a:solidFill>
              </a:rPr>
              <a:t>en</a:t>
            </a:r>
            <a:r>
              <a:rPr lang="en-US" sz="4000" dirty="0">
                <a:solidFill>
                  <a:srgbClr val="FFFFFF"/>
                </a:solidFill>
              </a:rPr>
              <a:t> </a:t>
            </a:r>
            <a:r>
              <a:rPr lang="en-US" sz="4000" dirty="0" err="1">
                <a:solidFill>
                  <a:srgbClr val="FFFFFF"/>
                </a:solidFill>
              </a:rPr>
              <a:t>fisiese</a:t>
            </a:r>
            <a:r>
              <a:rPr lang="en-US" sz="4000" dirty="0">
                <a:solidFill>
                  <a:srgbClr val="FFFFFF"/>
                </a:solidFill>
              </a:rPr>
              <a:t> </a:t>
            </a:r>
            <a:r>
              <a:rPr lang="en-US" sz="4000" dirty="0" err="1">
                <a:solidFill>
                  <a:srgbClr val="FFFFFF"/>
                </a:solidFill>
              </a:rPr>
              <a:t>gesondheid</a:t>
            </a:r>
            <a:endParaRPr lang="en-US" sz="4000" dirty="0">
              <a:solidFill>
                <a:srgbClr val="FFFFFF"/>
              </a:solidFill>
            </a:endParaRPr>
          </a:p>
        </p:txBody>
      </p:sp>
      <p:cxnSp>
        <p:nvCxnSpPr>
          <p:cNvPr id="26" name="Straight Connector 25">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CEECF66-1EA2-A48E-9057-9B45D24FEBAF}"/>
              </a:ext>
            </a:extLst>
          </p:cNvPr>
          <p:cNvSpPr txBox="1">
            <a:spLocks/>
          </p:cNvSpPr>
          <p:nvPr/>
        </p:nvSpPr>
        <p:spPr>
          <a:xfrm>
            <a:off x="838200" y="1690688"/>
            <a:ext cx="10515600" cy="45626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pic>
        <p:nvPicPr>
          <p:cNvPr id="7" name="Picture 6">
            <a:extLst>
              <a:ext uri="{FF2B5EF4-FFF2-40B4-BE49-F238E27FC236}">
                <a16:creationId xmlns:a16="http://schemas.microsoft.com/office/drawing/2014/main" id="{883F254E-4015-79D1-F9FD-F7418C23BDA2}"/>
              </a:ext>
            </a:extLst>
          </p:cNvPr>
          <p:cNvPicPr>
            <a:picLocks noChangeAspect="1"/>
          </p:cNvPicPr>
          <p:nvPr/>
        </p:nvPicPr>
        <p:blipFill>
          <a:blip r:embed="rId3"/>
          <a:stretch>
            <a:fillRect/>
          </a:stretch>
        </p:blipFill>
        <p:spPr>
          <a:xfrm>
            <a:off x="565256" y="366195"/>
            <a:ext cx="11061487" cy="4042865"/>
          </a:xfrm>
          <a:prstGeom prst="rect">
            <a:avLst/>
          </a:prstGeom>
        </p:spPr>
      </p:pic>
      <p:pic>
        <p:nvPicPr>
          <p:cNvPr id="9" name="Picture 8">
            <a:extLst>
              <a:ext uri="{FF2B5EF4-FFF2-40B4-BE49-F238E27FC236}">
                <a16:creationId xmlns:a16="http://schemas.microsoft.com/office/drawing/2014/main" id="{FCDB5433-66A9-F8DF-B679-F0285FA33F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191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ow to Calculate Calories Burned With Exercise">
            <a:extLst>
              <a:ext uri="{FF2B5EF4-FFF2-40B4-BE49-F238E27FC236}">
                <a16:creationId xmlns:a16="http://schemas.microsoft.com/office/drawing/2014/main" id="{1CCB0C3A-471F-32B2-A84E-2CEDCED2D3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000"/>
          <a:stretch/>
        </p:blipFill>
        <p:spPr bwMode="auto">
          <a:xfrm>
            <a:off x="6088378" y="0"/>
            <a:ext cx="609598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Only 20-Minute Treadmill Workout You Need to Build Muscle and Cardio  Fitness Over 50 | livestrong">
            <a:extLst>
              <a:ext uri="{FF2B5EF4-FFF2-40B4-BE49-F238E27FC236}">
                <a16:creationId xmlns:a16="http://schemas.microsoft.com/office/drawing/2014/main" id="{84A328D7-F172-5954-C77A-0CE92BF591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88" b="12426"/>
          <a:stretch/>
        </p:blipFill>
        <p:spPr bwMode="auto">
          <a:xfrm>
            <a:off x="8878" y="-1967"/>
            <a:ext cx="609600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ltra endurance cycling events: World's 10 toughest">
            <a:extLst>
              <a:ext uri="{FF2B5EF4-FFF2-40B4-BE49-F238E27FC236}">
                <a16:creationId xmlns:a16="http://schemas.microsoft.com/office/drawing/2014/main" id="{5D9DE076-D147-D5D1-90D5-265195E1699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994" b="6736"/>
          <a:stretch/>
        </p:blipFill>
        <p:spPr bwMode="auto">
          <a:xfrm>
            <a:off x="20" y="3429000"/>
            <a:ext cx="609598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5 Best Home Workouts for Women, According to Personal Trainers">
            <a:extLst>
              <a:ext uri="{FF2B5EF4-FFF2-40B4-BE49-F238E27FC236}">
                <a16:creationId xmlns:a16="http://schemas.microsoft.com/office/drawing/2014/main" id="{7B31C163-A672-6BBB-0185-97EB4F48926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766" r="902" b="2"/>
          <a:stretch/>
        </p:blipFill>
        <p:spPr bwMode="auto">
          <a:xfrm>
            <a:off x="6096000" y="342900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2FA7BA8-F267-1722-BF25-1DEF70D1A66A}"/>
              </a:ext>
            </a:extLst>
          </p:cNvPr>
          <p:cNvSpPr txBox="1"/>
          <p:nvPr/>
        </p:nvSpPr>
        <p:spPr>
          <a:xfrm>
            <a:off x="4286858" y="2761554"/>
            <a:ext cx="3618284" cy="134572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6000" kern="1200" dirty="0">
                <a:solidFill>
                  <a:srgbClr val="080808"/>
                </a:solidFill>
                <a:latin typeface="+mj-lt"/>
                <a:ea typeface="+mj-ea"/>
                <a:cs typeface="+mj-cs"/>
              </a:rPr>
              <a:t>?????</a:t>
            </a:r>
          </a:p>
        </p:txBody>
      </p:sp>
      <p:sp>
        <p:nvSpPr>
          <p:cNvPr id="1039" name="Frame 1038">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C5A7D10D-9976-BCD7-06B0-1654608975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BC01910-A2B4-E700-AD36-F841814D6AD8}"/>
              </a:ext>
            </a:extLst>
          </p:cNvPr>
          <p:cNvSpPr/>
          <p:nvPr/>
        </p:nvSpPr>
        <p:spPr>
          <a:xfrm>
            <a:off x="145253" y="-37477"/>
            <a:ext cx="585417" cy="923330"/>
          </a:xfrm>
          <a:prstGeom prst="rect">
            <a:avLst/>
          </a:prstGeom>
          <a:solidFill>
            <a:srgbClr val="92D05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a:t>
            </a:r>
          </a:p>
        </p:txBody>
      </p:sp>
      <p:sp>
        <p:nvSpPr>
          <p:cNvPr id="7" name="Rectangle 6">
            <a:extLst>
              <a:ext uri="{FF2B5EF4-FFF2-40B4-BE49-F238E27FC236}">
                <a16:creationId xmlns:a16="http://schemas.microsoft.com/office/drawing/2014/main" id="{B1B2FAFB-9787-53EC-385A-7C5F8430632A}"/>
              </a:ext>
            </a:extLst>
          </p:cNvPr>
          <p:cNvSpPr/>
          <p:nvPr/>
        </p:nvSpPr>
        <p:spPr>
          <a:xfrm>
            <a:off x="6394034" y="-37477"/>
            <a:ext cx="561372" cy="923330"/>
          </a:xfrm>
          <a:prstGeom prst="rect">
            <a:avLst/>
          </a:prstGeom>
          <a:solidFill>
            <a:srgbClr val="92D050"/>
          </a:solid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B</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AC5B9C6A-6FB4-C10D-4CE9-3C49A22FB165}"/>
              </a:ext>
            </a:extLst>
          </p:cNvPr>
          <p:cNvSpPr/>
          <p:nvPr/>
        </p:nvSpPr>
        <p:spPr>
          <a:xfrm>
            <a:off x="161283" y="5934670"/>
            <a:ext cx="553357" cy="923330"/>
          </a:xfrm>
          <a:prstGeom prst="rect">
            <a:avLst/>
          </a:prstGeom>
          <a:solidFill>
            <a:srgbClr val="92D05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a:t>
            </a:r>
          </a:p>
        </p:txBody>
      </p:sp>
      <p:sp>
        <p:nvSpPr>
          <p:cNvPr id="11" name="Rectangle 10">
            <a:extLst>
              <a:ext uri="{FF2B5EF4-FFF2-40B4-BE49-F238E27FC236}">
                <a16:creationId xmlns:a16="http://schemas.microsoft.com/office/drawing/2014/main" id="{5696E468-3494-090E-7B8F-5AE0880BD636}"/>
              </a:ext>
            </a:extLst>
          </p:cNvPr>
          <p:cNvSpPr/>
          <p:nvPr/>
        </p:nvSpPr>
        <p:spPr>
          <a:xfrm>
            <a:off x="6347485" y="5972147"/>
            <a:ext cx="611065" cy="923330"/>
          </a:xfrm>
          <a:prstGeom prst="rect">
            <a:avLst/>
          </a:prstGeom>
          <a:solidFill>
            <a:srgbClr val="92D05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D</a:t>
            </a:r>
          </a:p>
        </p:txBody>
      </p:sp>
    </p:spTree>
    <p:extLst>
      <p:ext uri="{BB962C8B-B14F-4D97-AF65-F5344CB8AC3E}">
        <p14:creationId xmlns:p14="http://schemas.microsoft.com/office/powerpoint/2010/main" val="1383633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0" name="Rectangle 410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A771EC-95E8-FFE6-72F2-2CD31FB46957}"/>
              </a:ext>
            </a:extLst>
          </p:cNvPr>
          <p:cNvSpPr>
            <a:spLocks noGrp="1"/>
          </p:cNvSpPr>
          <p:nvPr>
            <p:ph type="title"/>
          </p:nvPr>
        </p:nvSpPr>
        <p:spPr>
          <a:xfrm>
            <a:off x="742950" y="742951"/>
            <a:ext cx="3476625" cy="4962524"/>
          </a:xfrm>
          <a:prstGeom prst="ellipse">
            <a:avLst/>
          </a:prstGeom>
        </p:spPr>
        <p:txBody>
          <a:bodyPr vert="horz" lIns="91440" tIns="45720" rIns="91440" bIns="45720" rtlCol="0" anchor="ctr">
            <a:normAutofit/>
          </a:bodyPr>
          <a:lstStyle/>
          <a:p>
            <a:pPr algn="ctr"/>
            <a:r>
              <a:rPr lang="en-US" sz="3600" kern="1200">
                <a:solidFill>
                  <a:srgbClr val="FFFFFF"/>
                </a:solidFill>
                <a:latin typeface="+mj-lt"/>
                <a:ea typeface="+mj-ea"/>
                <a:cs typeface="+mj-cs"/>
              </a:rPr>
              <a:t>Hoe kan fisiese oefening my geestes-gesondheid help?</a:t>
            </a:r>
            <a:endParaRPr lang="en-US" sz="3600" kern="1200" dirty="0">
              <a:solidFill>
                <a:srgbClr val="FFFFFF"/>
              </a:solidFill>
              <a:latin typeface="+mj-lt"/>
              <a:ea typeface="+mj-ea"/>
              <a:cs typeface="+mj-cs"/>
            </a:endParaRPr>
          </a:p>
        </p:txBody>
      </p:sp>
      <p:pic>
        <p:nvPicPr>
          <p:cNvPr id="3" name="Picture 2" descr="A logo with a person in the middle&#10;&#10;Description automatically generated">
            <a:extLst>
              <a:ext uri="{FF2B5EF4-FFF2-40B4-BE49-F238E27FC236}">
                <a16:creationId xmlns:a16="http://schemas.microsoft.com/office/drawing/2014/main" id="{4823C8D0-3E16-C71B-BB48-608F6F65B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Diagram&#10;&#10;Description automatically generated">
            <a:extLst>
              <a:ext uri="{FF2B5EF4-FFF2-40B4-BE49-F238E27FC236}">
                <a16:creationId xmlns:a16="http://schemas.microsoft.com/office/drawing/2014/main" id="{EE8596E2-0B27-E793-C50C-BDCEB5E68EFC}"/>
              </a:ext>
            </a:extLst>
          </p:cNvPr>
          <p:cNvPicPr>
            <a:picLocks noChangeAspect="1"/>
          </p:cNvPicPr>
          <p:nvPr/>
        </p:nvPicPr>
        <p:blipFill>
          <a:blip r:embed="rId4"/>
          <a:stretch>
            <a:fillRect/>
          </a:stretch>
        </p:blipFill>
        <p:spPr>
          <a:xfrm>
            <a:off x="6562030" y="807593"/>
            <a:ext cx="3706995" cy="5239568"/>
          </a:xfrm>
          <a:prstGeom prst="rect">
            <a:avLst/>
          </a:prstGeom>
          <a:effectLst/>
        </p:spPr>
      </p:pic>
    </p:spTree>
    <p:extLst>
      <p:ext uri="{BB962C8B-B14F-4D97-AF65-F5344CB8AC3E}">
        <p14:creationId xmlns:p14="http://schemas.microsoft.com/office/powerpoint/2010/main" val="2598585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71EC-95E8-FFE6-72F2-2CD31FB46957}"/>
              </a:ext>
            </a:extLst>
          </p:cNvPr>
          <p:cNvSpPr>
            <a:spLocks noGrp="1"/>
          </p:cNvSpPr>
          <p:nvPr>
            <p:ph type="title"/>
          </p:nvPr>
        </p:nvSpPr>
        <p:spPr>
          <a:xfrm>
            <a:off x="203200" y="629266"/>
            <a:ext cx="4435855" cy="1622321"/>
          </a:xfrm>
        </p:spPr>
        <p:txBody>
          <a:bodyPr>
            <a:normAutofit fontScale="90000"/>
          </a:bodyPr>
          <a:lstStyle/>
          <a:p>
            <a:r>
              <a:rPr lang="nl-NL" sz="3700" dirty="0"/>
              <a:t>Hoe kan fisiese oefening my geestesgesondheid help?
</a:t>
            </a:r>
            <a:endParaRPr lang="en-US" sz="3700" dirty="0"/>
          </a:p>
        </p:txBody>
      </p:sp>
      <p:sp>
        <p:nvSpPr>
          <p:cNvPr id="11" name="Content Placeholder 10">
            <a:extLst>
              <a:ext uri="{FF2B5EF4-FFF2-40B4-BE49-F238E27FC236}">
                <a16:creationId xmlns:a16="http://schemas.microsoft.com/office/drawing/2014/main" id="{797E4FBF-DF4D-4624-9719-98F609149A16}"/>
              </a:ext>
            </a:extLst>
          </p:cNvPr>
          <p:cNvSpPr>
            <a:spLocks noGrp="1"/>
          </p:cNvSpPr>
          <p:nvPr>
            <p:ph idx="1"/>
          </p:nvPr>
        </p:nvSpPr>
        <p:spPr>
          <a:xfrm>
            <a:off x="203200" y="2251587"/>
            <a:ext cx="4435855" cy="4428613"/>
          </a:xfrm>
        </p:spPr>
        <p:txBody>
          <a:bodyPr>
            <a:normAutofit/>
          </a:bodyPr>
          <a:lstStyle/>
          <a:p>
            <a:r>
              <a:rPr lang="nl-NL" dirty="0">
                <a:latin typeface="MindMeridian-Display"/>
              </a:rPr>
              <a:t>Beter slaap 
Gelukkiger buie 
Bestuur van stre &amp; angs 
Voel selfversekerd
Ontmoet nuwe mense
Verbeter breinfunksionering
Laat jou toe om pret te hê</a:t>
            </a:r>
            <a:endParaRPr lang="en-US" dirty="0"/>
          </a:p>
        </p:txBody>
      </p:sp>
      <p:sp>
        <p:nvSpPr>
          <p:cNvPr id="4106" name="Rectangle 4105">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CBA7048A-C714-6AEC-1659-108A00686072}"/>
              </a:ext>
            </a:extLst>
          </p:cNvPr>
          <p:cNvPicPr>
            <a:picLocks noChangeAspect="1"/>
          </p:cNvPicPr>
          <p:nvPr/>
        </p:nvPicPr>
        <p:blipFill>
          <a:blip r:embed="rId3"/>
          <a:stretch>
            <a:fillRect/>
          </a:stretch>
        </p:blipFill>
        <p:spPr>
          <a:xfrm>
            <a:off x="6562030" y="807593"/>
            <a:ext cx="3706995" cy="5239568"/>
          </a:xfrm>
          <a:prstGeom prst="rect">
            <a:avLst/>
          </a:prstGeom>
          <a:effectLst/>
        </p:spPr>
      </p:pic>
      <p:pic>
        <p:nvPicPr>
          <p:cNvPr id="3" name="Picture 2" descr="Logo, company name&#10;&#10;Description automatically generated">
            <a:extLst>
              <a:ext uri="{FF2B5EF4-FFF2-40B4-BE49-F238E27FC236}">
                <a16:creationId xmlns:a16="http://schemas.microsoft.com/office/drawing/2014/main" id="{DCAA16E0-8594-DB41-7763-AE37CBB9FE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28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3902420"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itle 10">
            <a:extLst>
              <a:ext uri="{FF2B5EF4-FFF2-40B4-BE49-F238E27FC236}">
                <a16:creationId xmlns:a16="http://schemas.microsoft.com/office/drawing/2014/main" id="{8924C6BE-47C8-13E0-BCB9-99B721D7EA65}"/>
              </a:ext>
            </a:extLst>
          </p:cNvPr>
          <p:cNvSpPr>
            <a:spLocks noGrp="1"/>
          </p:cNvSpPr>
          <p:nvPr>
            <p:ph type="title"/>
          </p:nvPr>
        </p:nvSpPr>
        <p:spPr>
          <a:xfrm>
            <a:off x="734664" y="930530"/>
            <a:ext cx="3361677" cy="3275019"/>
          </a:xfrm>
        </p:spPr>
        <p:txBody>
          <a:bodyPr vert="horz" lIns="91440" tIns="45720" rIns="91440" bIns="45720" rtlCol="0" anchor="ctr">
            <a:normAutofit/>
          </a:bodyPr>
          <a:lstStyle/>
          <a:p>
            <a:r>
              <a:rPr lang="en-US" sz="4600" dirty="0">
                <a:solidFill>
                  <a:schemeClr val="accent1">
                    <a:lumMod val="60000"/>
                    <a:lumOff val="40000"/>
                  </a:schemeClr>
                </a:solidFill>
                <a:effectLst/>
                <a:hlinkClick r:id="rId3">
                  <a:extLst>
                    <a:ext uri="{A12FA001-AC4F-418D-AE19-62706E023703}">
                      <ahyp:hlinkClr xmlns:ahyp="http://schemas.microsoft.com/office/drawing/2018/hyperlinkcolor" val="tx"/>
                    </a:ext>
                  </a:extLst>
                </a:hlinkClick>
              </a:rPr>
              <a:t>https://www.youtube.com/watch?v=M4p6TddpHSg&amp;t=53s</a:t>
            </a:r>
            <a:r>
              <a:rPr lang="en-US" sz="4600" dirty="0">
                <a:solidFill>
                  <a:schemeClr val="accent1">
                    <a:lumMod val="60000"/>
                    <a:lumOff val="40000"/>
                  </a:schemeClr>
                </a:solidFill>
                <a:effectLst/>
              </a:rPr>
              <a:t> </a:t>
            </a:r>
            <a:endParaRPr lang="en-US" sz="4600" dirty="0">
              <a:solidFill>
                <a:schemeClr val="accent1">
                  <a:lumMod val="60000"/>
                  <a:lumOff val="40000"/>
                </a:schemeClr>
              </a:solidFill>
            </a:endParaRPr>
          </a:p>
        </p:txBody>
      </p:sp>
      <p:sp>
        <p:nvSpPr>
          <p:cNvPr id="37" name="Rectangle 36">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843002"/>
            <a:ext cx="2391411"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 name="Rectangle 38">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3417" y="4843002"/>
            <a:ext cx="1351062" cy="1568472"/>
          </a:xfrm>
          <a:prstGeom prst="rect">
            <a:avLst/>
          </a:prstGeom>
          <a:solidFill>
            <a:srgbClr val="2B4869"/>
          </a:solidFill>
          <a:ln w="25400">
            <a:solidFill>
              <a:srgbClr val="2B48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pic>
        <p:nvPicPr>
          <p:cNvPr id="2" name="Picture 1" descr="Logo, company name&#10;&#10;Description automatically generated">
            <a:extLst>
              <a:ext uri="{FF2B5EF4-FFF2-40B4-BE49-F238E27FC236}">
                <a16:creationId xmlns:a16="http://schemas.microsoft.com/office/drawing/2014/main" id="{406BADCB-3E34-6B49-B614-02C64E17B9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A3DA246A-BA6C-4064-32D9-5491C78A8FE2}"/>
              </a:ext>
            </a:extLst>
          </p:cNvPr>
          <p:cNvPicPr>
            <a:picLocks noChangeAspect="1"/>
          </p:cNvPicPr>
          <p:nvPr/>
        </p:nvPicPr>
        <p:blipFill>
          <a:blip r:embed="rId5"/>
          <a:stretch>
            <a:fillRect/>
          </a:stretch>
        </p:blipFill>
        <p:spPr>
          <a:xfrm>
            <a:off x="4524427" y="652493"/>
            <a:ext cx="7635394" cy="5553013"/>
          </a:xfrm>
          <a:prstGeom prst="rect">
            <a:avLst/>
          </a:prstGeom>
        </p:spPr>
      </p:pic>
    </p:spTree>
    <p:extLst>
      <p:ext uri="{BB962C8B-B14F-4D97-AF65-F5344CB8AC3E}">
        <p14:creationId xmlns:p14="http://schemas.microsoft.com/office/powerpoint/2010/main" val="601820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B37A70-24D5-31FE-BEDE-A6547767FD10}"/>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b="1" kern="1200" dirty="0">
                <a:solidFill>
                  <a:schemeClr val="bg1"/>
                </a:solidFill>
                <a:latin typeface="+mj-lt"/>
                <a:ea typeface="+mj-ea"/>
                <a:cs typeface="+mj-cs"/>
              </a:rPr>
              <a:t>BESINNING</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10;&#10;Description automatically generated">
            <a:extLst>
              <a:ext uri="{FF2B5EF4-FFF2-40B4-BE49-F238E27FC236}">
                <a16:creationId xmlns:a16="http://schemas.microsoft.com/office/drawing/2014/main" id="{F29BB0A9-F870-5004-6649-8AF6F7AA024C}"/>
              </a:ext>
            </a:extLst>
          </p:cNvPr>
          <p:cNvPicPr>
            <a:picLocks noChangeAspect="1"/>
          </p:cNvPicPr>
          <p:nvPr/>
        </p:nvPicPr>
        <p:blipFill rotWithShape="1">
          <a:blip r:embed="rId3"/>
          <a:stretch/>
        </p:blipFill>
        <p:spPr>
          <a:xfrm>
            <a:off x="2514995" y="2427541"/>
            <a:ext cx="7106911" cy="3997637"/>
          </a:xfrm>
          <a:prstGeom prst="rect">
            <a:avLst/>
          </a:prstGeom>
        </p:spPr>
      </p:pic>
      <p:pic>
        <p:nvPicPr>
          <p:cNvPr id="3" name="Picture 2">
            <a:extLst>
              <a:ext uri="{FF2B5EF4-FFF2-40B4-BE49-F238E27FC236}">
                <a16:creationId xmlns:a16="http://schemas.microsoft.com/office/drawing/2014/main" id="{29B2DC7F-84BD-71F7-C976-A4DB32A8CA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59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f9bb933567494aaa2a6b81286c406b8">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1d11c5b60a53f6d9f3b6cd84ce6302db"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3008E8-6157-4B93-9F91-AAAB2E52865C}">
  <ds:schemaRefs>
    <ds:schemaRef ds:uri="http://schemas.microsoft.com/sharepoint/v3/contenttype/forms"/>
  </ds:schemaRefs>
</ds:datastoreItem>
</file>

<file path=customXml/itemProps2.xml><?xml version="1.0" encoding="utf-8"?>
<ds:datastoreItem xmlns:ds="http://schemas.openxmlformats.org/officeDocument/2006/customXml" ds:itemID="{B882744E-32CE-4F27-81B7-4DB049C241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18327</TotalTime>
  <Words>1727</Words>
  <Application>Microsoft Office PowerPoint</Application>
  <PresentationFormat>Widescreen</PresentationFormat>
  <Paragraphs>86</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Calibri Light</vt:lpstr>
      <vt:lpstr>Courier New</vt:lpstr>
      <vt:lpstr>MindMeridian-Display</vt:lpstr>
      <vt:lpstr>Symbol</vt:lpstr>
      <vt:lpstr>Times New Roman</vt:lpstr>
      <vt:lpstr>Wingdings</vt:lpstr>
      <vt:lpstr>Office Theme</vt:lpstr>
      <vt:lpstr>PowerPoint Presentation</vt:lpstr>
      <vt:lpstr>PowerPoint Presentation</vt:lpstr>
      <vt:lpstr>PowerPoint Presentation</vt:lpstr>
      <vt:lpstr>Geestelike- en fisiese gesondheid</vt:lpstr>
      <vt:lpstr>PowerPoint Presentation</vt:lpstr>
      <vt:lpstr>Hoe kan fisiese oefening my geestes-gesondheid help?</vt:lpstr>
      <vt:lpstr>Hoe kan fisiese oefening my geestesgesondheid help?
</vt:lpstr>
      <vt:lpstr>https://www.youtube.com/watch?v=M4p6TddpHSg&amp;t=53s </vt:lpstr>
      <vt:lpstr>BESINNING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Megan Botes</cp:lastModifiedBy>
  <cp:revision>10</cp:revision>
  <dcterms:created xsi:type="dcterms:W3CDTF">2022-07-24T18:05:18Z</dcterms:created>
  <dcterms:modified xsi:type="dcterms:W3CDTF">2024-11-06T07:31:38Z</dcterms:modified>
</cp:coreProperties>
</file>