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3"/>
  </p:sldMasterIdLst>
  <p:notesMasterIdLst>
    <p:notesMasterId r:id="rId12"/>
  </p:notesMasterIdLst>
  <p:sldIdLst>
    <p:sldId id="256" r:id="rId4"/>
    <p:sldId id="263" r:id="rId5"/>
    <p:sldId id="270" r:id="rId6"/>
    <p:sldId id="267" r:id="rId7"/>
    <p:sldId id="265" r:id="rId8"/>
    <p:sldId id="268" r:id="rId9"/>
    <p:sldId id="271" r:id="rId10"/>
    <p:sldId id="272" r:id="rId1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3" roundtripDataSignature="AMtx7mja/dI4EY2Mj+t1AlSWHHiUAKOq0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01E"/>
    <a:srgbClr val="021E4F"/>
    <a:srgbClr val="D7E1F3"/>
    <a:srgbClr val="FDFEFE"/>
    <a:srgbClr val="F7F9FC"/>
    <a:srgbClr val="C0E6E9"/>
    <a:srgbClr val="FFFFFF"/>
    <a:srgbClr val="FA3737"/>
    <a:srgbClr val="AEA3FF"/>
    <a:srgbClr val="FF3E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9BA2F8-6DCF-49F0-AF6A-3C442AD3778C}" v="4" dt="2025-01-08T20:44:42.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15"/>
    <p:restoredTop sz="81961" autoAdjust="0"/>
  </p:normalViewPr>
  <p:slideViewPr>
    <p:cSldViewPr snapToGrid="0">
      <p:cViewPr varScale="1">
        <p:scale>
          <a:sx n="64" d="100"/>
          <a:sy n="64" d="100"/>
        </p:scale>
        <p:origin x="3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customschemas.google.com/relationships/presentationmetadata" Target="metadata"/><Relationship Id="rId18" Type="http://schemas.microsoft.com/office/2016/11/relationships/changesInfo" Target="changesInfos/changesInfo1.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19"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DB39C290-C1E9-4613-B151-B75CA26F051C}"/>
    <pc:docChg chg="undo custSel modSld">
      <pc:chgData name="Hp Unit" userId="86ec350514542ee1" providerId="LiveId" clId="{DB39C290-C1E9-4613-B151-B75CA26F051C}" dt="2024-08-12T07:25:41.678" v="970"/>
      <pc:docMkLst>
        <pc:docMk/>
      </pc:docMkLst>
      <pc:sldChg chg="addSp modSp mod modNotesTx">
        <pc:chgData name="Hp Unit" userId="86ec350514542ee1" providerId="LiveId" clId="{DB39C290-C1E9-4613-B151-B75CA26F051C}" dt="2024-08-12T07:24:28.738" v="954"/>
        <pc:sldMkLst>
          <pc:docMk/>
          <pc:sldMk cId="0" sldId="256"/>
        </pc:sldMkLst>
      </pc:sldChg>
      <pc:sldChg chg="addSp delSp modSp mod modAnim modNotesTx">
        <pc:chgData name="Hp Unit" userId="86ec350514542ee1" providerId="LiveId" clId="{DB39C290-C1E9-4613-B151-B75CA26F051C}" dt="2024-08-12T07:24:39.654" v="956"/>
        <pc:sldMkLst>
          <pc:docMk/>
          <pc:sldMk cId="3249322171" sldId="263"/>
        </pc:sldMkLst>
      </pc:sldChg>
      <pc:sldChg chg="modSp mod modNotesTx">
        <pc:chgData name="Hp Unit" userId="86ec350514542ee1" providerId="LiveId" clId="{DB39C290-C1E9-4613-B151-B75CA26F051C}" dt="2024-08-12T07:25:08.876" v="963"/>
        <pc:sldMkLst>
          <pc:docMk/>
          <pc:sldMk cId="285900402" sldId="265"/>
        </pc:sldMkLst>
      </pc:sldChg>
      <pc:sldChg chg="addSp delSp modSp mod modNotesTx">
        <pc:chgData name="Hp Unit" userId="86ec350514542ee1" providerId="LiveId" clId="{DB39C290-C1E9-4613-B151-B75CA26F051C}" dt="2024-08-12T07:24:59.558" v="961"/>
        <pc:sldMkLst>
          <pc:docMk/>
          <pc:sldMk cId="1414128948" sldId="267"/>
        </pc:sldMkLst>
      </pc:sldChg>
      <pc:sldChg chg="addSp modSp mod modNotesTx">
        <pc:chgData name="Hp Unit" userId="86ec350514542ee1" providerId="LiveId" clId="{DB39C290-C1E9-4613-B151-B75CA26F051C}" dt="2024-08-12T07:25:23.494" v="966"/>
        <pc:sldMkLst>
          <pc:docMk/>
          <pc:sldMk cId="951365933" sldId="268"/>
        </pc:sldMkLst>
      </pc:sldChg>
      <pc:sldChg chg="addSp delSp modSp mod modNotesTx">
        <pc:chgData name="Hp Unit" userId="86ec350514542ee1" providerId="LiveId" clId="{DB39C290-C1E9-4613-B151-B75CA26F051C}" dt="2024-08-12T07:24:47.982" v="959"/>
        <pc:sldMkLst>
          <pc:docMk/>
          <pc:sldMk cId="3511762416" sldId="270"/>
        </pc:sldMkLst>
      </pc:sldChg>
      <pc:sldChg chg="addSp modSp mod modNotesTx">
        <pc:chgData name="Hp Unit" userId="86ec350514542ee1" providerId="LiveId" clId="{DB39C290-C1E9-4613-B151-B75CA26F051C}" dt="2024-08-12T07:25:32.146" v="967"/>
        <pc:sldMkLst>
          <pc:docMk/>
          <pc:sldMk cId="670442766" sldId="271"/>
        </pc:sldMkLst>
      </pc:sldChg>
      <pc:sldChg chg="addSp modSp mod modNotesTx">
        <pc:chgData name="Hp Unit" userId="86ec350514542ee1" providerId="LiveId" clId="{DB39C290-C1E9-4613-B151-B75CA26F051C}" dt="2024-08-12T07:25:41.678" v="970"/>
        <pc:sldMkLst>
          <pc:docMk/>
          <pc:sldMk cId="2490789320" sldId="272"/>
        </pc:sldMkLst>
      </pc:sldChg>
    </pc:docChg>
  </pc:docChgLst>
  <pc:docChgLst>
    <pc:chgData name="Hp Unit" userId="86ec350514542ee1" providerId="LiveId" clId="{C59C057C-D36C-4A4D-BC8E-F4F1A9AA301A}"/>
    <pc:docChg chg="undo redo custSel addSld delSld modSld">
      <pc:chgData name="Hp Unit" userId="86ec350514542ee1" providerId="LiveId" clId="{C59C057C-D36C-4A4D-BC8E-F4F1A9AA301A}" dt="2024-07-30T11:00:22.100" v="443"/>
      <pc:docMkLst>
        <pc:docMk/>
      </pc:docMkLst>
      <pc:sldChg chg="addSp modSp modNotesTx">
        <pc:chgData name="Hp Unit" userId="86ec350514542ee1" providerId="LiveId" clId="{C59C057C-D36C-4A4D-BC8E-F4F1A9AA301A}" dt="2024-07-30T10:59:43.734" v="433"/>
        <pc:sldMkLst>
          <pc:docMk/>
          <pc:sldMk cId="0" sldId="256"/>
        </pc:sldMkLst>
      </pc:sldChg>
      <pc:sldChg chg="delSp del modNotesTx">
        <pc:chgData name="Hp Unit" userId="86ec350514542ee1" providerId="LiveId" clId="{C59C057C-D36C-4A4D-BC8E-F4F1A9AA301A}" dt="2024-07-30T07:59:34.008" v="160" actId="47"/>
        <pc:sldMkLst>
          <pc:docMk/>
          <pc:sldMk cId="0" sldId="262"/>
        </pc:sldMkLst>
      </pc:sldChg>
      <pc:sldChg chg="addSp modSp mod modAnim modNotesTx">
        <pc:chgData name="Hp Unit" userId="86ec350514542ee1" providerId="LiveId" clId="{C59C057C-D36C-4A4D-BC8E-F4F1A9AA301A}" dt="2024-07-30T10:59:45.529" v="434"/>
        <pc:sldMkLst>
          <pc:docMk/>
          <pc:sldMk cId="3249322171" sldId="263"/>
        </pc:sldMkLst>
      </pc:sldChg>
      <pc:sldChg chg="addSp modSp mod modNotesTx">
        <pc:chgData name="Hp Unit" userId="86ec350514542ee1" providerId="LiveId" clId="{C59C057C-D36C-4A4D-BC8E-F4F1A9AA301A}" dt="2024-07-30T11:00:05.840" v="439"/>
        <pc:sldMkLst>
          <pc:docMk/>
          <pc:sldMk cId="285900402" sldId="265"/>
        </pc:sldMkLst>
      </pc:sldChg>
      <pc:sldChg chg="addSp delSp modSp mod modNotesTx">
        <pc:chgData name="Hp Unit" userId="86ec350514542ee1" providerId="LiveId" clId="{C59C057C-D36C-4A4D-BC8E-F4F1A9AA301A}" dt="2024-07-30T11:00:03.757" v="438"/>
        <pc:sldMkLst>
          <pc:docMk/>
          <pc:sldMk cId="1414128948" sldId="267"/>
        </pc:sldMkLst>
      </pc:sldChg>
      <pc:sldChg chg="addSp modSp mod modNotesTx">
        <pc:chgData name="Hp Unit" userId="86ec350514542ee1" providerId="LiveId" clId="{C59C057C-D36C-4A4D-BC8E-F4F1A9AA301A}" dt="2024-07-30T11:00:13.273" v="441" actId="1076"/>
        <pc:sldMkLst>
          <pc:docMk/>
          <pc:sldMk cId="951365933" sldId="268"/>
        </pc:sldMkLst>
      </pc:sldChg>
      <pc:sldChg chg="addSp delSp modSp mod modNotesTx">
        <pc:chgData name="Hp Unit" userId="86ec350514542ee1" providerId="LiveId" clId="{C59C057C-D36C-4A4D-BC8E-F4F1A9AA301A}" dt="2024-07-30T11:00:00.516" v="437"/>
        <pc:sldMkLst>
          <pc:docMk/>
          <pc:sldMk cId="3511762416" sldId="270"/>
        </pc:sldMkLst>
      </pc:sldChg>
      <pc:sldChg chg="addSp modSp modNotesTx">
        <pc:chgData name="Hp Unit" userId="86ec350514542ee1" providerId="LiveId" clId="{C59C057C-D36C-4A4D-BC8E-F4F1A9AA301A}" dt="2024-07-30T11:00:18.416" v="442"/>
        <pc:sldMkLst>
          <pc:docMk/>
          <pc:sldMk cId="670442766" sldId="271"/>
        </pc:sldMkLst>
      </pc:sldChg>
      <pc:sldChg chg="addSp delSp modSp add mod modNotesTx">
        <pc:chgData name="Hp Unit" userId="86ec350514542ee1" providerId="LiveId" clId="{C59C057C-D36C-4A4D-BC8E-F4F1A9AA301A}" dt="2024-07-30T11:00:22.100" v="443"/>
        <pc:sldMkLst>
          <pc:docMk/>
          <pc:sldMk cId="2490789320" sldId="272"/>
        </pc:sldMkLst>
      </pc:sldChg>
      <pc:sldChg chg="add del">
        <pc:chgData name="Hp Unit" userId="86ec350514542ee1" providerId="LiveId" clId="{C59C057C-D36C-4A4D-BC8E-F4F1A9AA301A}" dt="2024-07-30T10:59:55.452" v="436"/>
        <pc:sldMkLst>
          <pc:docMk/>
          <pc:sldMk cId="3518776178" sldId="273"/>
        </pc:sldMkLst>
      </pc:sldChg>
    </pc:docChg>
  </pc:docChgLst>
  <pc:docChgLst>
    <pc:chgData name="Andrea Hufkie" userId="29391a07-4890-4ff5-83d8-bad57ec8345b" providerId="ADAL" clId="{329BA2F8-6DCF-49F0-AF6A-3C442AD3778C}"/>
    <pc:docChg chg="custSel modSld">
      <pc:chgData name="Andrea Hufkie" userId="29391a07-4890-4ff5-83d8-bad57ec8345b" providerId="ADAL" clId="{329BA2F8-6DCF-49F0-AF6A-3C442AD3778C}" dt="2025-01-08T20:44:42.963" v="13"/>
      <pc:docMkLst>
        <pc:docMk/>
      </pc:docMkLst>
      <pc:sldChg chg="delSp mod setBg">
        <pc:chgData name="Andrea Hufkie" userId="29391a07-4890-4ff5-83d8-bad57ec8345b" providerId="ADAL" clId="{329BA2F8-6DCF-49F0-AF6A-3C442AD3778C}" dt="2025-01-08T20:42:46.188" v="2"/>
        <pc:sldMkLst>
          <pc:docMk/>
          <pc:sldMk cId="0" sldId="256"/>
        </pc:sldMkLst>
        <pc:picChg chg="del">
          <ac:chgData name="Andrea Hufkie" userId="29391a07-4890-4ff5-83d8-bad57ec8345b" providerId="ADAL" clId="{329BA2F8-6DCF-49F0-AF6A-3C442AD3778C}" dt="2025-01-08T20:42:33.707" v="0" actId="478"/>
          <ac:picMkLst>
            <pc:docMk/>
            <pc:sldMk cId="0" sldId="256"/>
            <ac:picMk id="4" creationId="{DB318933-8615-509B-9998-2547A2D01A8B}"/>
          </ac:picMkLst>
        </pc:picChg>
      </pc:sldChg>
      <pc:sldChg chg="delSp modSp mod setBg">
        <pc:chgData name="Andrea Hufkie" userId="29391a07-4890-4ff5-83d8-bad57ec8345b" providerId="ADAL" clId="{329BA2F8-6DCF-49F0-AF6A-3C442AD3778C}" dt="2025-01-08T20:44:42.963" v="13"/>
        <pc:sldMkLst>
          <pc:docMk/>
          <pc:sldMk cId="951365933" sldId="268"/>
        </pc:sldMkLst>
        <pc:spChg chg="del">
          <ac:chgData name="Andrea Hufkie" userId="29391a07-4890-4ff5-83d8-bad57ec8345b" providerId="ADAL" clId="{329BA2F8-6DCF-49F0-AF6A-3C442AD3778C}" dt="2025-01-08T20:44:18.807" v="4" actId="478"/>
          <ac:spMkLst>
            <pc:docMk/>
            <pc:sldMk cId="951365933" sldId="268"/>
            <ac:spMk id="2" creationId="{CF1D3632-B5A7-F360-6D88-894B01EDBA09}"/>
          </ac:spMkLst>
        </pc:spChg>
        <pc:spChg chg="del">
          <ac:chgData name="Andrea Hufkie" userId="29391a07-4890-4ff5-83d8-bad57ec8345b" providerId="ADAL" clId="{329BA2F8-6DCF-49F0-AF6A-3C442AD3778C}" dt="2025-01-08T20:44:27.594" v="9" actId="478"/>
          <ac:spMkLst>
            <pc:docMk/>
            <pc:sldMk cId="951365933" sldId="268"/>
            <ac:spMk id="3" creationId="{F4CA9627-D345-F4F8-3F68-344BA02164EE}"/>
          </ac:spMkLst>
        </pc:spChg>
        <pc:spChg chg="del">
          <ac:chgData name="Andrea Hufkie" userId="29391a07-4890-4ff5-83d8-bad57ec8345b" providerId="ADAL" clId="{329BA2F8-6DCF-49F0-AF6A-3C442AD3778C}" dt="2025-01-08T20:44:29.583" v="10" actId="478"/>
          <ac:spMkLst>
            <pc:docMk/>
            <pc:sldMk cId="951365933" sldId="268"/>
            <ac:spMk id="6" creationId="{7B5660AD-0FDB-5F4D-9A6E-8E92843FE305}"/>
          </ac:spMkLst>
        </pc:spChg>
        <pc:spChg chg="del">
          <ac:chgData name="Andrea Hufkie" userId="29391a07-4890-4ff5-83d8-bad57ec8345b" providerId="ADAL" clId="{329BA2F8-6DCF-49F0-AF6A-3C442AD3778C}" dt="2025-01-08T20:44:31.573" v="11" actId="478"/>
          <ac:spMkLst>
            <pc:docMk/>
            <pc:sldMk cId="951365933" sldId="268"/>
            <ac:spMk id="8" creationId="{C9F27240-68E1-5AA5-F0AA-68751C926BDD}"/>
          </ac:spMkLst>
        </pc:spChg>
        <pc:spChg chg="del mod">
          <ac:chgData name="Andrea Hufkie" userId="29391a07-4890-4ff5-83d8-bad57ec8345b" providerId="ADAL" clId="{329BA2F8-6DCF-49F0-AF6A-3C442AD3778C}" dt="2025-01-08T20:44:25.021" v="8" actId="478"/>
          <ac:spMkLst>
            <pc:docMk/>
            <pc:sldMk cId="951365933" sldId="268"/>
            <ac:spMk id="10" creationId="{9D763902-23C7-E0F6-EB96-713BCB95D8D2}"/>
          </ac:spMkLst>
        </pc:spChg>
        <pc:spChg chg="del">
          <ac:chgData name="Andrea Hufkie" userId="29391a07-4890-4ff5-83d8-bad57ec8345b" providerId="ADAL" clId="{329BA2F8-6DCF-49F0-AF6A-3C442AD3778C}" dt="2025-01-08T20:44:20.563" v="5" actId="478"/>
          <ac:spMkLst>
            <pc:docMk/>
            <pc:sldMk cId="951365933" sldId="268"/>
            <ac:spMk id="12" creationId="{4F8C7F6C-38C7-9289-0563-4066645977FA}"/>
          </ac:spMkLst>
        </pc:spChg>
        <pc:picChg chg="del">
          <ac:chgData name="Andrea Hufkie" userId="29391a07-4890-4ff5-83d8-bad57ec8345b" providerId="ADAL" clId="{329BA2F8-6DCF-49F0-AF6A-3C442AD3778C}" dt="2025-01-08T20:44:17.373" v="3" actId="478"/>
          <ac:picMkLst>
            <pc:docMk/>
            <pc:sldMk cId="951365933" sldId="268"/>
            <ac:picMk id="7" creationId="{DF996366-D8EE-4923-2CE9-FD0E8699C1A0}"/>
          </ac:picMkLst>
        </pc:picChg>
        <pc:picChg chg="del">
          <ac:chgData name="Andrea Hufkie" userId="29391a07-4890-4ff5-83d8-bad57ec8345b" providerId="ADAL" clId="{329BA2F8-6DCF-49F0-AF6A-3C442AD3778C}" dt="2025-01-08T20:44:21.284" v="6" actId="478"/>
          <ac:picMkLst>
            <pc:docMk/>
            <pc:sldMk cId="951365933" sldId="268"/>
            <ac:picMk id="9" creationId="{7F1CF115-081F-50A4-0592-B3C1F1E903F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ews24.com/citypress/news/sa-teen-to-equip-young-girls-with-knowledge-about-hiv-in-the-us-20220622"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sz="1200" dirty="0" err="1"/>
              <a:t>Springmielie-hersiening</a:t>
            </a:r>
            <a:r>
              <a:rPr lang="en-ZA" sz="1200" dirty="0"/>
              <a:t> &amp; </a:t>
            </a:r>
            <a:r>
              <a:rPr lang="en-ZA" sz="1200" dirty="0" err="1"/>
              <a:t>Inleiding</a:t>
            </a:r>
            <a:r>
              <a:rPr lang="en-ZA" sz="1200" dirty="0"/>
              <a:t> (8 min)</a:t>
            </a:r>
          </a:p>
          <a:p>
            <a:pPr marL="0" lvl="0" indent="0" algn="l" rtl="0">
              <a:lnSpc>
                <a:spcPct val="100000"/>
              </a:lnSpc>
              <a:spcBef>
                <a:spcPts val="0"/>
              </a:spcBef>
              <a:spcAft>
                <a:spcPts val="0"/>
              </a:spcAft>
              <a:buSzPts val="1400"/>
              <a:buNone/>
            </a:pPr>
            <a:endParaRPr lang="en-ZA" sz="1200" dirty="0"/>
          </a:p>
          <a:p>
            <a:pPr marL="342900" lvl="0" indent="-342900" algn="just">
              <a:lnSpc>
                <a:spcPct val="115000"/>
              </a:lnSpc>
              <a:spcAft>
                <a:spcPts val="1200"/>
              </a:spcAft>
              <a:buFont typeface="Calibri" panose="020F0502020204030204" pitchFamily="34" charset="0"/>
              <a:buChar char="•"/>
            </a:pPr>
            <a:r>
              <a:rPr lang="af-ZA" sz="1800" b="1" dirty="0">
                <a:solidFill>
                  <a:srgbClr val="FF0000"/>
                </a:solidFill>
                <a:effectLst/>
                <a:latin typeface="Calibri" panose="020F0502020204030204" pitchFamily="34" charset="0"/>
                <a:ea typeface="Calibri" panose="020F0502020204030204" pitchFamily="34" charset="0"/>
              </a:rPr>
              <a:t>Nota aan onderwyser: </a:t>
            </a:r>
            <a:r>
              <a:rPr lang="af-ZA" sz="1800" dirty="0">
                <a:solidFill>
                  <a:srgbClr val="FF0000"/>
                </a:solidFill>
                <a:effectLst/>
                <a:latin typeface="Calibri" panose="020F0502020204030204" pitchFamily="34" charset="0"/>
                <a:ea typeface="Calibri" panose="020F0502020204030204" pitchFamily="34" charset="0"/>
              </a:rPr>
              <a:t>'n "Springmielie-hersiening" kan soms 'n bietjie luidrugtig en mededingend raak. Dit is 'n gesonde manier om 'n les te begin wat swaar inhoud dek. (Moenie bang wees vir 'n bietjie geraas nie.)</a:t>
            </a:r>
            <a:endParaRPr lang="en-US" sz="1800" dirty="0">
              <a:effectLst/>
              <a:latin typeface="Times New Roman" panose="02020603050405020304" pitchFamily="18" charset="0"/>
              <a:ea typeface="Calibri" panose="020F0502020204030204" pitchFamily="34" charset="0"/>
            </a:endParaRPr>
          </a:p>
          <a:p>
            <a:pPr marL="455930" algn="just">
              <a:lnSpc>
                <a:spcPct val="115000"/>
              </a:lnSpc>
              <a:spcAft>
                <a:spcPts val="1200"/>
              </a:spcAft>
            </a:pPr>
            <a:r>
              <a:rPr lang="af-ZA"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1200"/>
              </a:spcAft>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Welkom terug Graad 9's, by die tweede les in ons reeks oor seksuele gedrag en seksuele gesondheid. Voordat ons begin, gaan ons 'n "springmielie-hersiening" doen van wat jy uit die vorige les onthou. </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spcAft>
                <a:spcPts val="1200"/>
              </a:spcAft>
              <a:buFont typeface="Calibri" panose="020F0502020204030204" pitchFamily="34" charset="0"/>
              <a:buChar char="•"/>
            </a:pPr>
            <a:r>
              <a:rPr lang="af-ZA" sz="1800" b="1" dirty="0">
                <a:effectLst/>
                <a:latin typeface="Calibri" panose="020F0502020204030204" pitchFamily="34" charset="0"/>
                <a:ea typeface="Calibri" panose="020F0502020204030204" pitchFamily="34" charset="0"/>
              </a:rPr>
              <a:t>Dit gaan só werk:</a:t>
            </a:r>
            <a:r>
              <a:rPr lang="af-ZA" sz="1800" dirty="0">
                <a:effectLst/>
                <a:latin typeface="Calibri" panose="020F0502020204030204" pitchFamily="34" charset="0"/>
                <a:ea typeface="Calibri" panose="020F0502020204030204" pitchFamily="34" charset="0"/>
              </a:rPr>
              <a:t> Ek het vir elke groep (van VIER tot VYF) 'n stel van VYF kaarte gegee. Maak seker dat al die kaarte onderstebo lê. Die doel is om vir 30 sekondes lank oor die onderwerp (uit die vorige les) op 'n kaart te praat. Jy moet soveel as moontlik oor hierdie term verduidelik en soveel as moontlik voorbeelde gee. Sodra jy ophou praat, moet jy die kaart neersit. Elke persoon in die groep kry 'n kans om EEN kaart op te tel en vir 30 sekondes daaroor te praat. </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spcAft>
                <a:spcPts val="1200"/>
              </a:spcAft>
              <a:buFont typeface="Calibri" panose="020F0502020204030204" pitchFamily="34" charset="0"/>
              <a:buChar char="•"/>
            </a:pPr>
            <a:r>
              <a:rPr lang="af-ZA" sz="1800" b="1" dirty="0">
                <a:solidFill>
                  <a:srgbClr val="FF0000"/>
                </a:solidFill>
                <a:effectLst/>
                <a:latin typeface="Calibri" panose="020F0502020204030204" pitchFamily="34" charset="0"/>
                <a:ea typeface="Calibri" panose="020F0502020204030204" pitchFamily="34" charset="0"/>
              </a:rPr>
              <a:t>Nota aan onderwyser: </a:t>
            </a:r>
            <a:r>
              <a:rPr lang="af-ZA" sz="1800" dirty="0">
                <a:solidFill>
                  <a:srgbClr val="FF0000"/>
                </a:solidFill>
                <a:effectLst/>
                <a:latin typeface="Calibri" panose="020F0502020204030204" pitchFamily="34" charset="0"/>
                <a:ea typeface="Calibri" panose="020F0502020204030204" pitchFamily="34" charset="0"/>
              </a:rPr>
              <a:t>Gebruik 'n stophorlosie om tyd te hou van die vyf rondtes. Laat 'n paar sekondes toe vir groepe om rustig te raak voordat u weer die stophorlosie vir die volgende rondte begin. </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spcAft>
                <a:spcPts val="1200"/>
              </a:spcAft>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Is julle gereed? (Laat 5 min toe vir leerders om die "springmielie-hersiening" aktiwiteit te voltooi. Sodra hulle klaar is, moet die leerders hul stel kaarte oppak en in die koevert/plastieksakkie terugsit.)</a:t>
            </a:r>
            <a:endParaRPr lang="en-US" sz="1800" dirty="0">
              <a:effectLst/>
              <a:latin typeface="Times New Roman" panose="02020603050405020304" pitchFamily="18" charset="0"/>
              <a:ea typeface="Calibri" panose="020F0502020204030204" pitchFamily="34" charset="0"/>
            </a:endParaRPr>
          </a:p>
          <a:p>
            <a:pPr marL="455930" algn="just">
              <a:lnSpc>
                <a:spcPct val="115000"/>
              </a:lnSpc>
              <a:spcAft>
                <a:spcPts val="1200"/>
              </a:spcAft>
            </a:pPr>
            <a:r>
              <a:rPr lang="af-ZA"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1200"/>
              </a:spcAft>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Welgedaan almal! Dit klink asof julle nogal baie van die vorige les oor ongesonde seksuele gedrag onthou. Onthou, ongesonde seksuele gedrag hou ernstige gevolge in en dit is nie iets waardeur jy op hierdie stadium van jou lewe wil gaan nie.  </a:t>
            </a:r>
            <a:endParaRPr lang="en-US" sz="1800" dirty="0">
              <a:effectLst/>
              <a:latin typeface="Times New Roman" panose="02020603050405020304" pitchFamily="18" charset="0"/>
              <a:ea typeface="Calibri" panose="020F0502020204030204" pitchFamily="34" charset="0"/>
            </a:endParaRPr>
          </a:p>
          <a:p>
            <a:br>
              <a:rPr lang="af-ZA" sz="1800" dirty="0">
                <a:effectLst/>
                <a:latin typeface="Calibri" panose="020F0502020204030204" pitchFamily="34" charset="0"/>
                <a:ea typeface="Calibri" panose="020F0502020204030204" pitchFamily="34" charset="0"/>
              </a:rPr>
            </a:br>
            <a:r>
              <a:rPr lang="af-ZA"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457200"/>
            <a:r>
              <a:rPr lang="af-ZA"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1200"/>
              </a:spcAft>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Ons het in die vorige les na tienerswangerskap gekyk. Ons het geleer dat tienerswangerskap 'n groot probleem in Suid-Afrika is. Jong mense is seksueel aktief en gebruik nie voorbehoedmiddels nie. Sommige jong vroue is bekommerd dat die gebruik van die voorbehoedpil tot gewigstoename sal lei of dat dit hulle sal verhinder om as volwassenes swanger te raak. Dit is 'n mite. Sommige mans dink weer dat vroue alleenlik verantwoordelik is vir die voorkoming van swangerskap. Dit is riskante denke, aangesien </a:t>
            </a:r>
            <a:r>
              <a:rPr lang="af-ZA" sz="1800" dirty="0" err="1">
                <a:effectLst/>
                <a:latin typeface="Calibri" panose="020F0502020204030204" pitchFamily="34" charset="0"/>
                <a:ea typeface="Calibri" panose="020F0502020204030204" pitchFamily="34" charset="0"/>
              </a:rPr>
              <a:t>SOI's</a:t>
            </a:r>
            <a:r>
              <a:rPr lang="af-ZA" sz="1800" dirty="0">
                <a:effectLst/>
                <a:latin typeface="Calibri" panose="020F0502020204030204" pitchFamily="34" charset="0"/>
                <a:ea typeface="Calibri" panose="020F0502020204030204" pitchFamily="34" charset="0"/>
              </a:rPr>
              <a:t> steeds oorgedra kan word.</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Ons gaan vandag na die ander gevolge van ongesonde seksuele gedrag kyk, naamlik:</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ourier New" panose="02070309020205020404" pitchFamily="49" charset="0"/>
              <a:buChar char="o"/>
            </a:pPr>
            <a:r>
              <a:rPr lang="af-ZA" sz="1800" dirty="0" err="1">
                <a:effectLst/>
                <a:latin typeface="Calibri" panose="020F0502020204030204" pitchFamily="34" charset="0"/>
                <a:ea typeface="Calibri" panose="020F0502020204030204" pitchFamily="34" charset="0"/>
                <a:cs typeface="Courier New" panose="02070309020205020404" pitchFamily="49" charset="0"/>
              </a:rPr>
              <a:t>SOI's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cs typeface="Courier New" panose="02070309020205020404" pitchFamily="49" charset="0"/>
              </a:rPr>
              <a:t>MIV en vigs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cs typeface="Courier New" panose="02070309020205020404" pitchFamily="49" charset="0"/>
              </a:rPr>
              <a:t>Swak selfbeeld</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cs typeface="Courier New" panose="02070309020205020404" pitchFamily="49" charset="0"/>
              </a:rPr>
              <a:t>Emosionele letsels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0" lvl="0" indent="0" algn="l" rtl="0">
              <a:lnSpc>
                <a:spcPct val="100000"/>
              </a:lnSpc>
              <a:spcBef>
                <a:spcPts val="0"/>
              </a:spcBef>
              <a:spcAft>
                <a:spcPts val="0"/>
              </a:spcAft>
              <a:buSzPts val="1400"/>
              <a:buNone/>
            </a:pPr>
            <a:endParaRPr lang="en-ZA" sz="1200" dirty="0"/>
          </a:p>
          <a:p>
            <a:pPr marL="0" lvl="0" indent="0" algn="l" rtl="0">
              <a:lnSpc>
                <a:spcPct val="100000"/>
              </a:lnSpc>
              <a:spcBef>
                <a:spcPts val="0"/>
              </a:spcBef>
              <a:spcAft>
                <a:spcPts val="0"/>
              </a:spcAft>
              <a:buSzPts val="1400"/>
              <a:buNone/>
            </a:pPr>
            <a:endParaRPr lang="en-ZA" sz="1200" dirty="0"/>
          </a:p>
          <a:p>
            <a:pPr marL="0" lvl="0" indent="0" algn="l" rtl="0">
              <a:lnSpc>
                <a:spcPct val="100000"/>
              </a:lnSpc>
              <a:spcBef>
                <a:spcPts val="0"/>
              </a:spcBef>
              <a:spcAft>
                <a:spcPts val="0"/>
              </a:spcAft>
              <a:buSzPts val="1400"/>
              <a:buNone/>
            </a:pPr>
            <a:endParaRPr lang="en-ZA" sz="1700" dirty="0">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105" name="Google Shape;10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Onderrig</a:t>
            </a:r>
            <a:r>
              <a:rPr lang="en-US" dirty="0"/>
              <a:t> (5 min)</a:t>
            </a:r>
          </a:p>
          <a:p>
            <a:endParaRPr lang="en-US" dirty="0"/>
          </a:p>
          <a:p>
            <a:pPr marL="342900" lvl="0" indent="-342900" algn="just">
              <a:lnSpc>
                <a:spcPct val="115000"/>
              </a:lnSpc>
              <a:buFont typeface="Calibri" panose="020F0502020204030204" pitchFamily="34" charset="0"/>
              <a:buChar char="•"/>
            </a:pPr>
            <a:r>
              <a:rPr lang="af-ZA" sz="1200" dirty="0">
                <a:effectLst/>
                <a:latin typeface="Calibri" panose="020F0502020204030204" pitchFamily="34" charset="0"/>
                <a:ea typeface="Calibri" panose="020F0502020204030204" pitchFamily="34" charset="0"/>
              </a:rPr>
              <a:t>Dit kan uitdagend wees om seksueel oordraagbare infeksies (</a:t>
            </a:r>
            <a:r>
              <a:rPr lang="af-ZA" sz="1200" dirty="0" err="1">
                <a:effectLst/>
                <a:latin typeface="Calibri" panose="020F0502020204030204" pitchFamily="34" charset="0"/>
                <a:ea typeface="Calibri" panose="020F0502020204030204" pitchFamily="34" charset="0"/>
              </a:rPr>
              <a:t>SOI's</a:t>
            </a:r>
            <a:r>
              <a:rPr lang="af-ZA" sz="1200" dirty="0">
                <a:effectLst/>
                <a:latin typeface="Calibri" panose="020F0502020204030204" pitchFamily="34" charset="0"/>
                <a:ea typeface="Calibri" panose="020F0502020204030204" pitchFamily="34" charset="0"/>
              </a:rPr>
              <a:t>) te bespreek, maar dit is noodsaaklik om dit openlik aan te spreek. Om </a:t>
            </a:r>
            <a:r>
              <a:rPr lang="af-ZA" sz="1200" dirty="0" err="1">
                <a:effectLst/>
                <a:latin typeface="Calibri" panose="020F0502020204030204" pitchFamily="34" charset="0"/>
                <a:ea typeface="Calibri" panose="020F0502020204030204" pitchFamily="34" charset="0"/>
              </a:rPr>
              <a:t>SOI's</a:t>
            </a:r>
            <a:r>
              <a:rPr lang="af-ZA" sz="1200" dirty="0">
                <a:effectLst/>
                <a:latin typeface="Calibri" panose="020F0502020204030204" pitchFamily="34" charset="0"/>
                <a:ea typeface="Calibri" panose="020F0502020204030204" pitchFamily="34" charset="0"/>
              </a:rPr>
              <a:t> te ignoreer, sal dit nie laat verdwyn nie. Sonder behoorlike behandeling kan dit ernstige gesondheidskwessies veroorsaak. Net soos jy nie griep nie sou ignoreer nie, moet jy ook nie 'n </a:t>
            </a:r>
            <a:r>
              <a:rPr lang="af-ZA" sz="1200" dirty="0" err="1">
                <a:effectLst/>
                <a:latin typeface="Calibri" panose="020F0502020204030204" pitchFamily="34" charset="0"/>
                <a:ea typeface="Calibri" panose="020F0502020204030204" pitchFamily="34" charset="0"/>
              </a:rPr>
              <a:t>SOI</a:t>
            </a:r>
            <a:r>
              <a:rPr lang="af-ZA" sz="1200" dirty="0">
                <a:effectLst/>
                <a:latin typeface="Calibri" panose="020F0502020204030204" pitchFamily="34" charset="0"/>
                <a:ea typeface="Calibri" panose="020F0502020204030204" pitchFamily="34" charset="0"/>
              </a:rPr>
              <a:t> ignoreer nie. Alhoewel nie alle </a:t>
            </a:r>
            <a:r>
              <a:rPr lang="af-ZA" sz="1200" dirty="0" err="1">
                <a:effectLst/>
                <a:latin typeface="Calibri" panose="020F0502020204030204" pitchFamily="34" charset="0"/>
                <a:ea typeface="Calibri" panose="020F0502020204030204" pitchFamily="34" charset="0"/>
              </a:rPr>
              <a:t>SOI's</a:t>
            </a:r>
            <a:r>
              <a:rPr lang="af-ZA" sz="1200" dirty="0">
                <a:effectLst/>
                <a:latin typeface="Calibri" panose="020F0502020204030204" pitchFamily="34" charset="0"/>
                <a:ea typeface="Calibri" panose="020F0502020204030204" pitchFamily="34" charset="0"/>
              </a:rPr>
              <a:t> genees kan word nie, is tydige mediese ingryping van kardinale belang om ernstige siektes of selfs sterfte te voorkom.</a:t>
            </a:r>
            <a:endParaRPr lang="en-US" sz="12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200" dirty="0">
                <a:effectLst/>
                <a:latin typeface="Calibri" panose="020F0502020204030204" pitchFamily="34" charset="0"/>
                <a:ea typeface="Calibri" panose="020F0502020204030204" pitchFamily="34" charset="0"/>
              </a:rPr>
              <a:t>So, wat moet jy weet? (Klik op die skyfie)</a:t>
            </a:r>
            <a:endParaRPr lang="en-US" sz="12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200" b="1" dirty="0">
                <a:effectLst/>
                <a:latin typeface="Calibri" panose="020F0502020204030204" pitchFamily="34" charset="0"/>
                <a:ea typeface="Calibri" panose="020F0502020204030204" pitchFamily="34" charset="0"/>
              </a:rPr>
              <a:t>Hoe word </a:t>
            </a:r>
            <a:r>
              <a:rPr lang="af-ZA" sz="1200" b="1" dirty="0" err="1">
                <a:effectLst/>
                <a:latin typeface="Calibri" panose="020F0502020204030204" pitchFamily="34" charset="0"/>
                <a:ea typeface="Calibri" panose="020F0502020204030204" pitchFamily="34" charset="0"/>
              </a:rPr>
              <a:t>SOI's</a:t>
            </a:r>
            <a:r>
              <a:rPr lang="af-ZA" sz="1200" b="1" dirty="0">
                <a:effectLst/>
                <a:latin typeface="Calibri" panose="020F0502020204030204" pitchFamily="34" charset="0"/>
                <a:ea typeface="Calibri" panose="020F0502020204030204" pitchFamily="34" charset="0"/>
              </a:rPr>
              <a:t> oorgedra? </a:t>
            </a:r>
            <a:r>
              <a:rPr lang="af-ZA" sz="1200" dirty="0">
                <a:effectLst/>
                <a:latin typeface="Calibri" panose="020F0502020204030204" pitchFamily="34" charset="0"/>
                <a:ea typeface="Calibri" panose="020F0502020204030204" pitchFamily="34" charset="0"/>
              </a:rPr>
              <a:t>Hierdie infeksies word deur seksuele kontak van een besmette persoon na 'n ander oorgedra. Die oordrag vind meestal plaas wanneer 'n paartjie seks het sonder om 'n kondoom te gebruik. (Klik op die skyfie)</a:t>
            </a:r>
            <a:endParaRPr lang="en-US" sz="12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200" b="1" dirty="0">
                <a:effectLst/>
                <a:latin typeface="Calibri" panose="020F0502020204030204" pitchFamily="34" charset="0"/>
                <a:ea typeface="Calibri" panose="020F0502020204030204" pitchFamily="34" charset="0"/>
              </a:rPr>
              <a:t>Hoe sal iemand weet of hulle 'n </a:t>
            </a:r>
            <a:r>
              <a:rPr lang="af-ZA" sz="1200" b="1" dirty="0" err="1">
                <a:effectLst/>
                <a:latin typeface="Calibri" panose="020F0502020204030204" pitchFamily="34" charset="0"/>
                <a:ea typeface="Calibri" panose="020F0502020204030204" pitchFamily="34" charset="0"/>
              </a:rPr>
              <a:t>SOI</a:t>
            </a:r>
            <a:r>
              <a:rPr lang="af-ZA" sz="1200" b="1" dirty="0">
                <a:effectLst/>
                <a:latin typeface="Calibri" panose="020F0502020204030204" pitchFamily="34" charset="0"/>
                <a:ea typeface="Calibri" panose="020F0502020204030204" pitchFamily="34" charset="0"/>
              </a:rPr>
              <a:t> het?</a:t>
            </a:r>
            <a:r>
              <a:rPr lang="af-ZA" sz="1200" dirty="0">
                <a:effectLst/>
                <a:latin typeface="Calibri" panose="020F0502020204030204" pitchFamily="34" charset="0"/>
                <a:ea typeface="Calibri" panose="020F0502020204030204" pitchFamily="34" charset="0"/>
              </a:rPr>
              <a:t> Baie </a:t>
            </a:r>
            <a:r>
              <a:rPr lang="af-ZA" sz="1200" dirty="0" err="1">
                <a:effectLst/>
                <a:latin typeface="Calibri" panose="020F0502020204030204" pitchFamily="34" charset="0"/>
                <a:ea typeface="Calibri" panose="020F0502020204030204" pitchFamily="34" charset="0"/>
              </a:rPr>
              <a:t>SOI's</a:t>
            </a:r>
            <a:r>
              <a:rPr lang="af-ZA" sz="1200" dirty="0">
                <a:effectLst/>
                <a:latin typeface="Calibri" panose="020F0502020204030204" pitchFamily="34" charset="0"/>
                <a:ea typeface="Calibri" panose="020F0502020204030204" pitchFamily="34" charset="0"/>
              </a:rPr>
              <a:t> het soortgelyke simptome, wat dit soms moeilik maak om die spesifieke infeksie te identifiseer.  Simptome van </a:t>
            </a:r>
            <a:r>
              <a:rPr lang="af-ZA" sz="1200" dirty="0" err="1">
                <a:effectLst/>
                <a:latin typeface="Calibri" panose="020F0502020204030204" pitchFamily="34" charset="0"/>
                <a:ea typeface="Calibri" panose="020F0502020204030204" pitchFamily="34" charset="0"/>
              </a:rPr>
              <a:t>SOI's</a:t>
            </a:r>
            <a:r>
              <a:rPr lang="af-ZA" sz="1200" dirty="0">
                <a:effectLst/>
                <a:latin typeface="Calibri" panose="020F0502020204030204" pitchFamily="34" charset="0"/>
                <a:ea typeface="Calibri" panose="020F0502020204030204" pitchFamily="34" charset="0"/>
              </a:rPr>
              <a:t> sluit die volgende in:</a:t>
            </a:r>
            <a:endParaRPr lang="en-US" sz="1200" dirty="0">
              <a:effectLst/>
              <a:latin typeface="Times New Roman" panose="02020603050405020304" pitchFamily="18" charset="0"/>
              <a:ea typeface="Calibri" panose="020F0502020204030204" pitchFamily="34"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Abnormale afskeiding deur die vagina, penis of anus.  </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Pyn tydens urinering.</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Knoppe, </a:t>
            </a:r>
            <a:r>
              <a:rPr lang="af-ZA" sz="1200" dirty="0" err="1">
                <a:effectLst/>
                <a:latin typeface="Calibri" panose="020F0502020204030204" pitchFamily="34" charset="0"/>
                <a:ea typeface="Calibri" panose="020F0502020204030204" pitchFamily="34" charset="0"/>
              </a:rPr>
              <a:t>vergroeisels</a:t>
            </a:r>
            <a:r>
              <a:rPr lang="af-ZA" sz="1200" dirty="0">
                <a:effectLst/>
                <a:latin typeface="Calibri" panose="020F0502020204030204" pitchFamily="34" charset="0"/>
                <a:ea typeface="Calibri" panose="020F0502020204030204" pitchFamily="34" charset="0"/>
              </a:rPr>
              <a:t> of 'n uitslag rondom die geslagsdele of anus.</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Abnormale vaginale bloeding.</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Jeukerigheid van die geslagsdele of anus.</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Blase en sere rondom die geslagsdele of anus.</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Vratte rondom die geslagsdele of anus.</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Vratte in die mond of keel (dit is baie skaars).</a:t>
            </a:r>
            <a:endParaRPr lang="en-US" sz="1200" dirty="0">
              <a:effectLst/>
              <a:latin typeface="Times New Roman" panose="02020603050405020304" pitchFamily="18" charset="0"/>
              <a:ea typeface="Times New Roman" panose="02020603050405020304" pitchFamily="18" charset="0"/>
            </a:endParaRPr>
          </a:p>
          <a:p>
            <a:pPr marL="450215" algn="just">
              <a:lnSpc>
                <a:spcPct val="115000"/>
              </a:lnSpc>
            </a:pPr>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alibri" panose="020F0502020204030204" pitchFamily="34" charset="0"/>
              <a:buChar char="•"/>
            </a:pPr>
            <a:r>
              <a:rPr lang="af-ZA" sz="1200" dirty="0">
                <a:effectLst/>
                <a:latin typeface="Calibri" panose="020F0502020204030204" pitchFamily="34" charset="0"/>
                <a:ea typeface="Calibri" panose="020F0502020204030204" pitchFamily="34" charset="0"/>
              </a:rPr>
              <a:t>Die realiteit is dat nie alle </a:t>
            </a:r>
            <a:r>
              <a:rPr lang="af-ZA" sz="1200" dirty="0" err="1">
                <a:effectLst/>
                <a:latin typeface="Calibri" panose="020F0502020204030204" pitchFamily="34" charset="0"/>
                <a:ea typeface="Calibri" panose="020F0502020204030204" pitchFamily="34" charset="0"/>
              </a:rPr>
              <a:t>SOI's</a:t>
            </a:r>
            <a:r>
              <a:rPr lang="af-ZA" sz="1200" dirty="0">
                <a:effectLst/>
                <a:latin typeface="Calibri" panose="020F0502020204030204" pitchFamily="34" charset="0"/>
                <a:ea typeface="Calibri" panose="020F0502020204030204" pitchFamily="34" charset="0"/>
              </a:rPr>
              <a:t> sigbare simptome het nie. As mense onbeskermde seks het, (Onthou dit is baie onverstandig! Moenie onbeskermde seks beoefen nie!) moet hulle mediese toetsing ondergaan aangesien hulle besmet kan wees, maar nie daarvan bewus is nie. Hierdie infeksies sluit in:</a:t>
            </a:r>
            <a:endParaRPr lang="en-US" sz="1200" dirty="0">
              <a:effectLst/>
              <a:latin typeface="Times New Roman" panose="02020603050405020304" pitchFamily="18" charset="0"/>
              <a:ea typeface="Calibri" panose="020F0502020204030204" pitchFamily="34"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Hepatitis B: Dikwels geen duidelike simptome nie.</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Genitale herpes: Klein blasies op die geslagsdele wat met die hulp van medikasie bestuur kan word.</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Sifilis: Genitale sere. Indien dit nie behandel word nie, kan dit ernstige gesondheidsprobleme veroorsaak, insluitend sterfte.</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err="1">
                <a:effectLst/>
                <a:latin typeface="Calibri" panose="020F0502020204030204" pitchFamily="34" charset="0"/>
                <a:ea typeface="Calibri" panose="020F0502020204030204" pitchFamily="34" charset="0"/>
              </a:rPr>
              <a:t>Gonorrhoea</a:t>
            </a:r>
            <a:r>
              <a:rPr lang="af-ZA" sz="1200" dirty="0">
                <a:effectLst/>
                <a:latin typeface="Calibri" panose="020F0502020204030204" pitchFamily="34" charset="0"/>
                <a:ea typeface="Calibri" panose="020F0502020204030204" pitchFamily="34" charset="0"/>
              </a:rPr>
              <a:t>: 'n Brandende sensasie tydens urinering. (Dit is, met die regte behandeling, geneesbaar.)</a:t>
            </a:r>
            <a:endParaRPr lang="en-US" sz="1200" dirty="0">
              <a:effectLst/>
              <a:latin typeface="Times New Roman" panose="02020603050405020304" pitchFamily="18" charset="0"/>
              <a:ea typeface="Times New Roman" panose="02020603050405020304" pitchFamily="18" charset="0"/>
            </a:endParaRPr>
          </a:p>
          <a:p>
            <a:pPr marL="685800" algn="just">
              <a:lnSpc>
                <a:spcPct val="115000"/>
              </a:lnSpc>
            </a:pPr>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alibri" panose="020F0502020204030204" pitchFamily="34" charset="0"/>
              <a:buChar char="•"/>
            </a:pPr>
            <a:r>
              <a:rPr lang="af-ZA" sz="1200" b="1" dirty="0">
                <a:effectLst/>
                <a:latin typeface="Calibri" panose="020F0502020204030204" pitchFamily="34" charset="0"/>
                <a:ea typeface="Calibri" panose="020F0502020204030204" pitchFamily="34" charset="0"/>
              </a:rPr>
              <a:t>Waar kan mense hulp kry?</a:t>
            </a:r>
            <a:r>
              <a:rPr lang="af-ZA" sz="1200" dirty="0">
                <a:effectLst/>
                <a:latin typeface="Calibri" panose="020F0502020204030204" pitchFamily="34" charset="0"/>
                <a:ea typeface="Calibri" panose="020F0502020204030204" pitchFamily="34" charset="0"/>
              </a:rPr>
              <a:t> Indien enige van hierdie simptome teenwoordig is, is dit noodsaaklik om onmiddellik 'n dokter of kliniek te besoek. Eerlikheid oor jou simptome en die uitspreek van jou bekommernis is belangrik sodat die regte toetse gedoen kan word en jy die nodige mediese ingryping kan ontvang. (Klik op die skyfie)</a:t>
            </a:r>
            <a:endParaRPr lang="en-US" sz="1200" dirty="0">
              <a:effectLst/>
              <a:latin typeface="Times New Roman" panose="02020603050405020304" pitchFamily="18" charset="0"/>
              <a:ea typeface="Calibri" panose="020F0502020204030204" pitchFamily="34" charset="0"/>
            </a:endParaRP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004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Groepaktiwiteit</a:t>
            </a:r>
            <a:r>
              <a:rPr lang="en-US" dirty="0"/>
              <a:t> (7 min)</a:t>
            </a:r>
          </a:p>
          <a:p>
            <a:endParaRPr lang="en-US" dirty="0"/>
          </a:p>
          <a:p>
            <a:pPr marL="342900" lvl="0" indent="-342900" algn="just">
              <a:lnSpc>
                <a:spcPct val="115000"/>
              </a:lnSpc>
              <a:buFont typeface="Calibri" panose="020F0502020204030204" pitchFamily="34" charset="0"/>
              <a:buChar char="•"/>
            </a:pPr>
            <a:r>
              <a:rPr lang="af-ZA" sz="1200" dirty="0">
                <a:effectLst/>
                <a:latin typeface="Calibri" panose="020F0502020204030204" pitchFamily="34" charset="0"/>
                <a:ea typeface="Calibri" panose="020F0502020204030204" pitchFamily="34" charset="0"/>
              </a:rPr>
              <a:t>Bestudeer die statistieke op die skyfie. Bespreek kortliks die volgende vrae in </a:t>
            </a:r>
            <a:r>
              <a:rPr lang="af-ZA" sz="1200" b="1" i="1" dirty="0">
                <a:effectLst/>
                <a:latin typeface="Calibri" panose="020F0502020204030204" pitchFamily="34" charset="0"/>
                <a:ea typeface="Calibri" panose="020F0502020204030204" pitchFamily="34" charset="0"/>
              </a:rPr>
              <a:t>Aktiwiteit 1 </a:t>
            </a:r>
            <a:r>
              <a:rPr lang="af-ZA" sz="1200" dirty="0">
                <a:effectLst/>
                <a:latin typeface="Calibri" panose="020F0502020204030204" pitchFamily="34" charset="0"/>
                <a:ea typeface="Calibri" panose="020F0502020204030204" pitchFamily="34" charset="0"/>
              </a:rPr>
              <a:t>(</a:t>
            </a:r>
            <a:r>
              <a:rPr lang="af-ZA" sz="1200" b="1" i="1" u="sng" dirty="0">
                <a:effectLst/>
                <a:latin typeface="Calibri" panose="020F0502020204030204" pitchFamily="34" charset="0"/>
                <a:ea typeface="Calibri" panose="020F0502020204030204" pitchFamily="34" charset="0"/>
              </a:rPr>
              <a:t>Les 2 – Werkkaart</a:t>
            </a:r>
            <a:r>
              <a:rPr lang="af-ZA" sz="1200" dirty="0">
                <a:effectLst/>
                <a:latin typeface="Calibri" panose="020F0502020204030204" pitchFamily="34" charset="0"/>
                <a:ea typeface="Calibri" panose="020F0502020204030204" pitchFamily="34" charset="0"/>
              </a:rPr>
              <a:t>):</a:t>
            </a:r>
            <a:endParaRPr lang="en-US" sz="1200" dirty="0">
              <a:effectLst/>
              <a:latin typeface="Times New Roman" panose="02020603050405020304" pitchFamily="18" charset="0"/>
              <a:ea typeface="Calibri" panose="020F0502020204030204" pitchFamily="34"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Hoekom sal so baie seksueel aktiewe tieners 'n </a:t>
            </a:r>
            <a:r>
              <a:rPr lang="af-ZA" sz="1200" dirty="0" err="1">
                <a:effectLst/>
                <a:latin typeface="Calibri" panose="020F0502020204030204" pitchFamily="34" charset="0"/>
                <a:ea typeface="Calibri" panose="020F0502020204030204" pitchFamily="34" charset="0"/>
              </a:rPr>
              <a:t>SOI</a:t>
            </a:r>
            <a:r>
              <a:rPr lang="af-ZA" sz="1200" dirty="0">
                <a:effectLst/>
                <a:latin typeface="Calibri" panose="020F0502020204030204" pitchFamily="34" charset="0"/>
                <a:ea typeface="Calibri" panose="020F0502020204030204" pitchFamily="34" charset="0"/>
              </a:rPr>
              <a:t> opdoen?</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Gee TWEE redes waarom tieners onwillig sal wees om hulp te soek indien hulle 'n </a:t>
            </a:r>
            <a:r>
              <a:rPr lang="af-ZA" sz="1200" dirty="0" err="1">
                <a:effectLst/>
                <a:latin typeface="Calibri" panose="020F0502020204030204" pitchFamily="34" charset="0"/>
                <a:ea typeface="Calibri" panose="020F0502020204030204" pitchFamily="34" charset="0"/>
              </a:rPr>
              <a:t>SOI</a:t>
            </a:r>
            <a:r>
              <a:rPr lang="af-ZA" sz="1200" dirty="0">
                <a:effectLst/>
                <a:latin typeface="Calibri" panose="020F0502020204030204" pitchFamily="34" charset="0"/>
                <a:ea typeface="Calibri" panose="020F0502020204030204" pitchFamily="34" charset="0"/>
              </a:rPr>
              <a:t> opdoen.</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Noem TWEE maniere waarop 'n tiener kan voorkom dat hy/sy 'n </a:t>
            </a:r>
            <a:r>
              <a:rPr lang="af-ZA" sz="1200" dirty="0" err="1">
                <a:effectLst/>
                <a:latin typeface="Calibri" panose="020F0502020204030204" pitchFamily="34" charset="0"/>
                <a:ea typeface="Calibri" panose="020F0502020204030204" pitchFamily="34" charset="0"/>
              </a:rPr>
              <a:t>SOI</a:t>
            </a:r>
            <a:r>
              <a:rPr lang="af-ZA" sz="1200" dirty="0">
                <a:effectLst/>
                <a:latin typeface="Calibri" panose="020F0502020204030204" pitchFamily="34" charset="0"/>
                <a:ea typeface="Calibri" panose="020F0502020204030204" pitchFamily="34" charset="0"/>
              </a:rPr>
              <a:t> opdoen.</a:t>
            </a:r>
            <a:endParaRPr lang="en-US" sz="1200" dirty="0">
              <a:effectLst/>
              <a:latin typeface="Times New Roman" panose="02020603050405020304" pitchFamily="18" charset="0"/>
              <a:ea typeface="Times New Roman" panose="02020603050405020304" pitchFamily="18" charset="0"/>
            </a:endParaRPr>
          </a:p>
          <a:p>
            <a:pPr marL="914400" algn="just">
              <a:lnSpc>
                <a:spcPct val="115000"/>
              </a:lnSpc>
            </a:pPr>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alibri" panose="020F0502020204030204" pitchFamily="34" charset="0"/>
              <a:buChar char="•"/>
            </a:pPr>
            <a:r>
              <a:rPr lang="af-ZA" sz="1200" dirty="0">
                <a:effectLst/>
                <a:latin typeface="Calibri" panose="020F0502020204030204" pitchFamily="34" charset="0"/>
                <a:ea typeface="Calibri" panose="020F0502020204030204" pitchFamily="34" charset="0"/>
              </a:rPr>
              <a:t>Welgedaan Graad 9's! Sommige tieners het ongesonde seksuele gewoontes en glo dat hulle nie 'n </a:t>
            </a:r>
            <a:r>
              <a:rPr lang="af-ZA" sz="1200" dirty="0" err="1">
                <a:effectLst/>
                <a:latin typeface="Calibri" panose="020F0502020204030204" pitchFamily="34" charset="0"/>
                <a:ea typeface="Calibri" panose="020F0502020204030204" pitchFamily="34" charset="0"/>
              </a:rPr>
              <a:t>SOI</a:t>
            </a:r>
            <a:r>
              <a:rPr lang="af-ZA" sz="1200" dirty="0">
                <a:effectLst/>
                <a:latin typeface="Calibri" panose="020F0502020204030204" pitchFamily="34" charset="0"/>
                <a:ea typeface="Calibri" panose="020F0502020204030204" pitchFamily="34" charset="0"/>
              </a:rPr>
              <a:t> sal opdoen nie, daarom tref hulle geen voorsorgmaatreëls nie. Tieners is moontlik nie bewus daarvan dat hierdie siektes so algemeen voorkom en maklik oorgedra kan word nie.</a:t>
            </a:r>
            <a:endParaRPr lang="en-US" sz="12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200" dirty="0">
                <a:effectLst/>
                <a:latin typeface="Calibri" panose="020F0502020204030204" pitchFamily="34" charset="0"/>
                <a:ea typeface="Calibri" panose="020F0502020204030204" pitchFamily="34" charset="0"/>
              </a:rPr>
              <a:t>Kom ons kry 'n bietjie terugvoer van 'n paar groepe. Wat is die redes waarom tieners nie hulp sal soek as hulle vermoed dat hulle met 'n </a:t>
            </a:r>
            <a:r>
              <a:rPr lang="af-ZA" sz="1200" dirty="0" err="1">
                <a:effectLst/>
                <a:latin typeface="Calibri" panose="020F0502020204030204" pitchFamily="34" charset="0"/>
                <a:ea typeface="Calibri" panose="020F0502020204030204" pitchFamily="34" charset="0"/>
              </a:rPr>
              <a:t>SOI</a:t>
            </a:r>
            <a:r>
              <a:rPr lang="af-ZA" sz="1200" dirty="0">
                <a:effectLst/>
                <a:latin typeface="Calibri" panose="020F0502020204030204" pitchFamily="34" charset="0"/>
                <a:ea typeface="Calibri" panose="020F0502020204030204" pitchFamily="34" charset="0"/>
              </a:rPr>
              <a:t> besmet is nie? (Gee geleentheid vir antwoorde)</a:t>
            </a:r>
            <a:endParaRPr lang="en-US" sz="12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200" dirty="0">
                <a:effectLst/>
                <a:latin typeface="Calibri" panose="020F0502020204030204" pitchFamily="34" charset="0"/>
                <a:ea typeface="Calibri" panose="020F0502020204030204" pitchFamily="34" charset="0"/>
              </a:rPr>
              <a:t>Korrek! Sommige tieners wat vermoed dat hulle 'n </a:t>
            </a:r>
            <a:r>
              <a:rPr lang="af-ZA" sz="1200" dirty="0" err="1">
                <a:effectLst/>
                <a:latin typeface="Calibri" panose="020F0502020204030204" pitchFamily="34" charset="0"/>
                <a:ea typeface="Calibri" panose="020F0502020204030204" pitchFamily="34" charset="0"/>
              </a:rPr>
              <a:t>SOI</a:t>
            </a:r>
            <a:r>
              <a:rPr lang="af-ZA" sz="1200" dirty="0">
                <a:effectLst/>
                <a:latin typeface="Calibri" panose="020F0502020204030204" pitchFamily="34" charset="0"/>
                <a:ea typeface="Calibri" panose="020F0502020204030204" pitchFamily="34" charset="0"/>
              </a:rPr>
              <a:t> het, kan gevoelens van verleentheid, vrees, skaamte of selfs paniek ervaar. Hierdie emosies kan veroorsaak dat hulle die simptome ignoreer in die hoop dat dit vanself sal verdwyn. Sommige besef dalk nie hoe ernstig die gevolge kan wees indien dit nie behandel word nie.</a:t>
            </a:r>
            <a:endParaRPr lang="en-US" sz="12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200" dirty="0">
                <a:effectLst/>
                <a:latin typeface="Calibri" panose="020F0502020204030204" pitchFamily="34" charset="0"/>
                <a:ea typeface="Calibri" panose="020F0502020204030204" pitchFamily="34" charset="0"/>
              </a:rPr>
              <a:t>'n Tiener kan 'n kondoom gebruik om 'n </a:t>
            </a:r>
            <a:r>
              <a:rPr lang="af-ZA" sz="1200" dirty="0" err="1">
                <a:effectLst/>
                <a:latin typeface="Calibri" panose="020F0502020204030204" pitchFamily="34" charset="0"/>
                <a:ea typeface="Calibri" panose="020F0502020204030204" pitchFamily="34" charset="0"/>
              </a:rPr>
              <a:t>SOI</a:t>
            </a:r>
            <a:r>
              <a:rPr lang="af-ZA" sz="1200" dirty="0">
                <a:effectLst/>
                <a:latin typeface="Calibri" panose="020F0502020204030204" pitchFamily="34" charset="0"/>
                <a:ea typeface="Calibri" panose="020F0502020204030204" pitchFamily="34" charset="0"/>
              </a:rPr>
              <a:t> te voorkom, maar dit is nie 'n 100% waarborg dat dit sal werk nie. Die mees effektiewe vorm van voorkoming is steeds onthouding.</a:t>
            </a:r>
            <a:endParaRPr lang="en-US" sz="1200" dirty="0">
              <a:effectLst/>
              <a:latin typeface="Times New Roman" panose="02020603050405020304" pitchFamily="18" charset="0"/>
              <a:ea typeface="Calibri" panose="020F0502020204030204" pitchFamily="34" charset="0"/>
            </a:endParaRP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5618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Onderrig</a:t>
            </a:r>
            <a:r>
              <a:rPr lang="en-US" dirty="0"/>
              <a:t> (4 min)</a:t>
            </a:r>
          </a:p>
          <a:p>
            <a:endParaRPr lang="en-US" dirty="0"/>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Kom ons kyk na die ander gevolge van ongesonde seksuele gedrag. </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b="1" dirty="0">
                <a:effectLst/>
                <a:latin typeface="Calibri" panose="020F0502020204030204" pitchFamily="34" charset="0"/>
                <a:ea typeface="Calibri" panose="020F0502020204030204" pitchFamily="34" charset="0"/>
              </a:rPr>
              <a:t>Swak selfbeeld</a:t>
            </a:r>
            <a:r>
              <a:rPr lang="af-ZA" sz="1800" dirty="0">
                <a:effectLst/>
                <a:latin typeface="Calibri" panose="020F0502020204030204" pitchFamily="34" charset="0"/>
                <a:ea typeface="Calibri" panose="020F0502020204030204" pitchFamily="34" charset="0"/>
              </a:rPr>
              <a:t>: Ongesonde seksuele gedrag kan 'n diepgaande impak op jou emosionele welstand en selfbeeld hê. Deur aan seksuele aktiwiteite  deel te neem, kan jy gevoelens van teleurstelling, skaamte, vrees, en selfverwyt ervaar. Dit is die gevolg van die besef dat jy swak besluite geneem het. Hierdie negatiewe emosies kan jou selfbeeld verlaag. 'n Lae selfbeeld kan jou besluitneming verder beïnvloed en kan lei tot gevaarlike en skadelike gedrag, soos </a:t>
            </a:r>
            <a:r>
              <a:rPr lang="af-ZA" sz="1800" dirty="0" err="1">
                <a:effectLst/>
                <a:latin typeface="Calibri" panose="020F0502020204030204" pitchFamily="34" charset="0"/>
                <a:ea typeface="Calibri" panose="020F0502020204030204" pitchFamily="34" charset="0"/>
              </a:rPr>
              <a:t>selfbeskadiging</a:t>
            </a:r>
            <a:r>
              <a:rPr lang="af-ZA" sz="1800" dirty="0">
                <a:effectLst/>
                <a:latin typeface="Calibri" panose="020F0502020204030204" pitchFamily="34" charset="0"/>
                <a:ea typeface="Calibri" panose="020F0502020204030204" pitchFamily="34" charset="0"/>
              </a:rPr>
              <a:t> of ernstige depressie.</a:t>
            </a:r>
            <a:endParaRPr lang="en-US" sz="1800" dirty="0">
              <a:effectLst/>
              <a:latin typeface="Times New Roman" panose="02020603050405020304" pitchFamily="18" charset="0"/>
              <a:ea typeface="Calibri" panose="020F0502020204030204" pitchFamily="34" charset="0"/>
            </a:endParaRPr>
          </a:p>
          <a:p>
            <a:pPr marL="455930" algn="just">
              <a:lnSpc>
                <a:spcPct val="115000"/>
              </a:lnSpc>
            </a:pPr>
            <a:r>
              <a:rPr lang="af-ZA"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alibri" panose="020F0502020204030204" pitchFamily="34" charset="0"/>
              <a:buChar char="•"/>
            </a:pPr>
            <a:r>
              <a:rPr lang="af-ZA" sz="1800" b="1" dirty="0">
                <a:effectLst/>
                <a:latin typeface="Calibri" panose="020F0502020204030204" pitchFamily="34" charset="0"/>
                <a:ea typeface="Calibri" panose="020F0502020204030204" pitchFamily="34" charset="0"/>
              </a:rPr>
              <a:t>Emosionele letsels</a:t>
            </a:r>
            <a:r>
              <a:rPr lang="af-ZA" sz="1800" dirty="0">
                <a:effectLst/>
                <a:latin typeface="Calibri" panose="020F0502020204030204" pitchFamily="34" charset="0"/>
                <a:ea typeface="Calibri" panose="020F0502020204030204" pitchFamily="34" charset="0"/>
              </a:rPr>
              <a:t>: Ongesonde seksuele gedrag kan emosionele letsels (geestelike of emosionele pyn) veroorsaak. Hierdie letsels kan 'n diepgaande impak op jou welstand hê. Professionele ingryping (berading/sielkundige hulp) is nodig om hierdie gevoelens aan te spreek. Indien dit nie aangespreek word nie, kan jy dit vir die res van jou lewe saam met jou dra. </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Tieners wat met emosionele pyn sukkel, vind dit dikwels moeilik om 'n normale lewe voort te sit. Hulle kan hulself onttrek van vriende en romantiese vennote en hulle kan dikwels depressief voel. </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Miskien het jy al iets in jou lewe ervaar wat 'n emosionele letsel gelaat het. Jy behoort nie hierdie gevoelens te ignoreer nie. Reik uit na 'n berader of 'n betroubare volwassene vir ondersteuning en raad oor hoe om hierdie emosionele pyn te hanteer. </a:t>
            </a:r>
            <a:r>
              <a:rPr lang="af-ZA" sz="1800" b="1" dirty="0">
                <a:effectLst/>
                <a:latin typeface="Calibri" panose="020F0502020204030204" pitchFamily="34" charset="0"/>
                <a:ea typeface="Calibri" panose="020F0502020204030204" pitchFamily="34" charset="0"/>
              </a:rPr>
              <a:t>Om 'n emosionele letsel te ignoreer, is soos om 'n fisiese wond onbehandeld te laat: dit kan mettertyd vererger en tot groter probleme lei. Baie volwassenes sukkel met depressie of angs as gevolg van onverwerkte trauma uit die verlede. Deur hierdie emosionele pyn op 'n jong ouderdom aan te spreek, gee jy jouself die geleentheid om gesonder en met meer selfvertroue deur die lewe te beweeg</a:t>
            </a:r>
            <a:r>
              <a:rPr lang="af-ZA" sz="1800" dirty="0">
                <a:effectLst/>
                <a:latin typeface="Calibri" panose="020F0502020204030204" pitchFamily="34" charset="0"/>
                <a:ea typeface="Calibri" panose="020F0502020204030204" pitchFamily="34" charset="0"/>
              </a:rPr>
              <a:t>.</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983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Individuele</a:t>
            </a:r>
            <a:r>
              <a:rPr lang="en-US" dirty="0"/>
              <a:t> </a:t>
            </a:r>
            <a:r>
              <a:rPr lang="en-US" dirty="0" err="1"/>
              <a:t>Aktiwiteit</a:t>
            </a:r>
            <a:r>
              <a:rPr lang="en-US" dirty="0"/>
              <a:t> (6 min)</a:t>
            </a:r>
          </a:p>
          <a:p>
            <a:endParaRPr lang="en-US" dirty="0"/>
          </a:p>
          <a:p>
            <a:pPr marL="342900" lvl="0" indent="-342900">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Vra een van die leerders om die uittreksel (</a:t>
            </a:r>
            <a:r>
              <a:rPr lang="af-ZA" sz="1800" u="sng" dirty="0">
                <a:solidFill>
                  <a:srgbClr val="0000FF"/>
                </a:solidFill>
                <a:effectLst/>
                <a:latin typeface="Calibri" panose="020F0502020204030204" pitchFamily="34" charset="0"/>
                <a:ea typeface="Calibri" panose="020F0502020204030204" pitchFamily="34" charset="0"/>
                <a:hlinkClick r:id="rId3"/>
              </a:rPr>
              <a:t>https://www.news24.com/citypress/news/sa-teen-to-equip-young-girls-with-knowledge-about-hiv-in-the-us-20220622</a:t>
            </a:r>
            <a:r>
              <a:rPr lang="af-ZA" sz="1800" dirty="0">
                <a:effectLst/>
                <a:latin typeface="Calibri" panose="020F0502020204030204" pitchFamily="34" charset="0"/>
                <a:ea typeface="Calibri" panose="020F0502020204030204" pitchFamily="34" charset="0"/>
              </a:rPr>
              <a:t>) op die skyfie vir die res van die klas voor te lees.</a:t>
            </a:r>
            <a:endParaRPr lang="en-US" sz="1800" dirty="0">
              <a:effectLst/>
              <a:latin typeface="Times New Roman" panose="02020603050405020304" pitchFamily="18" charset="0"/>
              <a:ea typeface="Calibri" panose="020F0502020204030204" pitchFamily="34" charset="0"/>
            </a:endParaRPr>
          </a:p>
          <a:p>
            <a:pPr marL="457200"/>
            <a:r>
              <a:rPr lang="af-ZA"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MIV en vigs is steeds 'n ernstige probleem onder tieners. MIV (Menslike Immuniteitsgebrekvirus) word op dieselfde manier oorgedra as ander seksueel oordraagbare infeksies, naamlik deur onbeskermde seks. Wanneer jy besmet raak met MIV, verswak jou immuunstelsel. Dit is dan vir jou liggaam moeilik om teen ander infeksies en siektes te stry. As die infeksie nie behandel word nie, kan dit na vigs (verworwe immuniteitsgebreksindroom) vorder, wat uiteindelik tot sterfte kan lei. Ongelukkig is vigs verantwoordelik vir 80% van adolessente-sterftes in Afrika.</a:t>
            </a:r>
            <a:endParaRPr lang="en-US" sz="1800" dirty="0">
              <a:effectLst/>
              <a:latin typeface="Times New Roman" panose="02020603050405020304" pitchFamily="18" charset="0"/>
              <a:ea typeface="Calibri" panose="020F0502020204030204" pitchFamily="34" charset="0"/>
            </a:endParaRPr>
          </a:p>
          <a:p>
            <a:pPr>
              <a:lnSpc>
                <a:spcPct val="115000"/>
              </a:lnSpc>
            </a:pPr>
            <a:r>
              <a:rPr lang="af-ZA" sz="1800" b="1"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Dié jong graad 9-leerder van </a:t>
            </a:r>
            <a:r>
              <a:rPr lang="af-ZA" sz="1800" dirty="0" err="1">
                <a:effectLst/>
                <a:latin typeface="Calibri" panose="020F0502020204030204" pitchFamily="34" charset="0"/>
                <a:ea typeface="Calibri" panose="020F0502020204030204" pitchFamily="34" charset="0"/>
              </a:rPr>
              <a:t>Curro</a:t>
            </a:r>
            <a:r>
              <a:rPr lang="af-ZA" sz="1800" dirty="0">
                <a:effectLst/>
                <a:latin typeface="Calibri" panose="020F0502020204030204" pitchFamily="34" charset="0"/>
                <a:ea typeface="Calibri" panose="020F0502020204030204" pitchFamily="34" charset="0"/>
              </a:rPr>
              <a:t> Aurora het nie teruggesit en die toename in MIV onder die jeug in haar gemeenskap geïgnoreer nie. Sy het gekies om navorsing te doen en 'n stem van rede en wysheid vir haar portuurs te word. In 2022 is sy gekies om na Amerika te gaan om ander jong meisies te inspireer. </a:t>
            </a:r>
            <a:endParaRPr lang="en-US" sz="1800" dirty="0">
              <a:effectLst/>
              <a:latin typeface="Times New Roman" panose="02020603050405020304" pitchFamily="18" charset="0"/>
              <a:ea typeface="Calibri" panose="020F0502020204030204" pitchFamily="34" charset="0"/>
            </a:endParaRPr>
          </a:p>
          <a:p>
            <a:pPr marL="342900" lvl="0" indent="-342900">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Selfs as graad 9-leerder KAN jy 'n verskil in jou gemeenskap maak! </a:t>
            </a:r>
            <a:endParaRPr lang="en-US" sz="1800" dirty="0">
              <a:effectLst/>
              <a:latin typeface="Times New Roman" panose="02020603050405020304" pitchFamily="18" charset="0"/>
              <a:ea typeface="Calibri" panose="020F0502020204030204" pitchFamily="34" charset="0"/>
            </a:endParaRPr>
          </a:p>
          <a:p>
            <a:pPr marL="342900" lvl="0" indent="-342900">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Neem 'n oomblik om </a:t>
            </a:r>
            <a:r>
              <a:rPr lang="af-ZA" sz="1800" b="1" i="1" dirty="0">
                <a:effectLst/>
                <a:latin typeface="Calibri" panose="020F0502020204030204" pitchFamily="34" charset="0"/>
                <a:ea typeface="Calibri" panose="020F0502020204030204" pitchFamily="34" charset="0"/>
              </a:rPr>
              <a:t>Aktiwiteit 2 </a:t>
            </a:r>
            <a:r>
              <a:rPr lang="af-ZA" sz="1800" dirty="0">
                <a:effectLst/>
                <a:latin typeface="Calibri" panose="020F0502020204030204" pitchFamily="34" charset="0"/>
                <a:ea typeface="Calibri" panose="020F0502020204030204" pitchFamily="34" charset="0"/>
              </a:rPr>
              <a:t>(</a:t>
            </a:r>
            <a:r>
              <a:rPr lang="af-ZA" sz="1800" b="1" i="1" u="sng" dirty="0">
                <a:effectLst/>
                <a:latin typeface="Calibri" panose="020F0502020204030204" pitchFamily="34" charset="0"/>
                <a:ea typeface="Calibri" panose="020F0502020204030204" pitchFamily="34" charset="0"/>
              </a:rPr>
              <a:t>Les 2 – Werkkaart</a:t>
            </a:r>
            <a:r>
              <a:rPr lang="af-ZA" sz="1800" dirty="0">
                <a:effectLst/>
                <a:latin typeface="Calibri" panose="020F0502020204030204" pitchFamily="34" charset="0"/>
                <a:ea typeface="Calibri" panose="020F0502020204030204" pitchFamily="34" charset="0"/>
              </a:rPr>
              <a:t>) te voltooi.</a:t>
            </a:r>
            <a:endParaRPr lang="en-US" sz="1800" dirty="0">
              <a:effectLst/>
              <a:latin typeface="Times New Roman" panose="02020603050405020304" pitchFamily="18" charset="0"/>
              <a:ea typeface="Calibri" panose="020F0502020204030204" pitchFamily="34" charset="0"/>
            </a:endParaRP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0694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Onderrig</a:t>
            </a:r>
            <a:r>
              <a:rPr lang="en-US" dirty="0"/>
              <a:t> (5 min)</a:t>
            </a:r>
          </a:p>
          <a:p>
            <a:endParaRPr lang="en-US" dirty="0"/>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Baie van ons keuses ten opsigte van seksuele gedrag, is persoonlike reaksies wat deur ons omgewing beïnvloed word. Die mense met wie ons tyd bestee, speel 'n groot rol in ons besluitneming. Hierdie invloede kan beide positief en negatief wees. Kom ons kyk na 'n paar van hierdie invloede. </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b="1" dirty="0" err="1">
                <a:effectLst/>
                <a:latin typeface="Calibri" panose="020F0502020204030204" pitchFamily="34" charset="0"/>
                <a:ea typeface="Calibri" panose="020F0502020204030204" pitchFamily="34" charset="0"/>
              </a:rPr>
              <a:t>Gesins</a:t>
            </a:r>
            <a:r>
              <a:rPr lang="af-ZA" sz="1800" b="1" dirty="0">
                <a:effectLst/>
                <a:latin typeface="Calibri" panose="020F0502020204030204" pitchFamily="34" charset="0"/>
                <a:ea typeface="Calibri" panose="020F0502020204030204" pitchFamily="34" charset="0"/>
              </a:rPr>
              <a:t>- en </a:t>
            </a:r>
            <a:r>
              <a:rPr lang="af-ZA" sz="1800" b="1" dirty="0" err="1">
                <a:effectLst/>
                <a:latin typeface="Calibri" panose="020F0502020204030204" pitchFamily="34" charset="0"/>
                <a:ea typeface="Calibri" panose="020F0502020204030204" pitchFamily="34" charset="0"/>
              </a:rPr>
              <a:t>gemeenskapsnorme</a:t>
            </a:r>
            <a:r>
              <a:rPr lang="af-ZA" sz="1800" b="1" dirty="0">
                <a:effectLst/>
                <a:latin typeface="Calibri" panose="020F0502020204030204" pitchFamily="34" charset="0"/>
                <a:ea typeface="Calibri" panose="020F0502020204030204" pitchFamily="34" charset="0"/>
              </a:rPr>
              <a:t> </a:t>
            </a:r>
            <a:r>
              <a:rPr lang="af-ZA" sz="1800" dirty="0">
                <a:effectLst/>
                <a:latin typeface="Calibri" panose="020F0502020204030204" pitchFamily="34" charset="0"/>
                <a:ea typeface="Calibri" panose="020F0502020204030204" pitchFamily="34" charset="0"/>
              </a:rPr>
              <a:t>('n </a:t>
            </a:r>
            <a:r>
              <a:rPr lang="af-ZA" sz="1800" b="1" i="1" dirty="0">
                <a:effectLst/>
                <a:latin typeface="Calibri" panose="020F0502020204030204" pitchFamily="34" charset="0"/>
                <a:ea typeface="Calibri" panose="020F0502020204030204" pitchFamily="34" charset="0"/>
              </a:rPr>
              <a:t>norm</a:t>
            </a:r>
            <a:r>
              <a:rPr lang="af-ZA" sz="1800" dirty="0">
                <a:effectLst/>
                <a:latin typeface="Calibri" panose="020F0502020204030204" pitchFamily="34" charset="0"/>
                <a:ea typeface="Calibri" panose="020F0502020204030204" pitchFamily="34" charset="0"/>
              </a:rPr>
              <a:t> is 'n standaard wat vir 'n spesifieke groep mense aanvaarbaar is). </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Jou </a:t>
            </a:r>
            <a:r>
              <a:rPr lang="af-ZA" sz="1800" b="1" dirty="0">
                <a:effectLst/>
                <a:latin typeface="Calibri" panose="020F0502020204030204" pitchFamily="34" charset="0"/>
                <a:ea typeface="Calibri" panose="020F0502020204030204" pitchFamily="34" charset="0"/>
              </a:rPr>
              <a:t>ouers</a:t>
            </a:r>
            <a:r>
              <a:rPr lang="af-ZA" sz="1800" dirty="0">
                <a:effectLst/>
                <a:latin typeface="Calibri" panose="020F0502020204030204" pitchFamily="34" charset="0"/>
                <a:ea typeface="Calibri" panose="020F0502020204030204" pitchFamily="34" charset="0"/>
              </a:rPr>
              <a:t> kan sekere reëls tydens jou tienerjare afdwing, byvoorbeeld, om nie te rook nie. Dit is 'n voorbeeld van 'n </a:t>
            </a:r>
            <a:r>
              <a:rPr lang="af-ZA" sz="1800" i="1" dirty="0">
                <a:effectLst/>
                <a:latin typeface="Calibri" panose="020F0502020204030204" pitchFamily="34" charset="0"/>
                <a:ea typeface="Calibri" panose="020F0502020204030204" pitchFamily="34" charset="0"/>
              </a:rPr>
              <a:t>positiewe</a:t>
            </a:r>
            <a:r>
              <a:rPr lang="af-ZA" sz="1800" dirty="0">
                <a:effectLst/>
                <a:latin typeface="Calibri" panose="020F0502020204030204" pitchFamily="34" charset="0"/>
                <a:ea typeface="Calibri" panose="020F0502020204030204" pitchFamily="34" charset="0"/>
              </a:rPr>
              <a:t> </a:t>
            </a:r>
            <a:r>
              <a:rPr lang="af-ZA" sz="1800" i="1" dirty="0">
                <a:effectLst/>
                <a:latin typeface="Calibri" panose="020F0502020204030204" pitchFamily="34" charset="0"/>
                <a:ea typeface="Calibri" panose="020F0502020204030204" pitchFamily="34" charset="0"/>
              </a:rPr>
              <a:t>invloed</a:t>
            </a:r>
            <a:r>
              <a:rPr lang="af-ZA" sz="1800" dirty="0">
                <a:effectLst/>
                <a:latin typeface="Calibri" panose="020F0502020204030204" pitchFamily="34" charset="0"/>
                <a:ea typeface="Calibri" panose="020F0502020204030204" pitchFamily="34" charset="0"/>
              </a:rPr>
              <a:t>. Hulle maak hierdie reëls om jou </a:t>
            </a:r>
            <a:r>
              <a:rPr lang="af-ZA" sz="1800" dirty="0" err="1">
                <a:effectLst/>
                <a:latin typeface="Calibri" panose="020F0502020204030204" pitchFamily="34" charset="0"/>
                <a:ea typeface="Calibri" panose="020F0502020204030204" pitchFamily="34" charset="0"/>
              </a:rPr>
              <a:t>langtermyngesondheid</a:t>
            </a:r>
            <a:r>
              <a:rPr lang="af-ZA" sz="1800" dirty="0">
                <a:effectLst/>
                <a:latin typeface="Calibri" panose="020F0502020204030204" pitchFamily="34" charset="0"/>
                <a:ea typeface="Calibri" panose="020F0502020204030204" pitchFamily="34" charset="0"/>
              </a:rPr>
              <a:t> te beskerm. </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'n Gesin kan egter  ook 'n </a:t>
            </a:r>
            <a:r>
              <a:rPr lang="af-ZA" sz="1800" i="1" dirty="0">
                <a:effectLst/>
                <a:latin typeface="Calibri" panose="020F0502020204030204" pitchFamily="34" charset="0"/>
                <a:ea typeface="Calibri" panose="020F0502020204030204" pitchFamily="34" charset="0"/>
              </a:rPr>
              <a:t>negatiewe invloed</a:t>
            </a:r>
            <a:r>
              <a:rPr lang="af-ZA" sz="1800" dirty="0">
                <a:effectLst/>
                <a:latin typeface="Calibri" panose="020F0502020204030204" pitchFamily="34" charset="0"/>
                <a:ea typeface="Calibri" panose="020F0502020204030204" pitchFamily="34" charset="0"/>
              </a:rPr>
              <a:t> uitoefen.  'n Alkoholis-pa kan geld op alkohol spandeer in plaas daarvan om kos vir sy gesin te voorsien. Dit kan verder lei tot 'n huishouding waar die vader afwesig is en 'n negatiewe </a:t>
            </a:r>
            <a:r>
              <a:rPr lang="af-ZA" sz="1800" dirty="0" err="1">
                <a:effectLst/>
                <a:latin typeface="Calibri" panose="020F0502020204030204" pitchFamily="34" charset="0"/>
                <a:ea typeface="Calibri" panose="020F0502020204030204" pitchFamily="34" charset="0"/>
              </a:rPr>
              <a:t>vaderskapvoorbeeld</a:t>
            </a:r>
            <a:r>
              <a:rPr lang="af-ZA" sz="1800" dirty="0">
                <a:effectLst/>
                <a:latin typeface="Calibri" panose="020F0502020204030204" pitchFamily="34" charset="0"/>
                <a:ea typeface="Calibri" panose="020F0502020204030204" pitchFamily="34" charset="0"/>
              </a:rPr>
              <a:t> stel.</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b="1" dirty="0">
                <a:effectLst/>
                <a:latin typeface="Calibri" panose="020F0502020204030204" pitchFamily="34" charset="0"/>
                <a:ea typeface="Calibri" panose="020F0502020204030204" pitchFamily="34" charset="0"/>
              </a:rPr>
              <a:t>Gemeenskappe</a:t>
            </a:r>
            <a:r>
              <a:rPr lang="af-ZA" sz="1800" dirty="0">
                <a:effectLst/>
                <a:latin typeface="Calibri" panose="020F0502020204030204" pitchFamily="34" charset="0"/>
                <a:ea typeface="Calibri" panose="020F0502020204030204" pitchFamily="34" charset="0"/>
              </a:rPr>
              <a:t> waar baie leerders afwesige ouers het en die leerders meer tyd op straat as op skool deurbring, kan lei tot 'n toename in misdaad en bendegeweld. Die rol van gemeenskapslede het 'n beduidende impak op jou gedrag en jou rol in die gemeenskap. In negatiewe omgewings is daar dikwels 'n toename in </a:t>
            </a:r>
            <a:r>
              <a:rPr lang="af-ZA" sz="1800" dirty="0" err="1">
                <a:effectLst/>
                <a:latin typeface="Calibri" panose="020F0502020204030204" pitchFamily="34" charset="0"/>
                <a:ea typeface="Calibri" panose="020F0502020204030204" pitchFamily="34" charset="0"/>
              </a:rPr>
              <a:t>tienerprostitusie</a:t>
            </a:r>
            <a:r>
              <a:rPr lang="af-ZA" sz="1800" dirty="0">
                <a:effectLst/>
                <a:latin typeface="Calibri" panose="020F0502020204030204" pitchFamily="34" charset="0"/>
                <a:ea typeface="Calibri" panose="020F0502020204030204" pitchFamily="34" charset="0"/>
              </a:rPr>
              <a:t>, dwelm- en alkoholmisbruik en 'n verhoogde risiko om seksueel oordraagbare infeksies (</a:t>
            </a:r>
            <a:r>
              <a:rPr lang="af-ZA" sz="1800" dirty="0" err="1">
                <a:effectLst/>
                <a:latin typeface="Calibri" panose="020F0502020204030204" pitchFamily="34" charset="0"/>
                <a:ea typeface="Calibri" panose="020F0502020204030204" pitchFamily="34" charset="0"/>
              </a:rPr>
              <a:t>SOI's</a:t>
            </a:r>
            <a:r>
              <a:rPr lang="af-ZA" sz="1800" dirty="0">
                <a:effectLst/>
                <a:latin typeface="Calibri" panose="020F0502020204030204" pitchFamily="34" charset="0"/>
                <a:ea typeface="Calibri" panose="020F0502020204030204" pitchFamily="34" charset="0"/>
              </a:rPr>
              <a:t>), MIV en vigs op te doen. Hierdie voorbeelde illustreer die </a:t>
            </a:r>
            <a:r>
              <a:rPr lang="af-ZA" sz="1800" i="1" dirty="0">
                <a:effectLst/>
                <a:latin typeface="Calibri" panose="020F0502020204030204" pitchFamily="34" charset="0"/>
                <a:ea typeface="Calibri" panose="020F0502020204030204" pitchFamily="34" charset="0"/>
              </a:rPr>
              <a:t>negatiewe invloede</a:t>
            </a:r>
            <a:r>
              <a:rPr lang="af-ZA" sz="1800" dirty="0">
                <a:effectLst/>
                <a:latin typeface="Calibri" panose="020F0502020204030204" pitchFamily="34" charset="0"/>
                <a:ea typeface="Calibri" panose="020F0502020204030204" pitchFamily="34" charset="0"/>
              </a:rPr>
              <a:t> wat binne 'n gemeenskap kan bestaan en hoe dit jou welstand kan beïnvloed.</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MAAR 'n </a:t>
            </a:r>
            <a:r>
              <a:rPr lang="af-ZA" sz="1800" b="1" dirty="0">
                <a:effectLst/>
                <a:latin typeface="Calibri" panose="020F0502020204030204" pitchFamily="34" charset="0"/>
                <a:ea typeface="Calibri" panose="020F0502020204030204" pitchFamily="34" charset="0"/>
              </a:rPr>
              <a:t>gemeenskap</a:t>
            </a:r>
            <a:r>
              <a:rPr lang="af-ZA" sz="1800" dirty="0">
                <a:effectLst/>
                <a:latin typeface="Calibri" panose="020F0502020204030204" pitchFamily="34" charset="0"/>
                <a:ea typeface="Calibri" panose="020F0502020204030204" pitchFamily="34" charset="0"/>
              </a:rPr>
              <a:t> kan ook 'n </a:t>
            </a:r>
            <a:r>
              <a:rPr lang="af-ZA" sz="1800" i="1" dirty="0">
                <a:effectLst/>
                <a:latin typeface="Calibri" panose="020F0502020204030204" pitchFamily="34" charset="0"/>
                <a:ea typeface="Calibri" panose="020F0502020204030204" pitchFamily="34" charset="0"/>
              </a:rPr>
              <a:t>positiewe invloed</a:t>
            </a:r>
            <a:r>
              <a:rPr lang="af-ZA" sz="1800" dirty="0">
                <a:effectLst/>
                <a:latin typeface="Calibri" panose="020F0502020204030204" pitchFamily="34" charset="0"/>
                <a:ea typeface="Calibri" panose="020F0502020204030204" pitchFamily="34" charset="0"/>
              </a:rPr>
              <a:t> op tieners hê. In sommige gemeenskappe kom gemeenskapslede bymekaar om leerders te ondersteun. Gemeenskapslede moedig leerders aan om skool toe te gaan en opvoeding te ontvang, omdat hulle glo dat onderwys die sleutel tot 'n beter toekoms is. In hierdie gemeenskappe is dit die </a:t>
            </a:r>
            <a:r>
              <a:rPr lang="af-ZA" sz="1800" b="1" dirty="0">
                <a:effectLst/>
                <a:latin typeface="Calibri" panose="020F0502020204030204" pitchFamily="34" charset="0"/>
                <a:ea typeface="Calibri" panose="020F0502020204030204" pitchFamily="34" charset="0"/>
              </a:rPr>
              <a:t>norm</a:t>
            </a:r>
            <a:r>
              <a:rPr lang="af-ZA" sz="1800" dirty="0">
                <a:effectLst/>
                <a:latin typeface="Calibri" panose="020F0502020204030204" pitchFamily="34" charset="0"/>
                <a:ea typeface="Calibri" panose="020F0502020204030204" pitchFamily="34" charset="0"/>
              </a:rPr>
              <a:t> om ouer mense met respek te behandel, ongeag of hulle familielede is of nie. Hierdie vorme van </a:t>
            </a:r>
            <a:r>
              <a:rPr lang="af-ZA" sz="1800" dirty="0" err="1">
                <a:effectLst/>
                <a:latin typeface="Calibri" panose="020F0502020204030204" pitchFamily="34" charset="0"/>
                <a:ea typeface="Calibri" panose="020F0502020204030204" pitchFamily="34" charset="0"/>
              </a:rPr>
              <a:t>gemeenskapsondersteuning</a:t>
            </a:r>
            <a:r>
              <a:rPr lang="af-ZA" sz="1800" dirty="0">
                <a:effectLst/>
                <a:latin typeface="Calibri" panose="020F0502020204030204" pitchFamily="34" charset="0"/>
                <a:ea typeface="Calibri" panose="020F0502020204030204" pitchFamily="34" charset="0"/>
              </a:rPr>
              <a:t> en respek help om 'n gesonde, ondersteunende omgewing te skep wat leerders aanmoedig om positiewe </a:t>
            </a:r>
            <a:r>
              <a:rPr lang="af-ZA" sz="1800" dirty="0" err="1">
                <a:effectLst/>
                <a:latin typeface="Calibri" panose="020F0502020204030204" pitchFamily="34" charset="0"/>
                <a:ea typeface="Calibri" panose="020F0502020204030204" pitchFamily="34" charset="0"/>
              </a:rPr>
              <a:t>lewensbesluite</a:t>
            </a:r>
            <a:r>
              <a:rPr lang="af-ZA" sz="1800" dirty="0">
                <a:effectLst/>
                <a:latin typeface="Calibri" panose="020F0502020204030204" pitchFamily="34" charset="0"/>
                <a:ea typeface="Calibri" panose="020F0502020204030204" pitchFamily="34" charset="0"/>
              </a:rPr>
              <a:t> te neem.</a:t>
            </a:r>
            <a:endParaRPr lang="en-US" sz="1800" dirty="0">
              <a:effectLst/>
              <a:latin typeface="Times New Roman" panose="02020603050405020304" pitchFamily="18" charset="0"/>
              <a:ea typeface="Calibri" panose="020F0502020204030204" pitchFamily="34" charset="0"/>
            </a:endParaRPr>
          </a:p>
          <a:p>
            <a:pPr marL="450215" algn="just">
              <a:lnSpc>
                <a:spcPct val="115000"/>
              </a:lnSpc>
            </a:pPr>
            <a:r>
              <a:rPr lang="af-ZA"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Jy moet hierdie invloede rondom jou in ag neem en keuses maak wat met jou eie waardestelsel en visie vir jou toekoms ooreenstem.</a:t>
            </a:r>
            <a:endParaRPr lang="en-US" sz="1800" dirty="0">
              <a:effectLst/>
              <a:latin typeface="Times New Roman" panose="02020603050405020304" pitchFamily="18" charset="0"/>
              <a:ea typeface="Calibri" panose="020F0502020204030204" pitchFamily="34" charset="0"/>
            </a:endParaRP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05399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Onderrig</a:t>
            </a:r>
            <a:r>
              <a:rPr lang="en-US" dirty="0"/>
              <a:t> (2 min)</a:t>
            </a:r>
          </a:p>
          <a:p>
            <a:endParaRPr lang="en-US" dirty="0"/>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Een van die grootste invloede op tieners is hul </a:t>
            </a:r>
            <a:r>
              <a:rPr lang="af-ZA" sz="1800" b="1" dirty="0">
                <a:effectLst/>
                <a:latin typeface="Calibri" panose="020F0502020204030204" pitchFamily="34" charset="0"/>
                <a:ea typeface="Calibri" panose="020F0502020204030204" pitchFamily="34" charset="0"/>
              </a:rPr>
              <a:t>vriende en portuurgroep</a:t>
            </a:r>
            <a:r>
              <a:rPr lang="af-ZA" sz="1800" dirty="0">
                <a:effectLst/>
                <a:latin typeface="Calibri" panose="020F0502020204030204" pitchFamily="34" charset="0"/>
                <a:ea typeface="Calibri" panose="020F0502020204030204" pitchFamily="34" charset="0"/>
              </a:rPr>
              <a:t>. Tieners heg dikwels baie waarde aan hul vriendskappe, soms selfs meer as aan verhoudings met volwassenes. Vriende en portuurs kan 'n </a:t>
            </a:r>
            <a:r>
              <a:rPr lang="af-ZA" sz="1800" i="1" dirty="0">
                <a:effectLst/>
                <a:latin typeface="Calibri" panose="020F0502020204030204" pitchFamily="34" charset="0"/>
                <a:ea typeface="Calibri" panose="020F0502020204030204" pitchFamily="34" charset="0"/>
              </a:rPr>
              <a:t>positiewe invloed</a:t>
            </a:r>
            <a:r>
              <a:rPr lang="af-ZA" sz="1800" dirty="0">
                <a:effectLst/>
                <a:latin typeface="Calibri" panose="020F0502020204030204" pitchFamily="34" charset="0"/>
                <a:ea typeface="Calibri" panose="020F0502020204030204" pitchFamily="34" charset="0"/>
              </a:rPr>
              <a:t> op jou hê deur jou aan te moedig om op jou skoolwerk te fokus of om jou van seks te weerhou totdat jy trou.</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Daarteenoor kan vriende ook 'n </a:t>
            </a:r>
            <a:r>
              <a:rPr lang="af-ZA" sz="1800" i="1" dirty="0">
                <a:effectLst/>
                <a:latin typeface="Calibri" panose="020F0502020204030204" pitchFamily="34" charset="0"/>
                <a:ea typeface="Calibri" panose="020F0502020204030204" pitchFamily="34" charset="0"/>
              </a:rPr>
              <a:t>negatiewe invloed</a:t>
            </a:r>
            <a:r>
              <a:rPr lang="af-ZA" sz="1800" dirty="0">
                <a:effectLst/>
                <a:latin typeface="Calibri" panose="020F0502020204030204" pitchFamily="34" charset="0"/>
                <a:ea typeface="Calibri" panose="020F0502020204030204" pitchFamily="34" charset="0"/>
              </a:rPr>
              <a:t> op jou hê. Groepsdruk kan tot riskante gedrag soos dwelmgebruik, oormatige alkoholgebruik en roekelose seksuele gedrag  lei.</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84480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ZA" dirty="0" err="1"/>
              <a:t>Refleksie</a:t>
            </a:r>
            <a:r>
              <a:rPr lang="en-ZA" dirty="0"/>
              <a:t> (3 min)</a:t>
            </a:r>
          </a:p>
          <a:p>
            <a:pPr marL="0" lvl="0" indent="0" algn="l" rtl="0">
              <a:lnSpc>
                <a:spcPct val="100000"/>
              </a:lnSpc>
              <a:spcBef>
                <a:spcPts val="0"/>
              </a:spcBef>
              <a:spcAft>
                <a:spcPts val="0"/>
              </a:spcAft>
              <a:buSzPts val="1400"/>
              <a:buNone/>
            </a:pPr>
            <a:endParaRPr lang="en-ZA" dirty="0"/>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Gelukkig het ons mense in ons lewens wat ons liefhet en ons inspireer om beter mense te wees.</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Soos ons hierdie les afsluit, dink aan iemand uit elke kategorie wat 'n positiewe invloed op jou lewe gehad het. Voltooi asseblief </a:t>
            </a:r>
            <a:r>
              <a:rPr lang="af-ZA" sz="1800" b="1" i="1" dirty="0">
                <a:effectLst/>
                <a:latin typeface="Calibri" panose="020F0502020204030204" pitchFamily="34" charset="0"/>
                <a:ea typeface="Calibri" panose="020F0502020204030204" pitchFamily="34" charset="0"/>
              </a:rPr>
              <a:t>Aktiwiteit 3</a:t>
            </a:r>
            <a:r>
              <a:rPr lang="af-ZA" sz="1800" dirty="0">
                <a:effectLst/>
                <a:latin typeface="Calibri" panose="020F0502020204030204" pitchFamily="34" charset="0"/>
                <a:ea typeface="Calibri" panose="020F0502020204030204" pitchFamily="34" charset="0"/>
              </a:rPr>
              <a:t> (</a:t>
            </a:r>
            <a:r>
              <a:rPr lang="af-ZA" sz="1800" b="1" i="1" u="sng" dirty="0">
                <a:effectLst/>
                <a:latin typeface="Calibri" panose="020F0502020204030204" pitchFamily="34" charset="0"/>
                <a:ea typeface="Calibri" panose="020F0502020204030204" pitchFamily="34" charset="0"/>
              </a:rPr>
              <a:t>Les 2 – Werkkaart</a:t>
            </a:r>
            <a:r>
              <a:rPr lang="af-ZA" sz="1800" dirty="0">
                <a:effectLst/>
                <a:latin typeface="Calibri" panose="020F0502020204030204" pitchFamily="34" charset="0"/>
                <a:ea typeface="Calibri" panose="020F0502020204030204" pitchFamily="34" charset="0"/>
              </a:rPr>
              <a:t>) deur die naam van 'n persoon, in elke </a:t>
            </a:r>
            <a:r>
              <a:rPr lang="af-ZA" sz="1800" dirty="0" err="1">
                <a:effectLst/>
                <a:latin typeface="Calibri" panose="020F0502020204030204" pitchFamily="34" charset="0"/>
                <a:ea typeface="Calibri" panose="020F0502020204030204" pitchFamily="34" charset="0"/>
              </a:rPr>
              <a:t>invloedkategorie</a:t>
            </a:r>
            <a:r>
              <a:rPr lang="af-ZA" sz="1800" dirty="0">
                <a:effectLst/>
                <a:latin typeface="Calibri" panose="020F0502020204030204" pitchFamily="34" charset="0"/>
                <a:ea typeface="Calibri" panose="020F0502020204030204" pitchFamily="34" charset="0"/>
              </a:rPr>
              <a:t>, wat jou POSITIEF beïnvloed het, neer te skryf. Verduidelik EEN manier waarop elke genoemde persoon jou beïnvloed het.</a:t>
            </a:r>
            <a:endParaRPr lang="en-US" sz="18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Onthou, soos die prentjie op hierdie skyfie illustreer: "Daar is altyd iemand wat na jou opkyk." Of jy dit besef of nie, jonger boeties, sussies, niggies en nefies observeer jou keuses en optrede. Kies vandag om 'n POSITIEWE rolmodel te wees.</a:t>
            </a:r>
            <a:endParaRPr lang="en-US" sz="1800" dirty="0">
              <a:effectLst/>
              <a:latin typeface="Times New Roman" panose="02020603050405020304" pitchFamily="18" charset="0"/>
              <a:ea typeface="Calibri" panose="020F0502020204030204" pitchFamily="34" charset="0"/>
            </a:endParaRPr>
          </a:p>
          <a:p>
            <a:pPr marL="0" lvl="0" indent="0" algn="l" rtl="0">
              <a:lnSpc>
                <a:spcPct val="100000"/>
              </a:lnSpc>
              <a:spcBef>
                <a:spcPts val="0"/>
              </a:spcBef>
              <a:spcAft>
                <a:spcPts val="0"/>
              </a:spcAft>
              <a:buSzPts val="1400"/>
              <a:buNone/>
            </a:pPr>
            <a:endParaRPr lang="en-ZA" dirty="0"/>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0927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www.facebook.com/gyrlsinthehood/photos/a.185751288293087/1435619716639565/?type=3"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3.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s://www.news24.com/citypress/news/sa-teen-to-equip-young-girls-with-knowledge-about-hiv-in-the-us-20220622" TargetMode="Externa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thedailyquipple.com/be-a-positive-role-mode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6"/>
        <p:cNvGrpSpPr/>
        <p:nvPr/>
      </p:nvGrpSpPr>
      <p:grpSpPr>
        <a:xfrm>
          <a:off x="0" y="0"/>
          <a:ext cx="0" cy="0"/>
          <a:chOff x="0" y="0"/>
          <a:chExt cx="0" cy="0"/>
        </a:xfrm>
      </p:grpSpPr>
      <p:sp>
        <p:nvSpPr>
          <p:cNvPr id="107" name="Google Shape;107;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7256D496-15B1-D155-1351-AE3D24EC28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F46E6-2679-6756-3A3F-496A4D2DDB85}"/>
              </a:ext>
            </a:extLst>
          </p:cNvPr>
          <p:cNvSpPr>
            <a:spLocks noGrp="1"/>
          </p:cNvSpPr>
          <p:nvPr>
            <p:ph type="title"/>
          </p:nvPr>
        </p:nvSpPr>
        <p:spPr>
          <a:xfrm>
            <a:off x="1051560" y="390208"/>
            <a:ext cx="10515600" cy="1500188"/>
          </a:xfrm>
        </p:spPr>
        <p:txBody>
          <a:bodyPr>
            <a:normAutofit/>
          </a:bodyPr>
          <a:lstStyle/>
          <a:p>
            <a:pPr algn="ctr"/>
            <a:r>
              <a:rPr lang="en-US" sz="45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SEKSUEEL</a:t>
            </a:r>
            <a:r>
              <a:rPr lang="en-US" sz="4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45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OORDRAAGBARE</a:t>
            </a:r>
            <a:r>
              <a:rPr lang="en-US" sz="4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45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INFEKSIES</a:t>
            </a:r>
            <a:r>
              <a:rPr lang="en-US" sz="4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45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a:t>
            </a:r>
            <a:r>
              <a:rPr lang="en-US" sz="4500"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OI’</a:t>
            </a:r>
            <a:r>
              <a:rPr lang="en-US" sz="45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a:t>
            </a:r>
            <a:r>
              <a:rPr lang="en-US" sz="4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n-US" sz="45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4500" dirty="0">
              <a:solidFill>
                <a:schemeClr val="bg1"/>
              </a:solidFill>
            </a:endParaRPr>
          </a:p>
        </p:txBody>
      </p:sp>
      <p:sp>
        <p:nvSpPr>
          <p:cNvPr id="4" name="Oval 3">
            <a:extLst>
              <a:ext uri="{FF2B5EF4-FFF2-40B4-BE49-F238E27FC236}">
                <a16:creationId xmlns:a16="http://schemas.microsoft.com/office/drawing/2014/main" id="{8F3D19CC-5B79-9FE6-D26F-4408B3C4B12A}"/>
              </a:ext>
            </a:extLst>
          </p:cNvPr>
          <p:cNvSpPr/>
          <p:nvPr/>
        </p:nvSpPr>
        <p:spPr>
          <a:xfrm>
            <a:off x="285115" y="143352"/>
            <a:ext cx="1111885" cy="111188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endParaRPr lang="en-GB"/>
          </a:p>
        </p:txBody>
      </p:sp>
      <p:sp>
        <p:nvSpPr>
          <p:cNvPr id="6" name="Pentagon 5">
            <a:extLst>
              <a:ext uri="{FF2B5EF4-FFF2-40B4-BE49-F238E27FC236}">
                <a16:creationId xmlns:a16="http://schemas.microsoft.com/office/drawing/2014/main" id="{341F408B-77DC-6645-4C25-64F7D7D72FC0}"/>
              </a:ext>
            </a:extLst>
          </p:cNvPr>
          <p:cNvSpPr/>
          <p:nvPr/>
        </p:nvSpPr>
        <p:spPr>
          <a:xfrm>
            <a:off x="1719072" y="2066544"/>
            <a:ext cx="9180576" cy="932688"/>
          </a:xfrm>
          <a:prstGeom prst="homePlate">
            <a:avLst/>
          </a:prstGeom>
          <a:solidFill>
            <a:srgbClr val="06B6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dirty="0">
                <a:solidFill>
                  <a:schemeClr val="bg1"/>
                </a:solidFill>
              </a:rPr>
              <a:t>HOE word </a:t>
            </a:r>
            <a:r>
              <a:rPr lang="en-US" sz="2500" dirty="0" err="1">
                <a:solidFill>
                  <a:schemeClr val="bg1"/>
                </a:solidFill>
              </a:rPr>
              <a:t>SOI’s</a:t>
            </a:r>
            <a:r>
              <a:rPr lang="en-US" sz="2500" dirty="0">
                <a:solidFill>
                  <a:schemeClr val="bg1"/>
                </a:solidFill>
              </a:rPr>
              <a:t> </a:t>
            </a:r>
            <a:r>
              <a:rPr lang="en-US" sz="2500" dirty="0" err="1">
                <a:solidFill>
                  <a:schemeClr val="bg1"/>
                </a:solidFill>
              </a:rPr>
              <a:t>oorgedra</a:t>
            </a:r>
            <a:r>
              <a:rPr lang="en-US" sz="2500" dirty="0">
                <a:solidFill>
                  <a:schemeClr val="bg1"/>
                </a:solidFill>
              </a:rPr>
              <a:t>?</a:t>
            </a:r>
          </a:p>
        </p:txBody>
      </p:sp>
      <p:sp>
        <p:nvSpPr>
          <p:cNvPr id="7" name="Pentagon 6">
            <a:extLst>
              <a:ext uri="{FF2B5EF4-FFF2-40B4-BE49-F238E27FC236}">
                <a16:creationId xmlns:a16="http://schemas.microsoft.com/office/drawing/2014/main" id="{B0494BDB-9F20-CD04-C0AA-89B3477AC95B}"/>
              </a:ext>
            </a:extLst>
          </p:cNvPr>
          <p:cNvSpPr/>
          <p:nvPr/>
        </p:nvSpPr>
        <p:spPr>
          <a:xfrm>
            <a:off x="1719072" y="3328003"/>
            <a:ext cx="9180576" cy="932688"/>
          </a:xfrm>
          <a:prstGeom prst="homePlate">
            <a:avLst/>
          </a:prstGeom>
          <a:solidFill>
            <a:srgbClr val="FFA01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t>HOE </a:t>
            </a:r>
            <a:r>
              <a:rPr lang="en-GB" sz="2800" dirty="0" err="1"/>
              <a:t>sal</a:t>
            </a:r>
            <a:r>
              <a:rPr lang="en-GB" sz="2800" dirty="0"/>
              <a:t> </a:t>
            </a:r>
            <a:r>
              <a:rPr lang="en-GB" sz="2800" dirty="0" err="1"/>
              <a:t>iemand</a:t>
            </a:r>
            <a:r>
              <a:rPr lang="en-GB" sz="2800" dirty="0"/>
              <a:t> </a:t>
            </a:r>
            <a:r>
              <a:rPr lang="en-GB" sz="2800" dirty="0" err="1"/>
              <a:t>weet</a:t>
            </a:r>
            <a:r>
              <a:rPr lang="en-GB" sz="2800" dirty="0"/>
              <a:t> of </a:t>
            </a:r>
            <a:r>
              <a:rPr lang="en-GB" sz="2800" dirty="0" err="1"/>
              <a:t>hulle</a:t>
            </a:r>
            <a:r>
              <a:rPr lang="en-GB" sz="2800" dirty="0"/>
              <a:t> ’n SOI het? </a:t>
            </a:r>
            <a:endParaRPr lang="en-US" sz="2500" dirty="0">
              <a:solidFill>
                <a:schemeClr val="bg1"/>
              </a:solidFill>
            </a:endParaRPr>
          </a:p>
        </p:txBody>
      </p:sp>
      <p:sp>
        <p:nvSpPr>
          <p:cNvPr id="8" name="Pentagon 7">
            <a:extLst>
              <a:ext uri="{FF2B5EF4-FFF2-40B4-BE49-F238E27FC236}">
                <a16:creationId xmlns:a16="http://schemas.microsoft.com/office/drawing/2014/main" id="{101777BE-9ED0-2F34-5B4E-65A81C43AB59}"/>
              </a:ext>
            </a:extLst>
          </p:cNvPr>
          <p:cNvSpPr/>
          <p:nvPr/>
        </p:nvSpPr>
        <p:spPr>
          <a:xfrm>
            <a:off x="1719072" y="4589462"/>
            <a:ext cx="9180576" cy="932688"/>
          </a:xfrm>
          <a:prstGeom prst="homePlate">
            <a:avLst/>
          </a:prstGeom>
          <a:solidFill>
            <a:srgbClr val="FF3E1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8600" lvl="0" algn="ctr">
              <a:buSzPts val="1400"/>
              <a:defRPr/>
            </a:pPr>
            <a:r>
              <a:rPr lang="en-GB" sz="2800" dirty="0" err="1"/>
              <a:t>WAAR</a:t>
            </a:r>
            <a:r>
              <a:rPr lang="en-GB" sz="2800" dirty="0"/>
              <a:t> </a:t>
            </a:r>
            <a:r>
              <a:rPr lang="en-GB" sz="2800" dirty="0" err="1"/>
              <a:t>kan</a:t>
            </a:r>
            <a:r>
              <a:rPr lang="en-GB" sz="2800" dirty="0"/>
              <a:t> </a:t>
            </a:r>
            <a:r>
              <a:rPr lang="en-GB" sz="2800" dirty="0" err="1"/>
              <a:t>mense</a:t>
            </a:r>
            <a:r>
              <a:rPr lang="en-GB" sz="2800" dirty="0"/>
              <a:t> </a:t>
            </a:r>
            <a:r>
              <a:rPr lang="en-GB" sz="2800" dirty="0" err="1"/>
              <a:t>HULP</a:t>
            </a:r>
            <a:r>
              <a:rPr lang="en-GB" sz="2800" dirty="0"/>
              <a:t> </a:t>
            </a:r>
            <a:r>
              <a:rPr lang="en-GB" sz="2800" dirty="0" err="1"/>
              <a:t>kry</a:t>
            </a:r>
            <a:r>
              <a:rPr lang="en-GB" sz="2800" dirty="0"/>
              <a:t>? </a:t>
            </a:r>
            <a:endParaRPr lang="en-US" sz="2800" dirty="0"/>
          </a:p>
        </p:txBody>
      </p:sp>
      <p:pic>
        <p:nvPicPr>
          <p:cNvPr id="3" name="Picture 2" descr="A logo with a person in the middle&#10;&#10;Description automatically generated">
            <a:extLst>
              <a:ext uri="{FF2B5EF4-FFF2-40B4-BE49-F238E27FC236}">
                <a16:creationId xmlns:a16="http://schemas.microsoft.com/office/drawing/2014/main" id="{C75A2A42-C34A-FECA-D207-08F5EA9658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9DF77197-B04A-CADD-85FC-8D23F9A2EBF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108" y="326516"/>
            <a:ext cx="732263" cy="732263"/>
          </a:xfrm>
          <a:prstGeom prst="rect">
            <a:avLst/>
          </a:prstGeom>
          <a:noFill/>
          <a:ln>
            <a:noFill/>
          </a:ln>
        </p:spPr>
      </p:pic>
      <p:sp>
        <p:nvSpPr>
          <p:cNvPr id="10" name="Rectangle 9">
            <a:extLst>
              <a:ext uri="{FF2B5EF4-FFF2-40B4-BE49-F238E27FC236}">
                <a16:creationId xmlns:a16="http://schemas.microsoft.com/office/drawing/2014/main" id="{10B2A62F-7223-C8D3-5A48-13265710EE4B}"/>
              </a:ext>
            </a:extLst>
          </p:cNvPr>
          <p:cNvSpPr/>
          <p:nvPr/>
        </p:nvSpPr>
        <p:spPr>
          <a:xfrm>
            <a:off x="1491917" y="6455760"/>
            <a:ext cx="9553072" cy="390208"/>
          </a:xfrm>
          <a:prstGeom prst="rect">
            <a:avLst/>
          </a:prstGeom>
          <a:solidFill>
            <a:srgbClr val="021E4F"/>
          </a:solidFill>
          <a:ln>
            <a:solidFill>
              <a:srgbClr val="021E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932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9D0D8C5-2783-6903-2FCA-D80C3CA03278}"/>
              </a:ext>
            </a:extLst>
          </p:cNvPr>
          <p:cNvSpPr/>
          <p:nvPr/>
        </p:nvSpPr>
        <p:spPr>
          <a:xfrm>
            <a:off x="2133600" y="0"/>
            <a:ext cx="8315837" cy="6858000"/>
          </a:xfrm>
          <a:prstGeom prst="rect">
            <a:avLst/>
          </a:prstGeom>
          <a:solidFill>
            <a:srgbClr val="C0E6E9"/>
          </a:solidFill>
          <a:ln>
            <a:solidFill>
              <a:srgbClr val="C0E6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E3D30BF-1DEC-CDF3-AE72-87A9E4AFE2AA}"/>
              </a:ext>
            </a:extLst>
          </p:cNvPr>
          <p:cNvSpPr/>
          <p:nvPr/>
        </p:nvSpPr>
        <p:spPr>
          <a:xfrm>
            <a:off x="285115" y="143352"/>
            <a:ext cx="1111885" cy="111188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endParaRPr lang="en-GB"/>
          </a:p>
        </p:txBody>
      </p:sp>
      <p:sp>
        <p:nvSpPr>
          <p:cNvPr id="8" name="TextBox 7">
            <a:extLst>
              <a:ext uri="{FF2B5EF4-FFF2-40B4-BE49-F238E27FC236}">
                <a16:creationId xmlns:a16="http://schemas.microsoft.com/office/drawing/2014/main" id="{DB8F19B4-D807-BC23-DD2F-BD3C80FFC0D4}"/>
              </a:ext>
            </a:extLst>
          </p:cNvPr>
          <p:cNvSpPr txBox="1"/>
          <p:nvPr/>
        </p:nvSpPr>
        <p:spPr>
          <a:xfrm>
            <a:off x="2133600" y="6396335"/>
            <a:ext cx="8315837" cy="461665"/>
          </a:xfrm>
          <a:prstGeom prst="rect">
            <a:avLst/>
          </a:prstGeom>
          <a:solidFill>
            <a:srgbClr val="C0E6E9"/>
          </a:solidFill>
        </p:spPr>
        <p:txBody>
          <a:bodyPr wrap="square">
            <a:spAutoFit/>
          </a:bodyPr>
          <a:lstStyle/>
          <a:p>
            <a:pPr algn="r"/>
            <a:r>
              <a:rPr lang="en-US" sz="1200" i="1" dirty="0"/>
              <a:t>[</a:t>
            </a:r>
            <a:r>
              <a:rPr lang="en-US" sz="1200" i="1" dirty="0" err="1"/>
              <a:t>Aangepas</a:t>
            </a:r>
            <a:r>
              <a:rPr lang="en-US" sz="1200" i="1" dirty="0"/>
              <a:t> </a:t>
            </a:r>
            <a:r>
              <a:rPr lang="en-US" sz="1200" i="1" dirty="0" err="1"/>
              <a:t>vanaf</a:t>
            </a:r>
            <a:r>
              <a:rPr lang="en-US" sz="1200" i="1" dirty="0"/>
              <a:t>: </a:t>
            </a:r>
            <a:r>
              <a:rPr lang="en-US" sz="1200" i="1" dirty="0">
                <a:hlinkClick r:id="rId3"/>
              </a:rPr>
              <a:t>https://www.facebook.com/gyrlsinthehood/photos/a.185751288293087/1435619716639565/?type=3</a:t>
            </a:r>
            <a:r>
              <a:rPr lang="en-US" sz="1200" i="1" dirty="0"/>
              <a:t> </a:t>
            </a:r>
          </a:p>
          <a:p>
            <a:pPr algn="r"/>
            <a:r>
              <a:rPr lang="en-US" sz="1200" i="1" dirty="0"/>
              <a:t>Toegangsdatum: 30 Julie 2024]</a:t>
            </a:r>
          </a:p>
        </p:txBody>
      </p:sp>
      <p:pic>
        <p:nvPicPr>
          <p:cNvPr id="2" name="Picture 1" descr="A logo with a person in the middle&#10;&#10;Description automatically generated">
            <a:extLst>
              <a:ext uri="{FF2B5EF4-FFF2-40B4-BE49-F238E27FC236}">
                <a16:creationId xmlns:a16="http://schemas.microsoft.com/office/drawing/2014/main" id="{2062A7F7-AC88-8ABD-A1EE-A4B72F72F6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9CB831F4-56F7-2111-CD4B-B293E280B83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6108" y="326516"/>
            <a:ext cx="732263" cy="732263"/>
          </a:xfrm>
          <a:prstGeom prst="rect">
            <a:avLst/>
          </a:prstGeom>
          <a:noFill/>
          <a:ln>
            <a:noFill/>
          </a:ln>
        </p:spPr>
      </p:pic>
      <p:pic>
        <p:nvPicPr>
          <p:cNvPr id="6" name="Picture 5" descr="A blue and white sign with black text&#10;&#10;Description automatically generated">
            <a:extLst>
              <a:ext uri="{FF2B5EF4-FFF2-40B4-BE49-F238E27FC236}">
                <a16:creationId xmlns:a16="http://schemas.microsoft.com/office/drawing/2014/main" id="{8C309B41-5603-5EAB-593A-307A1B537C0C}"/>
              </a:ext>
            </a:extLst>
          </p:cNvPr>
          <p:cNvPicPr>
            <a:picLocks noChangeAspect="1"/>
          </p:cNvPicPr>
          <p:nvPr/>
        </p:nvPicPr>
        <p:blipFill rotWithShape="1">
          <a:blip r:embed="rId6"/>
          <a:srcRect t="9474" b="8245"/>
          <a:stretch/>
        </p:blipFill>
        <p:spPr>
          <a:xfrm>
            <a:off x="2430379" y="-63071"/>
            <a:ext cx="7724273" cy="6355587"/>
          </a:xfrm>
          <a:prstGeom prst="rect">
            <a:avLst/>
          </a:prstGeom>
        </p:spPr>
      </p:pic>
    </p:spTree>
    <p:extLst>
      <p:ext uri="{BB962C8B-B14F-4D97-AF65-F5344CB8AC3E}">
        <p14:creationId xmlns:p14="http://schemas.microsoft.com/office/powerpoint/2010/main" val="3511762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FB61691D-31A0-3C28-EBC8-C3BE54562B2F}"/>
              </a:ext>
            </a:extLst>
          </p:cNvPr>
          <p:cNvSpPr/>
          <p:nvPr/>
        </p:nvSpPr>
        <p:spPr>
          <a:xfrm>
            <a:off x="677158" y="1185082"/>
            <a:ext cx="1111885" cy="111188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endParaRPr lang="en-GB"/>
          </a:p>
        </p:txBody>
      </p:sp>
      <p:pic>
        <p:nvPicPr>
          <p:cNvPr id="5" name="Picture 4" descr="A group of people with different symbols&#10;&#10;Description automatically generated">
            <a:extLst>
              <a:ext uri="{FF2B5EF4-FFF2-40B4-BE49-F238E27FC236}">
                <a16:creationId xmlns:a16="http://schemas.microsoft.com/office/drawing/2014/main" id="{93016D96-0593-D238-7DEE-2783606DD6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967" y="1330814"/>
            <a:ext cx="850265" cy="820420"/>
          </a:xfrm>
          <a:prstGeom prst="rect">
            <a:avLst/>
          </a:prstGeom>
        </p:spPr>
      </p:pic>
      <p:sp>
        <p:nvSpPr>
          <p:cNvPr id="6" name="Oval 5">
            <a:extLst>
              <a:ext uri="{FF2B5EF4-FFF2-40B4-BE49-F238E27FC236}">
                <a16:creationId xmlns:a16="http://schemas.microsoft.com/office/drawing/2014/main" id="{7C013B91-9A30-08EF-00EC-98EF3D0C313E}"/>
              </a:ext>
            </a:extLst>
          </p:cNvPr>
          <p:cNvSpPr/>
          <p:nvPr/>
        </p:nvSpPr>
        <p:spPr>
          <a:xfrm>
            <a:off x="685800" y="4283868"/>
            <a:ext cx="1111885" cy="111188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endParaRPr lang="en-GB"/>
          </a:p>
        </p:txBody>
      </p:sp>
      <p:pic>
        <p:nvPicPr>
          <p:cNvPr id="7" name="Picture 6" descr="A red heart with a band aid on it&#10;&#10;Description automatically generated">
            <a:extLst>
              <a:ext uri="{FF2B5EF4-FFF2-40B4-BE49-F238E27FC236}">
                <a16:creationId xmlns:a16="http://schemas.microsoft.com/office/drawing/2014/main" id="{C17DE476-B6C0-48EE-54E2-2A3D3AF197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4" y="4429917"/>
            <a:ext cx="848995" cy="819785"/>
          </a:xfrm>
          <a:prstGeom prst="rect">
            <a:avLst/>
          </a:prstGeom>
        </p:spPr>
      </p:pic>
      <p:sp>
        <p:nvSpPr>
          <p:cNvPr id="8" name="Pentagon 7">
            <a:extLst>
              <a:ext uri="{FF2B5EF4-FFF2-40B4-BE49-F238E27FC236}">
                <a16:creationId xmlns:a16="http://schemas.microsoft.com/office/drawing/2014/main" id="{7D7069C9-4053-760F-ACFE-AE1ACBF18F5D}"/>
              </a:ext>
            </a:extLst>
          </p:cNvPr>
          <p:cNvSpPr/>
          <p:nvPr/>
        </p:nvSpPr>
        <p:spPr>
          <a:xfrm>
            <a:off x="2338151" y="1185083"/>
            <a:ext cx="4776146" cy="1111885"/>
          </a:xfrm>
          <a:prstGeom prst="homePlate">
            <a:avLst>
              <a:gd name="adj" fmla="val 84466"/>
            </a:avLst>
          </a:prstGeom>
          <a:solidFill>
            <a:srgbClr val="AEA3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dirty="0">
                <a:effectLst/>
                <a:latin typeface="Calibri" panose="020F0502020204030204" pitchFamily="34" charset="0"/>
                <a:ea typeface="Calibri" panose="020F0502020204030204" pitchFamily="34" charset="0"/>
                <a:cs typeface="Times New Roman" panose="02020603050405020304" pitchFamily="18" charset="0"/>
              </a:rPr>
              <a:t>SWAK </a:t>
            </a:r>
            <a:r>
              <a:rPr lang="en-US" sz="2500" b="1" dirty="0" err="1">
                <a:effectLst/>
                <a:latin typeface="Calibri" panose="020F0502020204030204" pitchFamily="34" charset="0"/>
                <a:ea typeface="Calibri" panose="020F0502020204030204" pitchFamily="34" charset="0"/>
                <a:cs typeface="Times New Roman" panose="02020603050405020304" pitchFamily="18" charset="0"/>
              </a:rPr>
              <a:t>SELFBEELD</a:t>
            </a:r>
            <a:endParaRPr lang="en-US" sz="2500" dirty="0"/>
          </a:p>
        </p:txBody>
      </p:sp>
      <p:sp>
        <p:nvSpPr>
          <p:cNvPr id="9" name="Pentagon 8">
            <a:extLst>
              <a:ext uri="{FF2B5EF4-FFF2-40B4-BE49-F238E27FC236}">
                <a16:creationId xmlns:a16="http://schemas.microsoft.com/office/drawing/2014/main" id="{34C41519-387A-4628-8EC9-5B41EC775652}"/>
              </a:ext>
            </a:extLst>
          </p:cNvPr>
          <p:cNvSpPr/>
          <p:nvPr/>
        </p:nvSpPr>
        <p:spPr>
          <a:xfrm>
            <a:off x="2344501" y="4283869"/>
            <a:ext cx="4769796" cy="1111885"/>
          </a:xfrm>
          <a:prstGeom prst="homePlate">
            <a:avLst>
              <a:gd name="adj" fmla="val 84466"/>
            </a:avLst>
          </a:prstGeom>
          <a:solidFill>
            <a:srgbClr val="FA373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dirty="0" err="1">
                <a:effectLst/>
                <a:latin typeface="Calibri" panose="020F0502020204030204" pitchFamily="34" charset="0"/>
                <a:ea typeface="Calibri" panose="020F0502020204030204" pitchFamily="34" charset="0"/>
                <a:cs typeface="Times New Roman" panose="02020603050405020304" pitchFamily="18" charset="0"/>
              </a:rPr>
              <a:t>EMOSIONELE</a:t>
            </a:r>
            <a:r>
              <a:rPr lang="en-US" sz="2500" b="1" dirty="0">
                <a:effectLst/>
                <a:latin typeface="Calibri" panose="020F0502020204030204" pitchFamily="34" charset="0"/>
                <a:ea typeface="Calibri" panose="020F0502020204030204" pitchFamily="34" charset="0"/>
                <a:cs typeface="Times New Roman" panose="02020603050405020304" pitchFamily="18" charset="0"/>
              </a:rPr>
              <a:t> </a:t>
            </a:r>
            <a:r>
              <a:rPr lang="en-US" sz="2500" b="1" dirty="0" err="1">
                <a:effectLst/>
                <a:latin typeface="Calibri" panose="020F0502020204030204" pitchFamily="34" charset="0"/>
                <a:ea typeface="Calibri" panose="020F0502020204030204" pitchFamily="34" charset="0"/>
                <a:cs typeface="Times New Roman" panose="02020603050405020304" pitchFamily="18" charset="0"/>
              </a:rPr>
              <a:t>LETSELS</a:t>
            </a:r>
            <a:endParaRPr lang="en-US" sz="2500" dirty="0"/>
          </a:p>
        </p:txBody>
      </p:sp>
      <p:pic>
        <p:nvPicPr>
          <p:cNvPr id="2" name="Picture 1" descr="A logo with a person in the middle&#10;&#10;Description automatically generated">
            <a:extLst>
              <a:ext uri="{FF2B5EF4-FFF2-40B4-BE49-F238E27FC236}">
                <a16:creationId xmlns:a16="http://schemas.microsoft.com/office/drawing/2014/main" id="{53C92D6B-8874-26A2-4098-D3B3748F61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1587AF3-BED8-74A4-1FFD-281F486640F6}"/>
              </a:ext>
            </a:extLst>
          </p:cNvPr>
          <p:cNvSpPr/>
          <p:nvPr/>
        </p:nvSpPr>
        <p:spPr>
          <a:xfrm>
            <a:off x="1491917" y="6455760"/>
            <a:ext cx="9553072" cy="390208"/>
          </a:xfrm>
          <a:prstGeom prst="rect">
            <a:avLst/>
          </a:prstGeom>
          <a:solidFill>
            <a:srgbClr val="021E4F"/>
          </a:solidFill>
          <a:ln>
            <a:solidFill>
              <a:srgbClr val="021E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erson looking at the sun&#10;&#10;Description automatically generated">
            <a:extLst>
              <a:ext uri="{FF2B5EF4-FFF2-40B4-BE49-F238E27FC236}">
                <a16:creationId xmlns:a16="http://schemas.microsoft.com/office/drawing/2014/main" id="{C6B06088-3949-F689-0437-1DCEDFCB9C93}"/>
              </a:ext>
            </a:extLst>
          </p:cNvPr>
          <p:cNvPicPr>
            <a:picLocks noChangeAspect="1"/>
          </p:cNvPicPr>
          <p:nvPr/>
        </p:nvPicPr>
        <p:blipFill>
          <a:blip r:embed="rId6"/>
          <a:stretch>
            <a:fillRect/>
          </a:stretch>
        </p:blipFill>
        <p:spPr>
          <a:xfrm>
            <a:off x="7254589" y="676039"/>
            <a:ext cx="3975386" cy="2648187"/>
          </a:xfrm>
          <a:prstGeom prst="rect">
            <a:avLst/>
          </a:prstGeom>
        </p:spPr>
      </p:pic>
      <p:pic>
        <p:nvPicPr>
          <p:cNvPr id="12" name="Picture 11" descr="A person sitting on a bench with their hands folded&#10;&#10;Description automatically generated">
            <a:extLst>
              <a:ext uri="{FF2B5EF4-FFF2-40B4-BE49-F238E27FC236}">
                <a16:creationId xmlns:a16="http://schemas.microsoft.com/office/drawing/2014/main" id="{B069C8A4-9A23-9FDF-D060-5AEDB620EE74}"/>
              </a:ext>
            </a:extLst>
          </p:cNvPr>
          <p:cNvPicPr>
            <a:picLocks noChangeAspect="1"/>
          </p:cNvPicPr>
          <p:nvPr/>
        </p:nvPicPr>
        <p:blipFill>
          <a:blip r:embed="rId7"/>
          <a:stretch>
            <a:fillRect/>
          </a:stretch>
        </p:blipFill>
        <p:spPr>
          <a:xfrm>
            <a:off x="7257694" y="3533774"/>
            <a:ext cx="3972281" cy="2648187"/>
          </a:xfrm>
          <a:prstGeom prst="rect">
            <a:avLst/>
          </a:prstGeom>
        </p:spPr>
      </p:pic>
    </p:spTree>
    <p:extLst>
      <p:ext uri="{BB962C8B-B14F-4D97-AF65-F5344CB8AC3E}">
        <p14:creationId xmlns:p14="http://schemas.microsoft.com/office/powerpoint/2010/main" val="1414128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11FC-B0A7-EB90-FA15-3048E3E9CBEA}"/>
              </a:ext>
            </a:extLst>
          </p:cNvPr>
          <p:cNvSpPr>
            <a:spLocks noGrp="1"/>
          </p:cNvSpPr>
          <p:nvPr>
            <p:ph type="title"/>
          </p:nvPr>
        </p:nvSpPr>
        <p:spPr>
          <a:xfrm>
            <a:off x="1508442" y="576263"/>
            <a:ext cx="10515600" cy="2852737"/>
          </a:xfrm>
        </p:spPr>
        <p:txBody>
          <a:bodyPr>
            <a:normAutofit fontScale="90000"/>
          </a:bodyPr>
          <a:lstStyle/>
          <a:p>
            <a:r>
              <a:rPr lang="nl-NL" b="1" i="0" u="none" strike="noStrike" dirty="0">
                <a:solidFill>
                  <a:srgbClr val="212121"/>
                </a:solidFill>
                <a:effectLst/>
                <a:highlight>
                  <a:srgbClr val="FFFFFF"/>
                </a:highlight>
                <a:latin typeface="proximanova-bold"/>
              </a:rPr>
              <a:t>SA tiener bemagtig jong meisies in die VSA met kennis oor MIV</a:t>
            </a:r>
            <a:br>
              <a:rPr lang="en-ZA" b="1" i="0" u="none" strike="noStrike" dirty="0">
                <a:solidFill>
                  <a:srgbClr val="212121"/>
                </a:solidFill>
                <a:effectLst/>
                <a:highlight>
                  <a:srgbClr val="FFFFFF"/>
                </a:highlight>
                <a:latin typeface="proximanova-bold"/>
              </a:rPr>
            </a:br>
            <a:br>
              <a:rPr lang="en-ZA" dirty="0"/>
            </a:br>
            <a:endParaRPr lang="en-US" dirty="0"/>
          </a:p>
        </p:txBody>
      </p:sp>
      <p:sp>
        <p:nvSpPr>
          <p:cNvPr id="4" name="Oval 3">
            <a:extLst>
              <a:ext uri="{FF2B5EF4-FFF2-40B4-BE49-F238E27FC236}">
                <a16:creationId xmlns:a16="http://schemas.microsoft.com/office/drawing/2014/main" id="{B243B2D9-B8FA-6D10-9D7F-A68BE16AB314}"/>
              </a:ext>
            </a:extLst>
          </p:cNvPr>
          <p:cNvSpPr/>
          <p:nvPr/>
        </p:nvSpPr>
        <p:spPr>
          <a:xfrm>
            <a:off x="271462" y="131287"/>
            <a:ext cx="1111885" cy="111188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endParaRPr lang="en-GB"/>
          </a:p>
        </p:txBody>
      </p:sp>
      <p:pic>
        <p:nvPicPr>
          <p:cNvPr id="5" name="Picture 4" descr="A red sign with white ribbon&#10;&#10;Description automatically generated">
            <a:extLst>
              <a:ext uri="{FF2B5EF4-FFF2-40B4-BE49-F238E27FC236}">
                <a16:creationId xmlns:a16="http://schemas.microsoft.com/office/drawing/2014/main" id="{D09A2217-FC93-271A-E6BD-3A3B414F3F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557" y="300197"/>
            <a:ext cx="870585" cy="840105"/>
          </a:xfrm>
          <a:prstGeom prst="rect">
            <a:avLst/>
          </a:prstGeom>
        </p:spPr>
      </p:pic>
      <p:sp>
        <p:nvSpPr>
          <p:cNvPr id="3" name="Rectangle 2">
            <a:extLst>
              <a:ext uri="{FF2B5EF4-FFF2-40B4-BE49-F238E27FC236}">
                <a16:creationId xmlns:a16="http://schemas.microsoft.com/office/drawing/2014/main" id="{15ED3BB7-6671-50AF-4DD7-D597DC8A8074}"/>
              </a:ext>
            </a:extLst>
          </p:cNvPr>
          <p:cNvSpPr/>
          <p:nvPr/>
        </p:nvSpPr>
        <p:spPr>
          <a:xfrm>
            <a:off x="1383347" y="2001079"/>
            <a:ext cx="9615957" cy="4856922"/>
          </a:xfrm>
          <a:prstGeom prst="rect">
            <a:avLst/>
          </a:prstGeom>
          <a:solidFill>
            <a:srgbClr val="D7E1F3"/>
          </a:solidFill>
          <a:ln>
            <a:solidFill>
              <a:srgbClr val="D7E1F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6" name="Picture 8" descr="Galetsang Phalatse will represent the country in a Global Fund campaign in the US and will participate in various activities to help make global leaders aware of the plight of girls and young women in Africa. Photo: Supplied">
            <a:extLst>
              <a:ext uri="{FF2B5EF4-FFF2-40B4-BE49-F238E27FC236}">
                <a16:creationId xmlns:a16="http://schemas.microsoft.com/office/drawing/2014/main" id="{D344E19B-07A1-FC8A-6815-01267D0D79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0174" y="2489910"/>
            <a:ext cx="2452777" cy="367916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6BAC0BC-805B-642C-7DD4-A9E097F175E7}"/>
              </a:ext>
            </a:extLst>
          </p:cNvPr>
          <p:cNvSpPr txBox="1"/>
          <p:nvPr/>
        </p:nvSpPr>
        <p:spPr>
          <a:xfrm>
            <a:off x="4398046" y="2143665"/>
            <a:ext cx="6285512" cy="4154984"/>
          </a:xfrm>
          <a:prstGeom prst="rect">
            <a:avLst/>
          </a:prstGeom>
          <a:solidFill>
            <a:srgbClr val="D7E1F3">
              <a:alpha val="78699"/>
            </a:srgbClr>
          </a:solidFill>
        </p:spPr>
        <p:txBody>
          <a:bodyPr wrap="square">
            <a:spAutoFit/>
          </a:bodyPr>
          <a:lstStyle/>
          <a:p>
            <a:pPr algn="just"/>
            <a:r>
              <a:rPr lang="nl-NL" sz="1600" dirty="0">
                <a:solidFill>
                  <a:srgbClr val="212121"/>
                </a:solidFill>
                <a:latin typeface="Calibri" panose="020F0502020204030204" pitchFamily="34" charset="0"/>
                <a:cs typeface="Calibri" panose="020F0502020204030204" pitchFamily="34" charset="0"/>
              </a:rPr>
              <a:t>Galetsang Phalatse glo dat jong vroue regoor die wêreld met die regte kennis toegerus moet word om die verspreiding van MIV te verhoed.</a:t>
            </a:r>
          </a:p>
          <a:p>
            <a:pPr algn="just"/>
            <a:endParaRPr lang="nl-NL" sz="1600" dirty="0">
              <a:solidFill>
                <a:srgbClr val="212121"/>
              </a:solidFill>
              <a:latin typeface="Calibri" panose="020F0502020204030204" pitchFamily="34" charset="0"/>
              <a:cs typeface="Calibri" panose="020F0502020204030204" pitchFamily="34" charset="0"/>
            </a:endParaRPr>
          </a:p>
          <a:p>
            <a:pPr algn="just"/>
            <a:r>
              <a:rPr lang="nl-NL" sz="1600" dirty="0">
                <a:solidFill>
                  <a:srgbClr val="212121"/>
                </a:solidFill>
                <a:latin typeface="Calibri" panose="020F0502020204030204" pitchFamily="34" charset="0"/>
                <a:cs typeface="Calibri" panose="020F0502020204030204" pitchFamily="34" charset="0"/>
              </a:rPr>
              <a:t>Dié Graad 9-leerling van Curro Aurora in Johannesburg sal tussen Junie en Augustus aan verskeie aktiwiteite deelneem om wêreldleiers bewus te maak van die uitdagings waarmee meisies en jong vroue in Afrika te kampe het.</a:t>
            </a:r>
          </a:p>
          <a:p>
            <a:pPr algn="just"/>
            <a:endParaRPr lang="nl-NL" sz="1600" b="1" i="1" dirty="0">
              <a:solidFill>
                <a:srgbClr val="212121"/>
              </a:solidFill>
              <a:latin typeface="Calibri" panose="020F0502020204030204" pitchFamily="34" charset="0"/>
              <a:cs typeface="Calibri" panose="020F0502020204030204" pitchFamily="34" charset="0"/>
            </a:endParaRPr>
          </a:p>
          <a:p>
            <a:pPr algn="just"/>
            <a:r>
              <a:rPr lang="nl-NL" sz="1600" b="1" i="1" dirty="0">
                <a:solidFill>
                  <a:srgbClr val="212121"/>
                </a:solidFill>
                <a:latin typeface="Calibri" panose="020F0502020204030204" pitchFamily="34" charset="0"/>
                <a:cs typeface="Calibri" panose="020F0502020204030204" pitchFamily="34" charset="0"/>
              </a:rPr>
              <a:t>"Die Global Fund het fantastiese werk gedoen om lewens te red deur MIV-behandeling te help verskaf. Dit is egter belangrik dat jong meisies regoor die wêreld toegerus word met die regte kennis om te verhoed dat MIV versprei en om te verseker dat ons status negatief bly. Ek is so opgewonde om te sien dat die jeug die wêreld wil verander en ek is geëerd om deel van die verandering te wees.“</a:t>
            </a:r>
          </a:p>
          <a:p>
            <a:pPr algn="just"/>
            <a:endParaRPr lang="en-ZA" sz="1600" b="1" i="1" dirty="0">
              <a:solidFill>
                <a:srgbClr val="212121"/>
              </a:solidFill>
              <a:latin typeface="Calibri" panose="020F0502020204030204" pitchFamily="34" charset="0"/>
              <a:cs typeface="Calibri" panose="020F0502020204030204" pitchFamily="34" charset="0"/>
            </a:endParaRPr>
          </a:p>
          <a:p>
            <a:pPr algn="r"/>
            <a:r>
              <a:rPr lang="en-ZA" sz="1200" b="1" i="1" dirty="0">
                <a:solidFill>
                  <a:srgbClr val="212121"/>
                </a:solidFill>
                <a:latin typeface="Calibri" panose="020F0502020204030204" pitchFamily="34" charset="0"/>
                <a:cs typeface="Calibri" panose="020F0502020204030204" pitchFamily="34" charset="0"/>
              </a:rPr>
              <a:t>[</a:t>
            </a:r>
            <a:r>
              <a:rPr lang="en-ZA" sz="1200" b="1" i="1" dirty="0" err="1">
                <a:solidFill>
                  <a:srgbClr val="212121"/>
                </a:solidFill>
                <a:latin typeface="Calibri" panose="020F0502020204030204" pitchFamily="34" charset="0"/>
                <a:cs typeface="Calibri" panose="020F0502020204030204" pitchFamily="34" charset="0"/>
              </a:rPr>
              <a:t>Aangepas</a:t>
            </a:r>
            <a:r>
              <a:rPr lang="en-ZA" sz="1200" b="1" i="1" dirty="0">
                <a:solidFill>
                  <a:srgbClr val="212121"/>
                </a:solidFill>
                <a:latin typeface="Calibri" panose="020F0502020204030204" pitchFamily="34" charset="0"/>
                <a:cs typeface="Calibri" panose="020F0502020204030204" pitchFamily="34" charset="0"/>
              </a:rPr>
              <a:t> </a:t>
            </a:r>
            <a:r>
              <a:rPr lang="en-ZA" sz="1200" b="1" i="1" dirty="0" err="1">
                <a:solidFill>
                  <a:srgbClr val="212121"/>
                </a:solidFill>
                <a:latin typeface="Calibri" panose="020F0502020204030204" pitchFamily="34" charset="0"/>
                <a:cs typeface="Calibri" panose="020F0502020204030204" pitchFamily="34" charset="0"/>
              </a:rPr>
              <a:t>vanaf</a:t>
            </a:r>
            <a:r>
              <a:rPr lang="en-ZA" sz="1200" b="1" i="1" dirty="0">
                <a:solidFill>
                  <a:srgbClr val="212121"/>
                </a:solidFill>
                <a:latin typeface="Calibri" panose="020F0502020204030204" pitchFamily="34" charset="0"/>
                <a:cs typeface="Calibri" panose="020F0502020204030204" pitchFamily="34" charset="0"/>
              </a:rPr>
              <a:t>: </a:t>
            </a:r>
            <a:r>
              <a:rPr lang="en-ZA" sz="1200" b="1" i="1" dirty="0">
                <a:solidFill>
                  <a:srgbClr val="212121"/>
                </a:solidFill>
                <a:latin typeface="Calibri" panose="020F0502020204030204" pitchFamily="34" charset="0"/>
                <a:cs typeface="Calibri" panose="020F0502020204030204" pitchFamily="34" charset="0"/>
                <a:hlinkClick r:id="rId5"/>
              </a:rPr>
              <a:t>https://www.news24.com/citypress/news/sa-teen-to-equip-young-girls-with-knowledge-about-hiv-in-the-us-20220622</a:t>
            </a:r>
            <a:r>
              <a:rPr lang="en-ZA" sz="1200" b="1" i="1" dirty="0">
                <a:solidFill>
                  <a:srgbClr val="212121"/>
                </a:solidFill>
                <a:latin typeface="Calibri" panose="020F0502020204030204" pitchFamily="34" charset="0"/>
                <a:cs typeface="Calibri" panose="020F0502020204030204" pitchFamily="34" charset="0"/>
              </a:rPr>
              <a:t> </a:t>
            </a:r>
            <a:r>
              <a:rPr lang="en-ZA" sz="1200" b="1" i="1" dirty="0" err="1">
                <a:solidFill>
                  <a:srgbClr val="212121"/>
                </a:solidFill>
                <a:latin typeface="Calibri" panose="020F0502020204030204" pitchFamily="34" charset="0"/>
                <a:cs typeface="Calibri" panose="020F0502020204030204" pitchFamily="34" charset="0"/>
              </a:rPr>
              <a:t>Toegangsdatum</a:t>
            </a:r>
            <a:r>
              <a:rPr lang="en-ZA" sz="1200" b="1" i="1" dirty="0">
                <a:solidFill>
                  <a:srgbClr val="212121"/>
                </a:solidFill>
                <a:latin typeface="Calibri" panose="020F0502020204030204" pitchFamily="34" charset="0"/>
                <a:cs typeface="Calibri" panose="020F0502020204030204" pitchFamily="34" charset="0"/>
              </a:rPr>
              <a:t>: 30 Julie 2024]</a:t>
            </a:r>
            <a:endParaRPr lang="en-US" sz="1200" b="1" i="1" dirty="0">
              <a:latin typeface="Calibri" panose="020F0502020204030204" pitchFamily="34" charset="0"/>
              <a:cs typeface="Calibri" panose="020F0502020204030204" pitchFamily="34" charset="0"/>
            </a:endParaRPr>
          </a:p>
        </p:txBody>
      </p:sp>
      <p:pic>
        <p:nvPicPr>
          <p:cNvPr id="6" name="Picture 5" descr="A logo with a person in the middle&#10;&#10;Description automatically generated">
            <a:extLst>
              <a:ext uri="{FF2B5EF4-FFF2-40B4-BE49-F238E27FC236}">
                <a16:creationId xmlns:a16="http://schemas.microsoft.com/office/drawing/2014/main" id="{A7214C4A-C8B9-2A6C-8C92-77EF69AE39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900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descr="A logo with a person in the middle&#10;&#10;Description automatically generated">
            <a:extLst>
              <a:ext uri="{FF2B5EF4-FFF2-40B4-BE49-F238E27FC236}">
                <a16:creationId xmlns:a16="http://schemas.microsoft.com/office/drawing/2014/main" id="{3D6E7C13-9D1C-08B5-B01A-4213CB872D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4568E69-33DC-A41B-EF07-CC32B71D2D07}"/>
              </a:ext>
            </a:extLst>
          </p:cNvPr>
          <p:cNvSpPr/>
          <p:nvPr/>
        </p:nvSpPr>
        <p:spPr>
          <a:xfrm>
            <a:off x="1491917" y="6455760"/>
            <a:ext cx="9553072" cy="390208"/>
          </a:xfrm>
          <a:prstGeom prst="rect">
            <a:avLst/>
          </a:prstGeom>
          <a:solidFill>
            <a:srgbClr val="021E4F"/>
          </a:solidFill>
          <a:ln>
            <a:solidFill>
              <a:srgbClr val="021E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1365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2877C-84BB-63D0-BAD9-AEF7FE858D1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0EA168F-A33D-9DDA-7024-E5F9A16DB07E}"/>
              </a:ext>
            </a:extLst>
          </p:cNvPr>
          <p:cNvSpPr>
            <a:spLocks noGrp="1"/>
          </p:cNvSpPr>
          <p:nvPr>
            <p:ph type="body" idx="1"/>
          </p:nvPr>
        </p:nvSpPr>
        <p:spPr/>
        <p:txBody>
          <a:bodyPr/>
          <a:lstStyle/>
          <a:p>
            <a:endParaRPr lang="en-US"/>
          </a:p>
        </p:txBody>
      </p:sp>
      <p:pic>
        <p:nvPicPr>
          <p:cNvPr id="5" name="Picture 4" descr="A group of girls smiling&#10;&#10;Description automatically generated">
            <a:extLst>
              <a:ext uri="{FF2B5EF4-FFF2-40B4-BE49-F238E27FC236}">
                <a16:creationId xmlns:a16="http://schemas.microsoft.com/office/drawing/2014/main" id="{4BA945FE-10F5-85CC-5B3F-1CD82662998E}"/>
              </a:ext>
            </a:extLst>
          </p:cNvPr>
          <p:cNvPicPr>
            <a:picLocks noChangeAspect="1"/>
          </p:cNvPicPr>
          <p:nvPr/>
        </p:nvPicPr>
        <p:blipFill>
          <a:blip r:embed="rId3"/>
          <a:stretch>
            <a:fillRect/>
          </a:stretch>
        </p:blipFill>
        <p:spPr>
          <a:xfrm>
            <a:off x="-233465" y="-305594"/>
            <a:ext cx="7276787" cy="5148262"/>
          </a:xfrm>
          <a:prstGeom prst="rect">
            <a:avLst/>
          </a:prstGeom>
        </p:spPr>
      </p:pic>
      <p:sp>
        <p:nvSpPr>
          <p:cNvPr id="6" name="Rectangle 5">
            <a:extLst>
              <a:ext uri="{FF2B5EF4-FFF2-40B4-BE49-F238E27FC236}">
                <a16:creationId xmlns:a16="http://schemas.microsoft.com/office/drawing/2014/main" id="{81DC6294-7ADE-F6AE-D813-16062A760D3A}"/>
              </a:ext>
            </a:extLst>
          </p:cNvPr>
          <p:cNvSpPr/>
          <p:nvPr/>
        </p:nvSpPr>
        <p:spPr>
          <a:xfrm>
            <a:off x="5534048" y="2477332"/>
            <a:ext cx="1111203" cy="1631216"/>
          </a:xfrm>
          <a:prstGeom prst="rect">
            <a:avLst/>
          </a:prstGeom>
          <a:noFill/>
        </p:spPr>
        <p:txBody>
          <a:bodyPr wrap="none" lIns="91440" tIns="45720" rIns="91440" bIns="45720">
            <a:spAutoFit/>
          </a:bodyPr>
          <a:lstStyle/>
          <a:p>
            <a:pPr algn="ctr"/>
            <a:r>
              <a:rPr lang="en-GB" sz="10000" b="1" dirty="0">
                <a:ln w="22225">
                  <a:solidFill>
                    <a:schemeClr val="accent2"/>
                  </a:solidFill>
                  <a:prstDash val="solid"/>
                </a:ln>
                <a:solidFill>
                  <a:schemeClr val="accent2">
                    <a:lumMod val="40000"/>
                    <a:lumOff val="60000"/>
                  </a:schemeClr>
                </a:solidFill>
              </a:rPr>
              <a:t>&amp;</a:t>
            </a:r>
            <a:endParaRPr lang="en-GB" sz="10000" b="1" cap="none" spc="0" dirty="0">
              <a:ln w="22225">
                <a:solidFill>
                  <a:schemeClr val="accent2"/>
                </a:solidFill>
                <a:prstDash val="solid"/>
              </a:ln>
              <a:solidFill>
                <a:schemeClr val="accent2">
                  <a:lumMod val="40000"/>
                  <a:lumOff val="60000"/>
                </a:schemeClr>
              </a:solidFill>
              <a:effectLst/>
            </a:endParaRPr>
          </a:p>
        </p:txBody>
      </p:sp>
      <p:pic>
        <p:nvPicPr>
          <p:cNvPr id="8" name="Picture 7" descr="A group of men sitting at a table&#10;&#10;Description automatically generated">
            <a:extLst>
              <a:ext uri="{FF2B5EF4-FFF2-40B4-BE49-F238E27FC236}">
                <a16:creationId xmlns:a16="http://schemas.microsoft.com/office/drawing/2014/main" id="{4B37C474-BA97-9446-6F6E-C519E78D640E}"/>
              </a:ext>
            </a:extLst>
          </p:cNvPr>
          <p:cNvPicPr>
            <a:picLocks noChangeAspect="1"/>
          </p:cNvPicPr>
          <p:nvPr/>
        </p:nvPicPr>
        <p:blipFill>
          <a:blip r:embed="rId4"/>
          <a:stretch>
            <a:fillRect/>
          </a:stretch>
        </p:blipFill>
        <p:spPr>
          <a:xfrm>
            <a:off x="6096000" y="1359097"/>
            <a:ext cx="7772400" cy="5498903"/>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236DC4E2-925A-3043-505A-1589080FE7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CEF55FC9-9C03-4003-E241-C36266422379}"/>
              </a:ext>
            </a:extLst>
          </p:cNvPr>
          <p:cNvSpPr/>
          <p:nvPr/>
        </p:nvSpPr>
        <p:spPr>
          <a:xfrm>
            <a:off x="1491917" y="6455760"/>
            <a:ext cx="9553072" cy="390208"/>
          </a:xfrm>
          <a:prstGeom prst="rect">
            <a:avLst/>
          </a:prstGeom>
          <a:solidFill>
            <a:srgbClr val="021E4F"/>
          </a:solidFill>
          <a:ln>
            <a:solidFill>
              <a:srgbClr val="021E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DA58D89-1360-9067-748B-37231479A26B}"/>
              </a:ext>
            </a:extLst>
          </p:cNvPr>
          <p:cNvSpPr txBox="1"/>
          <p:nvPr/>
        </p:nvSpPr>
        <p:spPr>
          <a:xfrm>
            <a:off x="1808747" y="3739216"/>
            <a:ext cx="198521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1800" b="1" dirty="0" err="1">
                <a:solidFill>
                  <a:srgbClr val="FFA01E"/>
                </a:solidFill>
              </a:rPr>
              <a:t>VRIENDE</a:t>
            </a:r>
            <a:endParaRPr lang="en-US" sz="1800" b="1" dirty="0">
              <a:solidFill>
                <a:srgbClr val="FFA01E"/>
              </a:solidFill>
            </a:endParaRPr>
          </a:p>
        </p:txBody>
      </p:sp>
      <p:sp>
        <p:nvSpPr>
          <p:cNvPr id="10" name="TextBox 9">
            <a:extLst>
              <a:ext uri="{FF2B5EF4-FFF2-40B4-BE49-F238E27FC236}">
                <a16:creationId xmlns:a16="http://schemas.microsoft.com/office/drawing/2014/main" id="{7A00A6AF-93A1-EB11-6DDF-987E1CC1DF78}"/>
              </a:ext>
            </a:extLst>
          </p:cNvPr>
          <p:cNvSpPr txBox="1"/>
          <p:nvPr/>
        </p:nvSpPr>
        <p:spPr>
          <a:xfrm>
            <a:off x="8289758" y="5681200"/>
            <a:ext cx="222584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1800" b="1" dirty="0" err="1">
                <a:solidFill>
                  <a:srgbClr val="FFA01E"/>
                </a:solidFill>
              </a:rPr>
              <a:t>PORTUURGROEP</a:t>
            </a:r>
            <a:endParaRPr lang="en-US" sz="1800" b="1" dirty="0">
              <a:solidFill>
                <a:srgbClr val="FFA01E"/>
              </a:solidFill>
            </a:endParaRPr>
          </a:p>
        </p:txBody>
      </p:sp>
    </p:spTree>
    <p:extLst>
      <p:ext uri="{BB962C8B-B14F-4D97-AF65-F5344CB8AC3E}">
        <p14:creationId xmlns:p14="http://schemas.microsoft.com/office/powerpoint/2010/main" val="670442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5DD055-AADA-0501-469A-E0330C0EE1E0}"/>
              </a:ext>
            </a:extLst>
          </p:cNvPr>
          <p:cNvSpPr/>
          <p:nvPr/>
        </p:nvSpPr>
        <p:spPr>
          <a:xfrm>
            <a:off x="3352800" y="0"/>
            <a:ext cx="48768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Be a Positive Role Model | The Daily Quipple | Role model quotes, Positive  role model, Role models">
            <a:extLst>
              <a:ext uri="{FF2B5EF4-FFF2-40B4-BE49-F238E27FC236}">
                <a16:creationId xmlns:a16="http://schemas.microsoft.com/office/drawing/2014/main" id="{FA6783EF-8F14-9F5F-BA21-7BEE51347B8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742501" y="0"/>
            <a:ext cx="5449499" cy="687634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2E85B2D-3BBB-7724-A6B3-A66061EA91B1}"/>
              </a:ext>
            </a:extLst>
          </p:cNvPr>
          <p:cNvSpPr txBox="1"/>
          <p:nvPr/>
        </p:nvSpPr>
        <p:spPr>
          <a:xfrm>
            <a:off x="1732711" y="5829020"/>
            <a:ext cx="3260395" cy="830997"/>
          </a:xfrm>
          <a:prstGeom prst="rect">
            <a:avLst/>
          </a:prstGeom>
          <a:solidFill>
            <a:schemeClr val="accent1"/>
          </a:solidFill>
        </p:spPr>
        <p:txBody>
          <a:bodyPr wrap="square">
            <a:spAutoFit/>
          </a:bodyPr>
          <a:lstStyle/>
          <a:p>
            <a:pPr algn="ctr"/>
            <a:r>
              <a:rPr lang="en-GB" sz="4800" b="1" dirty="0" err="1">
                <a:solidFill>
                  <a:schemeClr val="bg1"/>
                </a:solidFill>
                <a:effectLst/>
                <a:latin typeface="+mj-lt"/>
                <a:ea typeface="Calibri" panose="020F0502020204030204" pitchFamily="34" charset="0"/>
                <a:cs typeface="Times New Roman" panose="02020603050405020304" pitchFamily="18" charset="0"/>
              </a:rPr>
              <a:t>Refleksie</a:t>
            </a:r>
            <a:endParaRPr lang="en-US" sz="4800" dirty="0">
              <a:solidFill>
                <a:schemeClr val="bg1"/>
              </a:solidFill>
              <a:latin typeface="+mj-lt"/>
            </a:endParaRPr>
          </a:p>
        </p:txBody>
      </p:sp>
      <p:sp>
        <p:nvSpPr>
          <p:cNvPr id="10" name="TextBox 9">
            <a:extLst>
              <a:ext uri="{FF2B5EF4-FFF2-40B4-BE49-F238E27FC236}">
                <a16:creationId xmlns:a16="http://schemas.microsoft.com/office/drawing/2014/main" id="{CC68CF5A-4630-26CD-5C16-1C32BD641067}"/>
              </a:ext>
            </a:extLst>
          </p:cNvPr>
          <p:cNvSpPr txBox="1"/>
          <p:nvPr/>
        </p:nvSpPr>
        <p:spPr>
          <a:xfrm>
            <a:off x="4993106" y="6521517"/>
            <a:ext cx="7092878" cy="276999"/>
          </a:xfrm>
          <a:prstGeom prst="rect">
            <a:avLst/>
          </a:prstGeom>
          <a:noFill/>
        </p:spPr>
        <p:txBody>
          <a:bodyPr wrap="square">
            <a:spAutoFit/>
          </a:bodyPr>
          <a:lstStyle/>
          <a:p>
            <a:pPr algn="r"/>
            <a:r>
              <a:rPr lang="en-US" sz="1200" i="1" dirty="0"/>
              <a:t>[</a:t>
            </a:r>
            <a:r>
              <a:rPr lang="en-US" sz="1200" i="1" dirty="0" err="1"/>
              <a:t>Aangepas</a:t>
            </a:r>
            <a:r>
              <a:rPr lang="en-US" sz="1200" i="1" dirty="0"/>
              <a:t> </a:t>
            </a:r>
            <a:r>
              <a:rPr lang="en-US" sz="1200" i="1" dirty="0" err="1"/>
              <a:t>vanaf</a:t>
            </a:r>
            <a:r>
              <a:rPr lang="en-US" sz="1200" i="1" dirty="0"/>
              <a:t>: </a:t>
            </a:r>
            <a:r>
              <a:rPr lang="en-US" sz="1200" i="1" dirty="0">
                <a:hlinkClick r:id="rId4"/>
              </a:rPr>
              <a:t>http://thedailyquipple.com/be-a-positive-role-model/</a:t>
            </a:r>
            <a:r>
              <a:rPr lang="en-US" sz="1200" i="1" dirty="0"/>
              <a:t> </a:t>
            </a:r>
            <a:r>
              <a:rPr lang="en-US" sz="1200" i="1" dirty="0" err="1"/>
              <a:t>Toegangsdatum</a:t>
            </a:r>
            <a:r>
              <a:rPr lang="en-US" sz="1200" i="1" dirty="0"/>
              <a:t>: 30 Julie 2024]</a:t>
            </a:r>
          </a:p>
        </p:txBody>
      </p:sp>
      <p:sp>
        <p:nvSpPr>
          <p:cNvPr id="3" name="Rectangle 2">
            <a:extLst>
              <a:ext uri="{FF2B5EF4-FFF2-40B4-BE49-F238E27FC236}">
                <a16:creationId xmlns:a16="http://schemas.microsoft.com/office/drawing/2014/main" id="{98E2FF56-E85D-CFF2-A382-BD210675485F}"/>
              </a:ext>
            </a:extLst>
          </p:cNvPr>
          <p:cNvSpPr/>
          <p:nvPr/>
        </p:nvSpPr>
        <p:spPr>
          <a:xfrm>
            <a:off x="8157411" y="156610"/>
            <a:ext cx="4034589" cy="22523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logo with a person in the middle&#10;&#10;Description automatically generated">
            <a:extLst>
              <a:ext uri="{FF2B5EF4-FFF2-40B4-BE49-F238E27FC236}">
                <a16:creationId xmlns:a16="http://schemas.microsoft.com/office/drawing/2014/main" id="{FBA92019-31C0-C572-67E4-74706A5632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9BE051F-A0A4-CE7D-0019-C07D76A01040}"/>
              </a:ext>
            </a:extLst>
          </p:cNvPr>
          <p:cNvSpPr txBox="1"/>
          <p:nvPr/>
        </p:nvSpPr>
        <p:spPr>
          <a:xfrm>
            <a:off x="9182362" y="548640"/>
            <a:ext cx="2562726" cy="2062103"/>
          </a:xfrm>
          <a:prstGeom prst="rect">
            <a:avLst/>
          </a:prstGeom>
          <a:noFill/>
        </p:spPr>
        <p:txBody>
          <a:bodyPr wrap="square" rtlCol="0">
            <a:spAutoFit/>
          </a:bodyPr>
          <a:lstStyle/>
          <a:p>
            <a:pPr algn="ctr"/>
            <a:r>
              <a:rPr lang="en-GB" sz="3200" b="1" dirty="0">
                <a:latin typeface="Dreaming Outloud Pro" panose="03050502040302030504" pitchFamily="66" charset="0"/>
                <a:cs typeface="Dreaming Outloud Pro" panose="03050502040302030504" pitchFamily="66" charset="0"/>
              </a:rPr>
              <a:t>“</a:t>
            </a:r>
            <a:r>
              <a:rPr lang="en-GB" sz="3200" b="1" dirty="0" err="1">
                <a:latin typeface="Dreaming Outloud Pro" panose="03050502040302030504" pitchFamily="66" charset="0"/>
                <a:cs typeface="Dreaming Outloud Pro" panose="03050502040302030504" pitchFamily="66" charset="0"/>
              </a:rPr>
              <a:t>Daar</a:t>
            </a:r>
            <a:r>
              <a:rPr lang="en-GB" sz="3200" b="1" dirty="0">
                <a:latin typeface="Dreaming Outloud Pro" panose="03050502040302030504" pitchFamily="66" charset="0"/>
                <a:cs typeface="Dreaming Outloud Pro" panose="03050502040302030504" pitchFamily="66" charset="0"/>
              </a:rPr>
              <a:t> is </a:t>
            </a:r>
            <a:r>
              <a:rPr lang="en-GB" sz="3200" b="1" dirty="0" err="1">
                <a:latin typeface="Dreaming Outloud Pro" panose="03050502040302030504" pitchFamily="66" charset="0"/>
                <a:cs typeface="Dreaming Outloud Pro" panose="03050502040302030504" pitchFamily="66" charset="0"/>
              </a:rPr>
              <a:t>altyd</a:t>
            </a:r>
            <a:r>
              <a:rPr lang="en-GB" sz="3200" b="1" dirty="0">
                <a:latin typeface="Dreaming Outloud Pro" panose="03050502040302030504" pitchFamily="66" charset="0"/>
                <a:cs typeface="Dreaming Outloud Pro" panose="03050502040302030504" pitchFamily="66" charset="0"/>
              </a:rPr>
              <a:t> </a:t>
            </a:r>
            <a:r>
              <a:rPr lang="en-GB" sz="3200" b="1" dirty="0" err="1">
                <a:latin typeface="Dreaming Outloud Pro" panose="03050502040302030504" pitchFamily="66" charset="0"/>
                <a:cs typeface="Dreaming Outloud Pro" panose="03050502040302030504" pitchFamily="66" charset="0"/>
              </a:rPr>
              <a:t>iemand</a:t>
            </a:r>
            <a:r>
              <a:rPr lang="en-GB" sz="3200" b="1" dirty="0">
                <a:latin typeface="Dreaming Outloud Pro" panose="03050502040302030504" pitchFamily="66" charset="0"/>
                <a:cs typeface="Dreaming Outloud Pro" panose="03050502040302030504" pitchFamily="66" charset="0"/>
              </a:rPr>
              <a:t> wat </a:t>
            </a:r>
            <a:r>
              <a:rPr lang="en-GB" sz="3200" b="1" dirty="0" err="1">
                <a:latin typeface="Dreaming Outloud Pro" panose="03050502040302030504" pitchFamily="66" charset="0"/>
                <a:cs typeface="Dreaming Outloud Pro" panose="03050502040302030504" pitchFamily="66" charset="0"/>
              </a:rPr>
              <a:t>na</a:t>
            </a:r>
            <a:r>
              <a:rPr lang="en-GB" sz="3200" b="1" dirty="0">
                <a:latin typeface="Dreaming Outloud Pro" panose="03050502040302030504" pitchFamily="66" charset="0"/>
                <a:cs typeface="Dreaming Outloud Pro" panose="03050502040302030504" pitchFamily="66" charset="0"/>
              </a:rPr>
              <a:t> </a:t>
            </a:r>
            <a:r>
              <a:rPr lang="en-GB" sz="3200" b="1" dirty="0" err="1">
                <a:latin typeface="Dreaming Outloud Pro" panose="03050502040302030504" pitchFamily="66" charset="0"/>
                <a:cs typeface="Dreaming Outloud Pro" panose="03050502040302030504" pitchFamily="66" charset="0"/>
              </a:rPr>
              <a:t>jou</a:t>
            </a:r>
            <a:r>
              <a:rPr lang="en-GB" sz="3200" b="1" dirty="0">
                <a:latin typeface="Dreaming Outloud Pro" panose="03050502040302030504" pitchFamily="66" charset="0"/>
                <a:cs typeface="Dreaming Outloud Pro" panose="03050502040302030504" pitchFamily="66" charset="0"/>
              </a:rPr>
              <a:t> </a:t>
            </a:r>
            <a:r>
              <a:rPr lang="en-GB" sz="3200" b="1" dirty="0" err="1">
                <a:latin typeface="Dreaming Outloud Pro" panose="03050502040302030504" pitchFamily="66" charset="0"/>
                <a:cs typeface="Dreaming Outloud Pro" panose="03050502040302030504" pitchFamily="66" charset="0"/>
              </a:rPr>
              <a:t>opkyk</a:t>
            </a:r>
            <a:r>
              <a:rPr lang="en-GB" sz="3200" b="1" dirty="0">
                <a:latin typeface="Dreaming Outloud Pro" panose="03050502040302030504" pitchFamily="66" charset="0"/>
                <a:cs typeface="Dreaming Outloud Pro" panose="03050502040302030504" pitchFamily="66" charset="0"/>
              </a:rPr>
              <a:t>.”</a:t>
            </a:r>
            <a:endParaRPr lang="en-US" sz="3200" b="1" dirty="0">
              <a:latin typeface="Dreaming Outloud Pro" panose="03050502040302030504" pitchFamily="66" charset="0"/>
              <a:cs typeface="Dreaming Outloud Pro" panose="03050502040302030504" pitchFamily="66" charset="0"/>
            </a:endParaRPr>
          </a:p>
        </p:txBody>
      </p:sp>
    </p:spTree>
    <p:extLst>
      <p:ext uri="{BB962C8B-B14F-4D97-AF65-F5344CB8AC3E}">
        <p14:creationId xmlns:p14="http://schemas.microsoft.com/office/powerpoint/2010/main" val="249078932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3D0918-D9DA-42C5-AB28-B7CB7A98A9F4}">
  <ds:schemaRefs>
    <ds:schemaRef ds:uri="http://schemas.microsoft.com/sharepoint/v3/contenttype/forms"/>
  </ds:schemaRefs>
</ds:datastoreItem>
</file>

<file path=customXml/itemProps2.xml><?xml version="1.0" encoding="utf-8"?>
<ds:datastoreItem xmlns:ds="http://schemas.openxmlformats.org/officeDocument/2006/customXml" ds:itemID="{DFE43D51-83F6-48C0-A904-A1342CE836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2283</TotalTime>
  <Words>2565</Words>
  <Application>Microsoft Office PowerPoint</Application>
  <PresentationFormat>Widescreen</PresentationFormat>
  <Paragraphs>121</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Courier New</vt:lpstr>
      <vt:lpstr>Dreaming Outloud Pro</vt:lpstr>
      <vt:lpstr>proximanova-bold</vt:lpstr>
      <vt:lpstr>Times New Roman</vt:lpstr>
      <vt:lpstr>Office Theme</vt:lpstr>
      <vt:lpstr>PowerPoint Presentation</vt:lpstr>
      <vt:lpstr>SEKSUEEL OORDRAAGBARE INFEKSIES (SOI’s) </vt:lpstr>
      <vt:lpstr>PowerPoint Presentation</vt:lpstr>
      <vt:lpstr>PowerPoint Presentation</vt:lpstr>
      <vt:lpstr>SA tiener bemagtig jong meisies in die VSA met kennis oor MIV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23</cp:revision>
  <dcterms:created xsi:type="dcterms:W3CDTF">2021-02-27T11:19:06Z</dcterms:created>
  <dcterms:modified xsi:type="dcterms:W3CDTF">2025-01-08T20:44:44Z</dcterms:modified>
</cp:coreProperties>
</file>