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0"/>
  </p:notesMasterIdLst>
  <p:sldIdLst>
    <p:sldId id="256" r:id="rId4"/>
    <p:sldId id="257" r:id="rId5"/>
    <p:sldId id="258" r:id="rId6"/>
    <p:sldId id="261" r:id="rId7"/>
    <p:sldId id="259"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8898F4-2E5A-4A12-9E33-CC3E6A5CC2ED}" v="9" dt="2024-07-26T10:24:25.0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2288" autoAdjust="0"/>
  </p:normalViewPr>
  <p:slideViewPr>
    <p:cSldViewPr snapToGrid="0">
      <p:cViewPr varScale="1">
        <p:scale>
          <a:sx n="39" d="100"/>
          <a:sy n="39" d="100"/>
        </p:scale>
        <p:origin x="230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3F8898F4-2E5A-4A12-9E33-CC3E6A5CC2ED}"/>
    <pc:docChg chg="modSld">
      <pc:chgData name="Hp Unit" userId="86ec350514542ee1" providerId="LiveId" clId="{3F8898F4-2E5A-4A12-9E33-CC3E6A5CC2ED}" dt="2024-07-26T11:15:39.812" v="15"/>
      <pc:docMkLst>
        <pc:docMk/>
      </pc:docMkLst>
      <pc:sldChg chg="modNotesTx">
        <pc:chgData name="Hp Unit" userId="86ec350514542ee1" providerId="LiveId" clId="{3F8898F4-2E5A-4A12-9E33-CC3E6A5CC2ED}" dt="2024-07-26T11:14:23.072" v="8"/>
        <pc:sldMkLst>
          <pc:docMk/>
          <pc:sldMk cId="688165887" sldId="256"/>
        </pc:sldMkLst>
      </pc:sldChg>
      <pc:sldChg chg="modSp modNotesTx">
        <pc:chgData name="Hp Unit" userId="86ec350514542ee1" providerId="LiveId" clId="{3F8898F4-2E5A-4A12-9E33-CC3E6A5CC2ED}" dt="2024-07-26T11:14:39.155" v="11" actId="20577"/>
        <pc:sldMkLst>
          <pc:docMk/>
          <pc:sldMk cId="735623089" sldId="257"/>
        </pc:sldMkLst>
        <pc:spChg chg="mod">
          <ac:chgData name="Hp Unit" userId="86ec350514542ee1" providerId="LiveId" clId="{3F8898F4-2E5A-4A12-9E33-CC3E6A5CC2ED}" dt="2024-07-26T10:24:25.050" v="7" actId="207"/>
          <ac:spMkLst>
            <pc:docMk/>
            <pc:sldMk cId="735623089" sldId="257"/>
            <ac:spMk id="3" creationId="{CBCC8008-E1D5-9236-313B-75609F8F0483}"/>
          </ac:spMkLst>
        </pc:spChg>
      </pc:sldChg>
      <pc:sldChg chg="modNotesTx">
        <pc:chgData name="Hp Unit" userId="86ec350514542ee1" providerId="LiveId" clId="{3F8898F4-2E5A-4A12-9E33-CC3E6A5CC2ED}" dt="2024-07-26T11:14:54.521" v="12"/>
        <pc:sldMkLst>
          <pc:docMk/>
          <pc:sldMk cId="4070854180" sldId="258"/>
        </pc:sldMkLst>
      </pc:sldChg>
      <pc:sldChg chg="modNotesTx">
        <pc:chgData name="Hp Unit" userId="86ec350514542ee1" providerId="LiveId" clId="{3F8898F4-2E5A-4A12-9E33-CC3E6A5CC2ED}" dt="2024-07-26T11:15:26.664" v="14"/>
        <pc:sldMkLst>
          <pc:docMk/>
          <pc:sldMk cId="1147182299" sldId="259"/>
        </pc:sldMkLst>
      </pc:sldChg>
      <pc:sldChg chg="modNotesTx">
        <pc:chgData name="Hp Unit" userId="86ec350514542ee1" providerId="LiveId" clId="{3F8898F4-2E5A-4A12-9E33-CC3E6A5CC2ED}" dt="2024-07-26T11:15:39.812" v="15"/>
        <pc:sldMkLst>
          <pc:docMk/>
          <pc:sldMk cId="3911203523" sldId="260"/>
        </pc:sldMkLst>
      </pc:sldChg>
      <pc:sldChg chg="modNotesTx">
        <pc:chgData name="Hp Unit" userId="86ec350514542ee1" providerId="LiveId" clId="{3F8898F4-2E5A-4A12-9E33-CC3E6A5CC2ED}" dt="2024-07-26T11:15:09.773" v="13"/>
        <pc:sldMkLst>
          <pc:docMk/>
          <pc:sldMk cId="44238142" sldId="261"/>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4B4124-5EFB-4F68-961A-05C89F509FD2}" type="doc">
      <dgm:prSet loTypeId="urn:microsoft.com/office/officeart/2018/5/layout/IconCircleLabelList" loCatId="icon" qsTypeId="urn:microsoft.com/office/officeart/2005/8/quickstyle/simple1" qsCatId="simple" csTypeId="urn:microsoft.com/office/officeart/2005/8/colors/colorful5" csCatId="colorful" phldr="1"/>
      <dgm:spPr/>
      <dgm:t>
        <a:bodyPr/>
        <a:lstStyle/>
        <a:p>
          <a:endParaRPr lang="en-US"/>
        </a:p>
      </dgm:t>
    </dgm:pt>
    <dgm:pt modelId="{D2DBBCAE-D652-485E-B887-B62887A30FAB}">
      <dgm:prSet/>
      <dgm:spPr/>
      <dgm:t>
        <a:bodyPr/>
        <a:lstStyle/>
        <a:p>
          <a:pPr>
            <a:lnSpc>
              <a:spcPct val="100000"/>
            </a:lnSpc>
            <a:defRPr cap="all"/>
          </a:pPr>
          <a:r>
            <a:rPr lang="en-GB" dirty="0" err="1"/>
            <a:t>Akademiese</a:t>
          </a:r>
          <a:r>
            <a:rPr lang="en-GB" dirty="0"/>
            <a:t> </a:t>
          </a:r>
          <a:r>
            <a:rPr lang="en-GB" dirty="0" err="1"/>
            <a:t>vaardighede</a:t>
          </a:r>
          <a:endParaRPr lang="en-US" dirty="0"/>
        </a:p>
      </dgm:t>
    </dgm:pt>
    <dgm:pt modelId="{59CE614B-B80C-4E7D-9EB6-005A81F21506}" type="parTrans" cxnId="{F91E6E7A-1DD9-4E70-9858-1A2E9734CBEE}">
      <dgm:prSet/>
      <dgm:spPr/>
      <dgm:t>
        <a:bodyPr/>
        <a:lstStyle/>
        <a:p>
          <a:endParaRPr lang="en-US"/>
        </a:p>
      </dgm:t>
    </dgm:pt>
    <dgm:pt modelId="{DCA843C7-796A-46C0-8463-DF0CFDAB6BAC}" type="sibTrans" cxnId="{F91E6E7A-1DD9-4E70-9858-1A2E9734CBEE}">
      <dgm:prSet/>
      <dgm:spPr/>
      <dgm:t>
        <a:bodyPr/>
        <a:lstStyle/>
        <a:p>
          <a:endParaRPr lang="en-US"/>
        </a:p>
      </dgm:t>
    </dgm:pt>
    <dgm:pt modelId="{48D491FC-F3F6-4135-B44F-F46CBFF51166}">
      <dgm:prSet/>
      <dgm:spPr/>
      <dgm:t>
        <a:bodyPr/>
        <a:lstStyle/>
        <a:p>
          <a:pPr>
            <a:lnSpc>
              <a:spcPct val="100000"/>
            </a:lnSpc>
            <a:defRPr cap="all"/>
          </a:pPr>
          <a:r>
            <a:rPr lang="en-GB" dirty="0" err="1"/>
            <a:t>Persoonlike</a:t>
          </a:r>
          <a:r>
            <a:rPr lang="en-GB" dirty="0"/>
            <a:t> </a:t>
          </a:r>
          <a:r>
            <a:rPr lang="en-GB" dirty="0" err="1"/>
            <a:t>ontwikkelingsvaardighede</a:t>
          </a:r>
          <a:endParaRPr lang="en-US" dirty="0"/>
        </a:p>
      </dgm:t>
    </dgm:pt>
    <dgm:pt modelId="{527D5922-691B-4980-AF2E-1EA3B1B149A6}" type="parTrans" cxnId="{04C601FD-F6B8-4A5F-A44C-581E40E3886E}">
      <dgm:prSet/>
      <dgm:spPr/>
      <dgm:t>
        <a:bodyPr/>
        <a:lstStyle/>
        <a:p>
          <a:endParaRPr lang="en-US"/>
        </a:p>
      </dgm:t>
    </dgm:pt>
    <dgm:pt modelId="{456B422F-6E0C-45EB-B490-CFBAB5002448}" type="sibTrans" cxnId="{04C601FD-F6B8-4A5F-A44C-581E40E3886E}">
      <dgm:prSet/>
      <dgm:spPr/>
      <dgm:t>
        <a:bodyPr/>
        <a:lstStyle/>
        <a:p>
          <a:endParaRPr lang="en-US"/>
        </a:p>
      </dgm:t>
    </dgm:pt>
    <dgm:pt modelId="{35B2B725-2F9E-4C1A-A417-341B9F54CEBF}" type="pres">
      <dgm:prSet presAssocID="{054B4124-5EFB-4F68-961A-05C89F509FD2}" presName="root" presStyleCnt="0">
        <dgm:presLayoutVars>
          <dgm:dir/>
          <dgm:resizeHandles val="exact"/>
        </dgm:presLayoutVars>
      </dgm:prSet>
      <dgm:spPr/>
    </dgm:pt>
    <dgm:pt modelId="{8797E08C-DA84-4AD9-AA10-6AB68A40C2B5}" type="pres">
      <dgm:prSet presAssocID="{D2DBBCAE-D652-485E-B887-B62887A30FAB}" presName="compNode" presStyleCnt="0"/>
      <dgm:spPr/>
    </dgm:pt>
    <dgm:pt modelId="{DD1F55E0-F10C-451E-AD0B-341E8124A727}" type="pres">
      <dgm:prSet presAssocID="{D2DBBCAE-D652-485E-B887-B62887A30FAB}" presName="iconBgRect" presStyleLbl="bgShp" presStyleIdx="0" presStyleCnt="2"/>
      <dgm:spPr/>
    </dgm:pt>
    <dgm:pt modelId="{36CF584F-1D09-420F-80A6-81411FC4CB02}" type="pres">
      <dgm:prSet presAssocID="{D2DBBCAE-D652-485E-B887-B62887A30FA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6CC85261-0733-4E78-BC40-61C5C0F0AF3D}" type="pres">
      <dgm:prSet presAssocID="{D2DBBCAE-D652-485E-B887-B62887A30FAB}" presName="spaceRect" presStyleCnt="0"/>
      <dgm:spPr/>
    </dgm:pt>
    <dgm:pt modelId="{B0B24434-F5E3-4EAE-BC0C-A3234472552E}" type="pres">
      <dgm:prSet presAssocID="{D2DBBCAE-D652-485E-B887-B62887A30FAB}" presName="textRect" presStyleLbl="revTx" presStyleIdx="0" presStyleCnt="2" custLinFactNeighborX="-4980" custLinFactNeighborY="8788">
        <dgm:presLayoutVars>
          <dgm:chMax val="1"/>
          <dgm:chPref val="1"/>
        </dgm:presLayoutVars>
      </dgm:prSet>
      <dgm:spPr/>
    </dgm:pt>
    <dgm:pt modelId="{136BDB64-7529-4063-904E-69B19BCD54CD}" type="pres">
      <dgm:prSet presAssocID="{DCA843C7-796A-46C0-8463-DF0CFDAB6BAC}" presName="sibTrans" presStyleCnt="0"/>
      <dgm:spPr/>
    </dgm:pt>
    <dgm:pt modelId="{3743954E-BEA8-41B9-A253-32808EF4E80F}" type="pres">
      <dgm:prSet presAssocID="{48D491FC-F3F6-4135-B44F-F46CBFF51166}" presName="compNode" presStyleCnt="0"/>
      <dgm:spPr/>
    </dgm:pt>
    <dgm:pt modelId="{693A1D68-67FD-449D-AD7E-69D2DB063103}" type="pres">
      <dgm:prSet presAssocID="{48D491FC-F3F6-4135-B44F-F46CBFF51166}" presName="iconBgRect" presStyleLbl="bgShp" presStyleIdx="1" presStyleCnt="2"/>
      <dgm:spPr/>
    </dgm:pt>
    <dgm:pt modelId="{6C2E3969-B883-46D6-913E-B5C8B3362215}" type="pres">
      <dgm:prSet presAssocID="{48D491FC-F3F6-4135-B44F-F46CBFF5116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245370BB-66A5-4586-8019-15A552C8DFDD}" type="pres">
      <dgm:prSet presAssocID="{48D491FC-F3F6-4135-B44F-F46CBFF51166}" presName="spaceRect" presStyleCnt="0"/>
      <dgm:spPr/>
    </dgm:pt>
    <dgm:pt modelId="{CADBCB8D-EC6D-47E0-AD81-084C85D5528C}" type="pres">
      <dgm:prSet presAssocID="{48D491FC-F3F6-4135-B44F-F46CBFF51166}" presName="textRect" presStyleLbl="revTx" presStyleIdx="1" presStyleCnt="2">
        <dgm:presLayoutVars>
          <dgm:chMax val="1"/>
          <dgm:chPref val="1"/>
        </dgm:presLayoutVars>
      </dgm:prSet>
      <dgm:spPr/>
    </dgm:pt>
  </dgm:ptLst>
  <dgm:cxnLst>
    <dgm:cxn modelId="{EA4D400E-CD23-450C-A39A-0DB3032F2220}" type="presOf" srcId="{054B4124-5EFB-4F68-961A-05C89F509FD2}" destId="{35B2B725-2F9E-4C1A-A417-341B9F54CEBF}" srcOrd="0" destOrd="0" presId="urn:microsoft.com/office/officeart/2018/5/layout/IconCircleLabelList"/>
    <dgm:cxn modelId="{F91E6E7A-1DD9-4E70-9858-1A2E9734CBEE}" srcId="{054B4124-5EFB-4F68-961A-05C89F509FD2}" destId="{D2DBBCAE-D652-485E-B887-B62887A30FAB}" srcOrd="0" destOrd="0" parTransId="{59CE614B-B80C-4E7D-9EB6-005A81F21506}" sibTransId="{DCA843C7-796A-46C0-8463-DF0CFDAB6BAC}"/>
    <dgm:cxn modelId="{2234CDA4-0871-42E6-A87A-F6307C08D2E5}" type="presOf" srcId="{48D491FC-F3F6-4135-B44F-F46CBFF51166}" destId="{CADBCB8D-EC6D-47E0-AD81-084C85D5528C}" srcOrd="0" destOrd="0" presId="urn:microsoft.com/office/officeart/2018/5/layout/IconCircleLabelList"/>
    <dgm:cxn modelId="{C559B0F9-C549-4C6D-9E31-C45A6EBCF804}" type="presOf" srcId="{D2DBBCAE-D652-485E-B887-B62887A30FAB}" destId="{B0B24434-F5E3-4EAE-BC0C-A3234472552E}" srcOrd="0" destOrd="0" presId="urn:microsoft.com/office/officeart/2018/5/layout/IconCircleLabelList"/>
    <dgm:cxn modelId="{04C601FD-F6B8-4A5F-A44C-581E40E3886E}" srcId="{054B4124-5EFB-4F68-961A-05C89F509FD2}" destId="{48D491FC-F3F6-4135-B44F-F46CBFF51166}" srcOrd="1" destOrd="0" parTransId="{527D5922-691B-4980-AF2E-1EA3B1B149A6}" sibTransId="{456B422F-6E0C-45EB-B490-CFBAB5002448}"/>
    <dgm:cxn modelId="{BA62E65D-B9CF-4511-AD6C-3467B7892ABD}" type="presParOf" srcId="{35B2B725-2F9E-4C1A-A417-341B9F54CEBF}" destId="{8797E08C-DA84-4AD9-AA10-6AB68A40C2B5}" srcOrd="0" destOrd="0" presId="urn:microsoft.com/office/officeart/2018/5/layout/IconCircleLabelList"/>
    <dgm:cxn modelId="{938D45E4-E697-494C-ADDF-FCB7CF986BAB}" type="presParOf" srcId="{8797E08C-DA84-4AD9-AA10-6AB68A40C2B5}" destId="{DD1F55E0-F10C-451E-AD0B-341E8124A727}" srcOrd="0" destOrd="0" presId="urn:microsoft.com/office/officeart/2018/5/layout/IconCircleLabelList"/>
    <dgm:cxn modelId="{51293F22-C39C-4C8D-92E7-8837B5EEE3CC}" type="presParOf" srcId="{8797E08C-DA84-4AD9-AA10-6AB68A40C2B5}" destId="{36CF584F-1D09-420F-80A6-81411FC4CB02}" srcOrd="1" destOrd="0" presId="urn:microsoft.com/office/officeart/2018/5/layout/IconCircleLabelList"/>
    <dgm:cxn modelId="{9102910B-9D8F-476C-B35A-F7938A173B65}" type="presParOf" srcId="{8797E08C-DA84-4AD9-AA10-6AB68A40C2B5}" destId="{6CC85261-0733-4E78-BC40-61C5C0F0AF3D}" srcOrd="2" destOrd="0" presId="urn:microsoft.com/office/officeart/2018/5/layout/IconCircleLabelList"/>
    <dgm:cxn modelId="{D5EC8F00-9119-4192-87C2-3DDCFB7D96FF}" type="presParOf" srcId="{8797E08C-DA84-4AD9-AA10-6AB68A40C2B5}" destId="{B0B24434-F5E3-4EAE-BC0C-A3234472552E}" srcOrd="3" destOrd="0" presId="urn:microsoft.com/office/officeart/2018/5/layout/IconCircleLabelList"/>
    <dgm:cxn modelId="{97E4DB40-6B09-4393-BA6B-021D720C0A01}" type="presParOf" srcId="{35B2B725-2F9E-4C1A-A417-341B9F54CEBF}" destId="{136BDB64-7529-4063-904E-69B19BCD54CD}" srcOrd="1" destOrd="0" presId="urn:microsoft.com/office/officeart/2018/5/layout/IconCircleLabelList"/>
    <dgm:cxn modelId="{64A1FB80-1EB5-49D7-B372-057471125983}" type="presParOf" srcId="{35B2B725-2F9E-4C1A-A417-341B9F54CEBF}" destId="{3743954E-BEA8-41B9-A253-32808EF4E80F}" srcOrd="2" destOrd="0" presId="urn:microsoft.com/office/officeart/2018/5/layout/IconCircleLabelList"/>
    <dgm:cxn modelId="{108BFCD0-57A8-4EB1-BE4C-404D541671E3}" type="presParOf" srcId="{3743954E-BEA8-41B9-A253-32808EF4E80F}" destId="{693A1D68-67FD-449D-AD7E-69D2DB063103}" srcOrd="0" destOrd="0" presId="urn:microsoft.com/office/officeart/2018/5/layout/IconCircleLabelList"/>
    <dgm:cxn modelId="{9FEAFFD5-4957-4331-8721-C731BB6BAF4E}" type="presParOf" srcId="{3743954E-BEA8-41B9-A253-32808EF4E80F}" destId="{6C2E3969-B883-46D6-913E-B5C8B3362215}" srcOrd="1" destOrd="0" presId="urn:microsoft.com/office/officeart/2018/5/layout/IconCircleLabelList"/>
    <dgm:cxn modelId="{2E85DDE5-2B6A-4144-9A10-516E085FB598}" type="presParOf" srcId="{3743954E-BEA8-41B9-A253-32808EF4E80F}" destId="{245370BB-66A5-4586-8019-15A552C8DFDD}" srcOrd="2" destOrd="0" presId="urn:microsoft.com/office/officeart/2018/5/layout/IconCircleLabelList"/>
    <dgm:cxn modelId="{DB337DAE-9E90-41AB-A616-DF4AAE0D6210}" type="presParOf" srcId="{3743954E-BEA8-41B9-A253-32808EF4E80F}" destId="{CADBCB8D-EC6D-47E0-AD81-084C85D5528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F55E0-F10C-451E-AD0B-341E8124A727}">
      <dsp:nvSpPr>
        <dsp:cNvPr id="0" name=""/>
        <dsp:cNvSpPr/>
      </dsp:nvSpPr>
      <dsp:spPr>
        <a:xfrm>
          <a:off x="2197200" y="66899"/>
          <a:ext cx="2196000" cy="2196000"/>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CF584F-1D09-420F-80A6-81411FC4CB02}">
      <dsp:nvSpPr>
        <dsp:cNvPr id="0" name=""/>
        <dsp:cNvSpPr/>
      </dsp:nvSpPr>
      <dsp:spPr>
        <a:xfrm>
          <a:off x="2665200" y="53489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B24434-F5E3-4EAE-BC0C-A3234472552E}">
      <dsp:nvSpPr>
        <dsp:cNvPr id="0" name=""/>
        <dsp:cNvSpPr/>
      </dsp:nvSpPr>
      <dsp:spPr>
        <a:xfrm>
          <a:off x="1315919" y="3010173"/>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dirty="0" err="1"/>
            <a:t>Akademiese</a:t>
          </a:r>
          <a:r>
            <a:rPr lang="en-GB" sz="2000" kern="1200" dirty="0"/>
            <a:t> </a:t>
          </a:r>
          <a:r>
            <a:rPr lang="en-GB" sz="2000" kern="1200" dirty="0" err="1"/>
            <a:t>vaardighede</a:t>
          </a:r>
          <a:endParaRPr lang="en-US" sz="2000" kern="1200" dirty="0"/>
        </a:p>
      </dsp:txBody>
      <dsp:txXfrm>
        <a:off x="1315919" y="3010173"/>
        <a:ext cx="3600000" cy="720000"/>
      </dsp:txXfrm>
    </dsp:sp>
    <dsp:sp modelId="{693A1D68-67FD-449D-AD7E-69D2DB063103}">
      <dsp:nvSpPr>
        <dsp:cNvPr id="0" name=""/>
        <dsp:cNvSpPr/>
      </dsp:nvSpPr>
      <dsp:spPr>
        <a:xfrm>
          <a:off x="6427200" y="66899"/>
          <a:ext cx="2196000" cy="2196000"/>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2E3969-B883-46D6-913E-B5C8B3362215}">
      <dsp:nvSpPr>
        <dsp:cNvPr id="0" name=""/>
        <dsp:cNvSpPr/>
      </dsp:nvSpPr>
      <dsp:spPr>
        <a:xfrm>
          <a:off x="6895200" y="53489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DBCB8D-EC6D-47E0-AD81-084C85D5528C}">
      <dsp:nvSpPr>
        <dsp:cNvPr id="0" name=""/>
        <dsp:cNvSpPr/>
      </dsp:nvSpPr>
      <dsp:spPr>
        <a:xfrm>
          <a:off x="5725200" y="294689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dirty="0" err="1"/>
            <a:t>Persoonlike</a:t>
          </a:r>
          <a:r>
            <a:rPr lang="en-GB" sz="2000" kern="1200" dirty="0"/>
            <a:t> </a:t>
          </a:r>
          <a:r>
            <a:rPr lang="en-GB" sz="2000" kern="1200" dirty="0" err="1"/>
            <a:t>ontwikkelingsvaardighede</a:t>
          </a:r>
          <a:endParaRPr lang="en-US" sz="2000" kern="1200" dirty="0"/>
        </a:p>
      </dsp:txBody>
      <dsp:txXfrm>
        <a:off x="5725200" y="2946899"/>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D151F7-B72E-46F4-B2A2-60AD54A5ABF3}" type="datetimeFigureOut">
              <a:rPr lang="en-US" smtClean="0"/>
              <a:t>7/26/2024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5C36D-FC01-49A9-951F-3AB2B02D3D93}" type="slidenum">
              <a:rPr lang="en-US" smtClean="0"/>
              <a:t>‹#›</a:t>
            </a:fld>
            <a:endParaRPr lang="en-US"/>
          </a:p>
        </p:txBody>
      </p:sp>
    </p:spTree>
    <p:extLst>
      <p:ext uri="{BB962C8B-B14F-4D97-AF65-F5344CB8AC3E}">
        <p14:creationId xmlns:p14="http://schemas.microsoft.com/office/powerpoint/2010/main" val="1555543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U2D5FTzbafU"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Inleiding (2 min)</a:t>
            </a:r>
          </a:p>
          <a:p>
            <a:endParaRPr lang="nl-NL"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Verwelkom die leerders in die klas. Laat hulle toe om in te sit en hul leermateriaal gereed te kry.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Verlede week het ons die invloed van ons gedagtes op ons selfkonsep (m.a.w. </a:t>
            </a:r>
            <a:r>
              <a:rPr lang="af-ZA" sz="1800" dirty="0" err="1">
                <a:solidFill>
                  <a:srgbClr val="000000"/>
                </a:solidFill>
                <a:effectLst/>
                <a:latin typeface="Calibri" panose="020F0502020204030204" pitchFamily="34" charset="0"/>
                <a:ea typeface="Arial" panose="020B0604020202020204" pitchFamily="34" charset="0"/>
                <a:cs typeface="Noto Sans Symbols"/>
              </a:rPr>
              <a:t>selfgesprekke</a:t>
            </a:r>
            <a:r>
              <a:rPr lang="af-ZA" sz="1800" dirty="0">
                <a:solidFill>
                  <a:srgbClr val="000000"/>
                </a:solidFill>
                <a:effectLst/>
                <a:latin typeface="Calibri" panose="020F0502020204030204" pitchFamily="34" charset="0"/>
                <a:ea typeface="Arial" panose="020B0604020202020204" pitchFamily="34" charset="0"/>
                <a:cs typeface="Noto Sans Symbols"/>
              </a:rPr>
              <a:t>) ondersoek en die belangrikheid bespreek om beide ons eie individualiteit en dié van ander te omhels.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Vandag sal ons fokus op maniere om ons persoonlike potensiaal te verbeter en te kyk na die belangrikheid daarvan om ons prestasies te vier.</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DAF5C36D-FC01-49A9-951F-3AB2B02D3D93}" type="slidenum">
              <a:rPr lang="en-US" smtClean="0"/>
              <a:t>1</a:t>
            </a:fld>
            <a:endParaRPr lang="en-US"/>
          </a:p>
        </p:txBody>
      </p:sp>
    </p:spTree>
    <p:extLst>
      <p:ext uri="{BB962C8B-B14F-4D97-AF65-F5344CB8AC3E}">
        <p14:creationId xmlns:p14="http://schemas.microsoft.com/office/powerpoint/2010/main" val="3459438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Onderrig (4 min)</a:t>
            </a:r>
          </a:p>
          <a:p>
            <a:endParaRPr lang="nl-NL"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Kom ons begin deur 'persoonlike potensiaal' te definieer.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die leerders om te deel wat hulle dink dit beteken.</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Nadat die leerders terugvoer gegee het, onthul die definisie van </a:t>
            </a:r>
            <a:r>
              <a:rPr lang="af-ZA" sz="1200" i="1" dirty="0">
                <a:solidFill>
                  <a:srgbClr val="000000"/>
                </a:solidFill>
                <a:effectLst/>
                <a:latin typeface="Calibri" panose="020F0502020204030204" pitchFamily="34" charset="0"/>
                <a:ea typeface="Arial" panose="020B0604020202020204" pitchFamily="34" charset="0"/>
                <a:cs typeface="Noto Sans Symbols"/>
              </a:rPr>
              <a:t>"persoonlike potensiaal"</a:t>
            </a:r>
            <a:r>
              <a:rPr lang="af-ZA" sz="1200" dirty="0">
                <a:solidFill>
                  <a:srgbClr val="000000"/>
                </a:solidFill>
                <a:effectLst/>
                <a:latin typeface="Calibri" panose="020F0502020204030204" pitchFamily="34" charset="0"/>
                <a:ea typeface="Arial" panose="020B0604020202020204" pitchFamily="34" charset="0"/>
                <a:cs typeface="Noto Sans Symbols"/>
              </a:rPr>
              <a:t> op hierdie skyfie: </a:t>
            </a:r>
            <a:r>
              <a:rPr lang="af-ZA" sz="1200" dirty="0">
                <a:effectLst/>
                <a:latin typeface="Calibri" panose="020F0502020204030204" pitchFamily="34" charset="0"/>
                <a:ea typeface="Noto Sans Symbols"/>
                <a:cs typeface="Noto Sans Symbols"/>
              </a:rPr>
              <a:t>Persoonlike potensiaal verwys na die unieke stel vermoëns en talente waaroor jy beskik. Dit handel oor die erkenning van jou </a:t>
            </a:r>
            <a:r>
              <a:rPr lang="af-ZA" sz="1200" b="1" dirty="0">
                <a:effectLst/>
                <a:latin typeface="Calibri" panose="020F0502020204030204" pitchFamily="34" charset="0"/>
                <a:ea typeface="Noto Sans Symbols"/>
                <a:cs typeface="Noto Sans Symbols"/>
              </a:rPr>
              <a:t>vermoëns</a:t>
            </a:r>
            <a:r>
              <a:rPr lang="af-ZA" sz="1200" dirty="0">
                <a:effectLst/>
                <a:latin typeface="Calibri" panose="020F0502020204030204" pitchFamily="34" charset="0"/>
                <a:ea typeface="Noto Sans Symbols"/>
                <a:cs typeface="Noto Sans Symbols"/>
              </a:rPr>
              <a:t>, </a:t>
            </a:r>
            <a:r>
              <a:rPr lang="af-ZA" sz="1200" b="1" dirty="0">
                <a:effectLst/>
                <a:latin typeface="Calibri" panose="020F0502020204030204" pitchFamily="34" charset="0"/>
                <a:ea typeface="Noto Sans Symbols"/>
                <a:cs typeface="Noto Sans Symbols"/>
              </a:rPr>
              <a:t>talente</a:t>
            </a:r>
            <a:r>
              <a:rPr lang="af-ZA" sz="1200" dirty="0">
                <a:effectLst/>
                <a:latin typeface="Calibri" panose="020F0502020204030204" pitchFamily="34" charset="0"/>
                <a:ea typeface="Noto Sans Symbols"/>
                <a:cs typeface="Noto Sans Symbols"/>
              </a:rPr>
              <a:t> </a:t>
            </a:r>
            <a:r>
              <a:rPr lang="af-ZA" sz="1200" b="1" dirty="0">
                <a:effectLst/>
                <a:latin typeface="Calibri" panose="020F0502020204030204" pitchFamily="34" charset="0"/>
                <a:ea typeface="Noto Sans Symbols"/>
                <a:cs typeface="Noto Sans Symbols"/>
              </a:rPr>
              <a:t>en eienskappe </a:t>
            </a:r>
            <a:r>
              <a:rPr lang="af-ZA" sz="1200" dirty="0">
                <a:effectLst/>
                <a:latin typeface="Calibri" panose="020F0502020204030204" pitchFamily="34" charset="0"/>
                <a:ea typeface="Noto Sans Symbols"/>
                <a:cs typeface="Noto Sans Symbols"/>
              </a:rPr>
              <a:t>en hoe om dit</a:t>
            </a:r>
            <a:r>
              <a:rPr lang="af-ZA" sz="1200" b="1" dirty="0">
                <a:effectLst/>
                <a:latin typeface="Calibri" panose="020F0502020204030204" pitchFamily="34" charset="0"/>
                <a:ea typeface="Noto Sans Symbols"/>
                <a:cs typeface="Noto Sans Symbols"/>
              </a:rPr>
              <a:t> </a:t>
            </a:r>
            <a:r>
              <a:rPr lang="af-ZA" sz="1200" dirty="0">
                <a:effectLst/>
                <a:latin typeface="Calibri" panose="020F0502020204030204" pitchFamily="34" charset="0"/>
                <a:ea typeface="Noto Sans Symbols"/>
                <a:cs typeface="Noto Sans Symbols"/>
              </a:rPr>
              <a:t>ten beste te benut om 'n hoër vlak van persoonlike groei en sukses te bereik.</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Neem 'n oomblik om die verskillende faktore waaruit persoonlike potensiaal bestaan, te verduidelik.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Vermoëns</a:t>
            </a:r>
            <a:r>
              <a:rPr lang="af-ZA" sz="1200" dirty="0">
                <a:effectLst/>
                <a:latin typeface="Calibri" panose="020F0502020204030204" pitchFamily="34" charset="0"/>
                <a:ea typeface="Courier New" panose="02070309020205020404" pitchFamily="49" charset="0"/>
                <a:cs typeface="Courier New" panose="02070309020205020404" pitchFamily="49" charset="0"/>
              </a:rPr>
              <a:t> is die vaardighede wat jy deur oefening en leer ontwikkel. Byvoorbeeld, kook, leesbegrip en  rekenaarvaardighede.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Talente</a:t>
            </a:r>
            <a:r>
              <a:rPr lang="af-ZA" sz="1200" dirty="0">
                <a:effectLst/>
                <a:latin typeface="Calibri" panose="020F0502020204030204" pitchFamily="34" charset="0"/>
                <a:ea typeface="Courier New" panose="02070309020205020404" pitchFamily="49" charset="0"/>
                <a:cs typeface="Courier New" panose="02070309020205020404" pitchFamily="49" charset="0"/>
              </a:rPr>
              <a:t> word beskou as natuurlike sterkpunte waarmee jy gebore word, maar kan ook deur oefening ontwikkel word. Byvoorbeeld, om musikaal, kunstig of atleties te wees.</a:t>
            </a:r>
            <a:endParaRPr lang="en-US" sz="1200" b="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Eienskappe</a:t>
            </a:r>
            <a:r>
              <a:rPr lang="af-ZA" sz="1200" dirty="0">
                <a:effectLst/>
                <a:latin typeface="Calibri" panose="020F0502020204030204" pitchFamily="34" charset="0"/>
                <a:ea typeface="Times New Roman" panose="02020603050405020304" pitchFamily="18" charset="0"/>
              </a:rPr>
              <a:t> is die karaktertrekke wat jou persoonlikheid en gedrag definieer. Byvoorbeeld, vriendelikheid, deursettingsvermoë of leierskap.</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Herinner leerders daaraan dat persoonlike potensiaal nie </a:t>
            </a:r>
            <a:r>
              <a:rPr lang="af-ZA" sz="1200" dirty="0">
                <a:effectLst/>
                <a:latin typeface="Calibri" panose="020F0502020204030204" pitchFamily="34" charset="0"/>
                <a:ea typeface="Noto Sans Symbols"/>
                <a:cs typeface="Noto Sans Symbols"/>
              </a:rPr>
              <a:t>onveranderlik is nie, maar dat dit kan ontwikkel kan word deur inspanning, leer en ervaring.</a:t>
            </a:r>
            <a:endParaRPr lang="en-US" sz="12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DAF5C36D-FC01-49A9-951F-3AB2B02D3D93}" type="slidenum">
              <a:rPr lang="en-US" smtClean="0"/>
              <a:t>2</a:t>
            </a:fld>
            <a:endParaRPr lang="en-US"/>
          </a:p>
        </p:txBody>
      </p:sp>
    </p:spTree>
    <p:extLst>
      <p:ext uri="{BB962C8B-B14F-4D97-AF65-F5344CB8AC3E}">
        <p14:creationId xmlns:p14="http://schemas.microsoft.com/office/powerpoint/2010/main" val="1839941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Klasbespreking (6 min)</a:t>
            </a:r>
          </a:p>
          <a:p>
            <a:endParaRPr lang="nl-NL"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Kom ons kyk nou hoe ons ons potensiaal prakties kan maksimeer.</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voorbeelde te gee van gewoontes wat hul akademiese en persoonlike </a:t>
            </a:r>
            <a:r>
              <a:rPr lang="af-ZA" sz="1200" dirty="0" err="1">
                <a:solidFill>
                  <a:srgbClr val="000000"/>
                </a:solidFill>
                <a:effectLst/>
                <a:latin typeface="Calibri" panose="020F0502020204030204" pitchFamily="34" charset="0"/>
                <a:ea typeface="Arial" panose="020B0604020202020204" pitchFamily="34" charset="0"/>
                <a:cs typeface="Noto Sans Symbols"/>
              </a:rPr>
              <a:t>ontwikkelingsvaardighede</a:t>
            </a:r>
            <a:r>
              <a:rPr lang="af-ZA" sz="1200" dirty="0">
                <a:solidFill>
                  <a:srgbClr val="000000"/>
                </a:solidFill>
                <a:effectLst/>
                <a:latin typeface="Calibri" panose="020F0502020204030204" pitchFamily="34" charset="0"/>
                <a:ea typeface="Arial" panose="020B0604020202020204" pitchFamily="34" charset="0"/>
                <a:cs typeface="Noto Sans Symbols"/>
              </a:rPr>
              <a:t> kan verbeter.</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Voorbeelde kan die volgende insluit: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Goeie tydsbestuur - </a:t>
            </a:r>
            <a:r>
              <a:rPr lang="af-ZA" sz="1200" dirty="0">
                <a:effectLst/>
                <a:latin typeface="Calibri" panose="020F0502020204030204" pitchFamily="34" charset="0"/>
                <a:ea typeface="Times New Roman" panose="02020603050405020304" pitchFamily="18" charset="0"/>
              </a:rPr>
              <a:t>Gebruik </a:t>
            </a:r>
            <a:r>
              <a:rPr lang="af-ZA" sz="1200" dirty="0" err="1">
                <a:effectLst/>
                <a:latin typeface="Calibri" panose="020F0502020204030204" pitchFamily="34" charset="0"/>
                <a:ea typeface="Times New Roman" panose="02020603050405020304" pitchFamily="18" charset="0"/>
              </a:rPr>
              <a:t>dagbeplanners</a:t>
            </a:r>
            <a:r>
              <a:rPr lang="af-ZA" sz="1200" dirty="0">
                <a:effectLst/>
                <a:latin typeface="Calibri" panose="020F0502020204030204" pitchFamily="34" charset="0"/>
                <a:ea typeface="Times New Roman" panose="02020603050405020304" pitchFamily="18" charset="0"/>
              </a:rPr>
              <a:t> of digitale kalenders om tred te hou met opdragte, toetse en projekte. Deel take in hanteerbare dele en stel sperdatums vir elke deel.</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Aktiewe lees – </a:t>
            </a:r>
            <a:r>
              <a:rPr lang="af-ZA" sz="1200" dirty="0">
                <a:effectLst/>
                <a:latin typeface="Calibri" panose="020F0502020204030204" pitchFamily="34" charset="0"/>
                <a:ea typeface="Times New Roman" panose="02020603050405020304" pitchFamily="18" charset="0"/>
              </a:rPr>
              <a:t>Maak notas en opsomming van inligting in jou eie woorde en om vra vrae oor die inhoud. Dit sal jou help om 'n dieper begrip van die werk te kry.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Organisasie – </a:t>
            </a:r>
            <a:r>
              <a:rPr lang="af-ZA" sz="1200" dirty="0">
                <a:effectLst/>
                <a:latin typeface="Calibri" panose="020F0502020204030204" pitchFamily="34" charset="0"/>
                <a:ea typeface="Times New Roman" panose="02020603050405020304" pitchFamily="18" charset="0"/>
              </a:rPr>
              <a:t>Handhaaf 'n georganiseerde werkruimte en hou notas en opdragte op datum deur 'n behoorlike </a:t>
            </a:r>
            <a:r>
              <a:rPr lang="af-ZA" sz="1200" dirty="0" err="1">
                <a:effectLst/>
                <a:latin typeface="Calibri" panose="020F0502020204030204" pitchFamily="34" charset="0"/>
                <a:ea typeface="Times New Roman" panose="02020603050405020304" pitchFamily="18" charset="0"/>
              </a:rPr>
              <a:t>liasseringstelsel</a:t>
            </a:r>
            <a:r>
              <a:rPr lang="af-ZA" sz="1200" dirty="0">
                <a:effectLst/>
                <a:latin typeface="Calibri" panose="020F0502020204030204" pitchFamily="34" charset="0"/>
                <a:ea typeface="Times New Roman" panose="02020603050405020304" pitchFamily="18" charset="0"/>
              </a:rPr>
              <a:t> te gebruik.</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Roetine-opbou –</a:t>
            </a:r>
            <a:r>
              <a:rPr lang="af-ZA" sz="1200" dirty="0">
                <a:effectLst/>
                <a:latin typeface="Calibri" panose="020F0502020204030204" pitchFamily="34" charset="0"/>
                <a:ea typeface="Times New Roman" panose="02020603050405020304" pitchFamily="18" charset="0"/>
              </a:rPr>
              <a:t> Stel konsekwente </a:t>
            </a:r>
            <a:r>
              <a:rPr lang="af-ZA" sz="1200" dirty="0" err="1">
                <a:effectLst/>
                <a:latin typeface="Calibri" panose="020F0502020204030204" pitchFamily="34" charset="0"/>
                <a:ea typeface="Times New Roman" panose="02020603050405020304" pitchFamily="18" charset="0"/>
              </a:rPr>
              <a:t>studieroetines</a:t>
            </a:r>
            <a:r>
              <a:rPr lang="af-ZA" sz="1200" dirty="0">
                <a:effectLst/>
                <a:latin typeface="Calibri" panose="020F0502020204030204" pitchFamily="34" charset="0"/>
                <a:ea typeface="Times New Roman" panose="02020603050405020304" pitchFamily="18" charset="0"/>
              </a:rPr>
              <a:t> vas en hou daarby, selfs wanneer dit uitdagend is.</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err="1">
                <a:effectLst/>
                <a:latin typeface="Calibri" panose="020F0502020204030204" pitchFamily="34" charset="0"/>
                <a:ea typeface="Times New Roman" panose="02020603050405020304" pitchFamily="18" charset="0"/>
              </a:rPr>
              <a:t>Doelwitstelling</a:t>
            </a:r>
            <a:r>
              <a:rPr lang="af-ZA" sz="1200" b="1" dirty="0">
                <a:effectLst/>
                <a:latin typeface="Calibri" panose="020F0502020204030204" pitchFamily="34" charset="0"/>
                <a:ea typeface="Times New Roman" panose="02020603050405020304" pitchFamily="18" charset="0"/>
              </a:rPr>
              <a:t> – </a:t>
            </a:r>
            <a:r>
              <a:rPr lang="af-ZA" sz="1200" dirty="0">
                <a:effectLst/>
                <a:latin typeface="Calibri" panose="020F0502020204030204" pitchFamily="34" charset="0"/>
                <a:ea typeface="Times New Roman" panose="02020603050405020304" pitchFamily="18" charset="0"/>
              </a:rPr>
              <a:t>Om duidelike, haalbare doelwitte te stel, gee jou rigting en motivering.</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err="1">
                <a:effectLst/>
                <a:latin typeface="Calibri" panose="020F0502020204030204" pitchFamily="34" charset="0"/>
                <a:ea typeface="Times New Roman" panose="02020603050405020304" pitchFamily="18" charset="0"/>
              </a:rPr>
              <a:t>Selfrefleksie</a:t>
            </a:r>
            <a:r>
              <a:rPr lang="af-ZA" sz="1200" b="1" dirty="0">
                <a:effectLst/>
                <a:latin typeface="Calibri" panose="020F0502020204030204" pitchFamily="34" charset="0"/>
                <a:ea typeface="Times New Roman" panose="02020603050405020304" pitchFamily="18" charset="0"/>
              </a:rPr>
              <a:t> – </a:t>
            </a:r>
            <a:r>
              <a:rPr lang="af-ZA" sz="1200" dirty="0">
                <a:effectLst/>
                <a:latin typeface="Calibri" panose="020F0502020204030204" pitchFamily="34" charset="0"/>
                <a:ea typeface="Times New Roman" panose="02020603050405020304" pitchFamily="18" charset="0"/>
              </a:rPr>
              <a:t>As jy gereeld nadink oor jou sterkpunte en areas van verbetering, sal dit jou laat groei.</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Lewenslange leer – </a:t>
            </a:r>
            <a:r>
              <a:rPr lang="af-ZA" sz="1200" dirty="0">
                <a:effectLst/>
                <a:latin typeface="Calibri" panose="020F0502020204030204" pitchFamily="34" charset="0"/>
                <a:ea typeface="Times New Roman" panose="02020603050405020304" pitchFamily="18" charset="0"/>
              </a:rPr>
              <a:t>Om altyd nuwe dinge te leer, hou jou gedagtes aktief en verbeter jou selfkonsep.</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Intrinsieke motivering – </a:t>
            </a:r>
            <a:r>
              <a:rPr lang="af-ZA" sz="1200" dirty="0">
                <a:effectLst/>
                <a:latin typeface="Calibri" panose="020F0502020204030204" pitchFamily="34" charset="0"/>
                <a:ea typeface="Times New Roman" panose="02020603050405020304" pitchFamily="18" charset="0"/>
              </a:rPr>
              <a:t>Die gebruik van </a:t>
            </a:r>
            <a:r>
              <a:rPr lang="af-ZA" sz="1200" dirty="0" err="1">
                <a:effectLst/>
                <a:latin typeface="Calibri" panose="020F0502020204030204" pitchFamily="34" charset="0"/>
                <a:ea typeface="Times New Roman" panose="02020603050405020304" pitchFamily="18" charset="0"/>
              </a:rPr>
              <a:t>visieborde</a:t>
            </a:r>
            <a:r>
              <a:rPr lang="af-ZA" sz="1200" dirty="0">
                <a:effectLst/>
                <a:latin typeface="Calibri" panose="020F0502020204030204" pitchFamily="34" charset="0"/>
                <a:ea typeface="Times New Roman" panose="02020603050405020304" pitchFamily="18" charset="0"/>
              </a:rPr>
              <a:t>, die soeke na geskikte mentors en die opbreek van take in kleiner stappe kan jou help om gemotiveerd te bly.</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err="1">
                <a:effectLst/>
                <a:latin typeface="Calibri" panose="020F0502020204030204" pitchFamily="34" charset="0"/>
                <a:ea typeface="Times New Roman" panose="02020603050405020304" pitchFamily="18" charset="0"/>
              </a:rPr>
              <a:t>Hanteringstrategieë</a:t>
            </a:r>
            <a:r>
              <a:rPr lang="af-ZA" sz="1200" b="1" dirty="0">
                <a:effectLst/>
                <a:latin typeface="Calibri" panose="020F0502020204030204" pitchFamily="34" charset="0"/>
                <a:ea typeface="Times New Roman" panose="02020603050405020304" pitchFamily="18" charset="0"/>
              </a:rPr>
              <a:t> – </a:t>
            </a:r>
            <a:r>
              <a:rPr lang="af-ZA" sz="1200" dirty="0">
                <a:effectLst/>
                <a:latin typeface="Calibri" panose="020F0502020204030204" pitchFamily="34" charset="0"/>
                <a:ea typeface="Times New Roman" panose="02020603050405020304" pitchFamily="18" charset="0"/>
              </a:rPr>
              <a:t>Bedagsaamheid, diep asemhaling en positiewe </a:t>
            </a:r>
            <a:r>
              <a:rPr lang="af-ZA" sz="1200" dirty="0" err="1">
                <a:effectLst/>
                <a:latin typeface="Calibri" panose="020F0502020204030204" pitchFamily="34" charset="0"/>
                <a:ea typeface="Times New Roman" panose="02020603050405020304" pitchFamily="18" charset="0"/>
              </a:rPr>
              <a:t>selfgesprekke</a:t>
            </a:r>
            <a:r>
              <a:rPr lang="af-ZA" sz="1200" dirty="0">
                <a:effectLst/>
                <a:latin typeface="Calibri" panose="020F0502020204030204" pitchFamily="34" charset="0"/>
                <a:ea typeface="Times New Roman" panose="02020603050405020304" pitchFamily="18" charset="0"/>
              </a:rPr>
              <a:t> kan jou help om stres te bestuur, wat jou sal help om uitdagings die hoof te bied, uit mislukkings te leer en veerkragtigheid op te bou (nie op te gee nie).</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AF5C36D-FC01-49A9-951F-3AB2B02D3D93}" type="slidenum">
              <a:rPr lang="en-US" smtClean="0"/>
              <a:t>3</a:t>
            </a:fld>
            <a:endParaRPr lang="en-US"/>
          </a:p>
        </p:txBody>
      </p:sp>
    </p:spTree>
    <p:extLst>
      <p:ext uri="{BB962C8B-B14F-4D97-AF65-F5344CB8AC3E}">
        <p14:creationId xmlns:p14="http://schemas.microsoft.com/office/powerpoint/2010/main" val="3837445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Kyk video (4 min)</a:t>
            </a:r>
          </a:p>
          <a:p>
            <a:endParaRPr lang="nl-NL"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Al hierdie gepraat oor persoonlike potensiaal kan oorweldigend voel, en dit kan lyk asof daar baie druk is om sukses te bereik.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Alhoewel dit belangrik is om na verbetering te streef, is dit ewe belangrik om nie uiterste druk op onsself te plaas nie.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Ons moet daarna streef om die beste te doen wat ons kan sonder om te veel gespanne te raak.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Kom ons kyk na 'n video wat dit in meer besonderhede verduidelik.</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Kyk: </a:t>
            </a:r>
            <a:r>
              <a:rPr lang="af-ZA" sz="1800" b="1" i="1" dirty="0" err="1">
                <a:solidFill>
                  <a:srgbClr val="000000"/>
                </a:solidFill>
                <a:effectLst/>
                <a:latin typeface="Calibri" panose="020F0502020204030204" pitchFamily="34" charset="0"/>
                <a:ea typeface="Arial" panose="020B0604020202020204" pitchFamily="34" charset="0"/>
                <a:cs typeface="Noto Sans Symbols"/>
              </a:rPr>
              <a:t>The</a:t>
            </a:r>
            <a:r>
              <a:rPr lang="af-ZA" sz="1800" b="1" i="1" dirty="0">
                <a:solidFill>
                  <a:srgbClr val="000000"/>
                </a:solidFill>
                <a:effectLst/>
                <a:latin typeface="Calibri" panose="020F0502020204030204" pitchFamily="34" charset="0"/>
                <a:ea typeface="Arial" panose="020B0604020202020204" pitchFamily="34" charset="0"/>
                <a:cs typeface="Noto Sans Symbols"/>
              </a:rPr>
              <a:t> Best </a:t>
            </a:r>
            <a:r>
              <a:rPr lang="af-ZA" sz="1800" b="1" i="1" dirty="0" err="1">
                <a:solidFill>
                  <a:srgbClr val="000000"/>
                </a:solidFill>
                <a:effectLst/>
                <a:latin typeface="Calibri" panose="020F0502020204030204" pitchFamily="34" charset="0"/>
                <a:ea typeface="Arial" panose="020B0604020202020204" pitchFamily="34" charset="0"/>
                <a:cs typeface="Noto Sans Symbols"/>
              </a:rPr>
              <a:t>Version</a:t>
            </a:r>
            <a:r>
              <a:rPr lang="af-ZA" sz="1800" b="1" i="1" dirty="0">
                <a:solidFill>
                  <a:srgbClr val="000000"/>
                </a:solidFill>
                <a:effectLst/>
                <a:latin typeface="Calibri" panose="020F0502020204030204" pitchFamily="34" charset="0"/>
                <a:ea typeface="Arial" panose="020B0604020202020204" pitchFamily="34" charset="0"/>
                <a:cs typeface="Noto Sans Symbols"/>
              </a:rPr>
              <a:t> Of </a:t>
            </a:r>
            <a:r>
              <a:rPr lang="af-ZA" sz="1800" b="1" i="1" dirty="0" err="1">
                <a:solidFill>
                  <a:srgbClr val="000000"/>
                </a:solidFill>
                <a:effectLst/>
                <a:latin typeface="Calibri" panose="020F0502020204030204" pitchFamily="34" charset="0"/>
                <a:ea typeface="Arial" panose="020B0604020202020204" pitchFamily="34" charset="0"/>
                <a:cs typeface="Noto Sans Symbols"/>
              </a:rPr>
              <a:t>Yourself</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b="1" i="1" dirty="0" err="1">
                <a:solidFill>
                  <a:srgbClr val="000000"/>
                </a:solidFill>
                <a:effectLst/>
                <a:latin typeface="Calibri" panose="020F0502020204030204" pitchFamily="34" charset="0"/>
                <a:ea typeface="Arial" panose="020B0604020202020204" pitchFamily="34" charset="0"/>
                <a:cs typeface="Noto Sans Symbols"/>
              </a:rPr>
              <a:t>Inspiring</a:t>
            </a:r>
            <a:r>
              <a:rPr lang="af-ZA" sz="1800" b="1" i="1" dirty="0">
                <a:solidFill>
                  <a:srgbClr val="000000"/>
                </a:solidFill>
                <a:effectLst/>
                <a:latin typeface="Calibri" panose="020F0502020204030204" pitchFamily="34" charset="0"/>
                <a:ea typeface="Arial" panose="020B0604020202020204" pitchFamily="34" charset="0"/>
                <a:cs typeface="Noto Sans Symbols"/>
              </a:rPr>
              <a:t> Stop </a:t>
            </a:r>
            <a:r>
              <a:rPr lang="af-ZA" sz="1800" b="1" i="1" dirty="0" err="1">
                <a:solidFill>
                  <a:srgbClr val="000000"/>
                </a:solidFill>
                <a:effectLst/>
                <a:latin typeface="Calibri" panose="020F0502020204030204" pitchFamily="34" charset="0"/>
                <a:ea typeface="Arial" panose="020B0604020202020204" pitchFamily="34" charset="0"/>
                <a:cs typeface="Noto Sans Symbols"/>
              </a:rPr>
              <a:t>Motion</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b="1" i="1" dirty="0" err="1">
                <a:solidFill>
                  <a:srgbClr val="000000"/>
                </a:solidFill>
                <a:effectLst/>
                <a:latin typeface="Calibri" panose="020F0502020204030204" pitchFamily="34" charset="0"/>
                <a:ea typeface="Arial" panose="020B0604020202020204" pitchFamily="34" charset="0"/>
                <a:cs typeface="Noto Sans Symbols"/>
              </a:rPr>
              <a:t>Animation</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u="sng" dirty="0">
                <a:solidFill>
                  <a:srgbClr val="0000FF"/>
                </a:solidFill>
                <a:effectLst/>
                <a:latin typeface="Calibri" panose="020F0502020204030204" pitchFamily="34" charset="0"/>
                <a:ea typeface="Arial" panose="020B0604020202020204" pitchFamily="34" charset="0"/>
                <a:cs typeface="Noto Sans Symbols"/>
                <a:hlinkClick r:id="rId3"/>
              </a:rPr>
              <a:t>https://www.youtube.com/watch?v=U2D5FTzbafU</a:t>
            </a:r>
            <a:r>
              <a:rPr lang="af-ZA" sz="1800" dirty="0">
                <a:solidFill>
                  <a:srgbClr val="000000"/>
                </a:solidFill>
                <a:effectLst/>
                <a:latin typeface="Calibri" panose="020F0502020204030204" pitchFamily="34" charset="0"/>
                <a:ea typeface="Arial" panose="020B0604020202020204" pitchFamily="34" charset="0"/>
                <a:cs typeface="Noto Sans Symbols"/>
              </a:rPr>
              <a:t> (2 min 30 sek)</a:t>
            </a:r>
            <a:endParaRPr lang="en-US" sz="1800" dirty="0">
              <a:effectLst/>
              <a:latin typeface="Noto Sans Symbols"/>
              <a:ea typeface="Noto Sans Symbols"/>
              <a:cs typeface="Noto Sans Symbols"/>
            </a:endParaRPr>
          </a:p>
          <a:p>
            <a:pPr marL="0" indent="0">
              <a:buFont typeface="Arial" panose="020B0604020202020204" pitchFamily="34" charset="0"/>
              <a:buNone/>
            </a:pPr>
            <a:endParaRPr lang="en-GB" dirty="0"/>
          </a:p>
          <a:p>
            <a:pPr marL="171450" indent="-171450">
              <a:buFont typeface="Arial" panose="020B0604020202020204" pitchFamily="34" charset="0"/>
              <a:buChar char="•"/>
            </a:pPr>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fld id="{DAF5C36D-FC01-49A9-951F-3AB2B02D3D93}" type="slidenum">
              <a:rPr lang="en-US" smtClean="0"/>
              <a:t>4</a:t>
            </a:fld>
            <a:endParaRPr lang="en-US"/>
          </a:p>
        </p:txBody>
      </p:sp>
    </p:spTree>
    <p:extLst>
      <p:ext uri="{BB962C8B-B14F-4D97-AF65-F5344CB8AC3E}">
        <p14:creationId xmlns:p14="http://schemas.microsoft.com/office/powerpoint/2010/main" val="3047180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Onderrig &amp; Bespreking (10 min)</a:t>
            </a:r>
          </a:p>
          <a:p>
            <a:endParaRPr lang="nl-NL"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Persoonlike prestasies verskil van individu tot individu. Dit is afhanklik van elke individu se belangstellings, sterkpunte en doelwitte. Voorbeelde van persoonlike prestasies sluit die volgende in:</a:t>
            </a:r>
            <a:endParaRPr lang="en-US" sz="12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Om goeie punte te behaal, erkenning te kry vir akademiese uitnemendheid of die bemeestering van 'n moeilike vak of konsep.</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Die wen van 'n sportwedstryd of toernooi, verbetering van persoonlike beste tye of tellings in 'n sport of om gekies te word vir 'n sportspan.</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Skep 'n kunswerk, musiek of </a:t>
            </a:r>
            <a:r>
              <a:rPr lang="af-ZA" sz="1200" dirty="0" err="1">
                <a:solidFill>
                  <a:srgbClr val="000000"/>
                </a:solidFill>
                <a:effectLst/>
                <a:latin typeface="Calibri" panose="020F0502020204030204" pitchFamily="34" charset="0"/>
                <a:ea typeface="Arial" panose="020B0604020202020204" pitchFamily="34" charset="0"/>
              </a:rPr>
              <a:t>skryfstuk</a:t>
            </a:r>
            <a:r>
              <a:rPr lang="af-ZA" sz="1200" dirty="0">
                <a:solidFill>
                  <a:srgbClr val="000000"/>
                </a:solidFill>
                <a:effectLst/>
                <a:latin typeface="Calibri" panose="020F0502020204030204" pitchFamily="34" charset="0"/>
                <a:ea typeface="Arial" panose="020B0604020202020204" pitchFamily="34" charset="0"/>
              </a:rPr>
              <a:t> waarop jy trots is, ontvang erkenning of toekennings vir jou kreatiewe werk of voltooi 'n uitdagende projek suksesvol.</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Oorkom 'n vrees of uitdagings, ontwikkel 'n nuwe vaardigheid of talent of maak vordering met persoonlike doelwitte, byvoorbeeld die verbetering van tydsbestuur of kommunikasievaardighede.</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Doen vrywilligerswerk vir 'n saak waarvoor jy omgee, organisasie of deelname aan 'n </a:t>
            </a:r>
            <a:r>
              <a:rPr lang="af-ZA" sz="1200" dirty="0" err="1">
                <a:solidFill>
                  <a:srgbClr val="000000"/>
                </a:solidFill>
                <a:effectLst/>
                <a:latin typeface="Calibri" panose="020F0502020204030204" pitchFamily="34" charset="0"/>
                <a:ea typeface="Arial" panose="020B0604020202020204" pitchFamily="34" charset="0"/>
              </a:rPr>
              <a:t>gemeenskapsgeleentheid</a:t>
            </a:r>
            <a:r>
              <a:rPr lang="af-ZA" sz="1200" dirty="0">
                <a:solidFill>
                  <a:srgbClr val="000000"/>
                </a:solidFill>
                <a:effectLst/>
                <a:latin typeface="Calibri" panose="020F0502020204030204" pitchFamily="34" charset="0"/>
                <a:ea typeface="Arial" panose="020B0604020202020204" pitchFamily="34" charset="0"/>
              </a:rPr>
              <a:t> of om 'n positiewe impak op ander se lewens te maak deur dade van vriendelikheid of leierskap te toon.</a:t>
            </a:r>
            <a:endParaRPr lang="en-US" sz="1200" dirty="0">
              <a:effectLst/>
              <a:latin typeface="Times New Roman" panose="02020603050405020304" pitchFamily="18" charset="0"/>
              <a:ea typeface="Times New Roman" panose="02020603050405020304" pitchFamily="18" charset="0"/>
            </a:endParaRPr>
          </a:p>
          <a:p>
            <a:pPr marL="81026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Kan jy aan redes dink </a:t>
            </a:r>
            <a:r>
              <a:rPr lang="af-ZA" sz="1200" b="1" dirty="0">
                <a:solidFill>
                  <a:srgbClr val="000000"/>
                </a:solidFill>
                <a:effectLst/>
                <a:latin typeface="Calibri" panose="020F0502020204030204" pitchFamily="34" charset="0"/>
                <a:ea typeface="Arial" panose="020B0604020202020204" pitchFamily="34" charset="0"/>
                <a:cs typeface="Noto Sans Symbols"/>
              </a:rPr>
              <a:t>waarom dit belangrik is om hierdie prestasies te vier?</a:t>
            </a:r>
            <a:r>
              <a:rPr lang="af-ZA" sz="1200" dirty="0">
                <a:solidFill>
                  <a:srgbClr val="000000"/>
                </a:solidFill>
                <a:effectLst/>
                <a:latin typeface="Calibri" panose="020F0502020204030204" pitchFamily="34" charset="0"/>
                <a:ea typeface="Arial" panose="020B0604020202020204" pitchFamily="34" charset="0"/>
                <a:cs typeface="Noto Sans Symbols"/>
              </a:rPr>
              <a:t> (Laat leerders toe om te reageer.)</a:t>
            </a:r>
            <a:endParaRPr lang="en-US" sz="12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Dit help om selfvertroue en 'n positiewe selfbeeld op te bou.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Dit herinner jou daaraan dat jy in staat is om uitdagings die hoof te bied.</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Dit motiveer jou om nuwe doelwitte te stel en na te streef.</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Dit bied 'n gevoel van prestasie en geluk.</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Dit moedig 'n groei-ingesteldheid aan waar jy moeite en vordering waardeer.</a:t>
            </a:r>
            <a:endParaRPr lang="en-US" sz="1200" dirty="0">
              <a:effectLst/>
              <a:latin typeface="Times New Roman" panose="02020603050405020304" pitchFamily="18" charset="0"/>
              <a:ea typeface="Times New Roman" panose="02020603050405020304" pitchFamily="18" charset="0"/>
            </a:endParaRPr>
          </a:p>
          <a:p>
            <a:pPr marL="81026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Onthou dat al hierdie voordele bydra tot ons selfkonsep en </a:t>
            </a:r>
            <a:r>
              <a:rPr lang="af-ZA" sz="12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200" dirty="0">
                <a:solidFill>
                  <a:srgbClr val="000000"/>
                </a:solidFill>
                <a:effectLst/>
                <a:latin typeface="Calibri" panose="020F0502020204030204" pitchFamily="34" charset="0"/>
                <a:ea typeface="Arial" panose="020B0604020202020204" pitchFamily="34" charset="0"/>
                <a:cs typeface="Noto Sans Symbols"/>
              </a:rPr>
              <a:t>. </a:t>
            </a:r>
            <a:endParaRPr lang="en-US" sz="1200" dirty="0">
              <a:effectLst/>
              <a:latin typeface="Noto Sans Symbols"/>
              <a:ea typeface="Noto Sans Symbols"/>
              <a:cs typeface="Noto Sans Symbols"/>
            </a:endParaRPr>
          </a:p>
          <a:p>
            <a:pPr marL="450215"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Daar is baie maniere waarop ons ons persoonlike prestasies kan vier.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die leerders om voorbeelde van hierdie metodes te gee:</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Voorbeelde kan die volgende insluit: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Times New Roman" panose="02020603050405020304" pitchFamily="18" charset="0"/>
              </a:rPr>
              <a:t>Om bloot jou prestasies te </a:t>
            </a:r>
            <a:r>
              <a:rPr lang="af-ZA" sz="1200" b="1" dirty="0">
                <a:effectLst/>
                <a:latin typeface="Calibri" panose="020F0502020204030204" pitchFamily="34" charset="0"/>
                <a:ea typeface="Times New Roman" panose="02020603050405020304" pitchFamily="18" charset="0"/>
              </a:rPr>
              <a:t>erken</a:t>
            </a:r>
            <a:r>
              <a:rPr lang="af-ZA" sz="1200" dirty="0">
                <a:effectLst/>
                <a:latin typeface="Calibri" panose="020F0502020204030204" pitchFamily="34" charset="0"/>
                <a:ea typeface="Times New Roman" panose="02020603050405020304" pitchFamily="18" charset="0"/>
              </a:rPr>
              <a:t>, hetsy aan jouself of aan ander, is 'n vorm van viering. Dit kan ‘n  </a:t>
            </a:r>
            <a:r>
              <a:rPr lang="af-ZA" sz="1200" b="1" dirty="0">
                <a:effectLst/>
                <a:latin typeface="Calibri" panose="020F0502020204030204" pitchFamily="34" charset="0"/>
                <a:ea typeface="Times New Roman" panose="02020603050405020304" pitchFamily="18" charset="0"/>
              </a:rPr>
              <a:t> refleksie wees van</a:t>
            </a:r>
            <a:r>
              <a:rPr lang="af-ZA" sz="1200" dirty="0">
                <a:effectLst/>
                <a:latin typeface="Calibri" panose="020F0502020204030204" pitchFamily="34" charset="0"/>
                <a:ea typeface="Times New Roman" panose="02020603050405020304" pitchFamily="18" charset="0"/>
              </a:rPr>
              <a:t> doelwitbereiking en waarom dit vir jou belangrik is.</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Bederf</a:t>
            </a:r>
            <a:r>
              <a:rPr lang="af-ZA" sz="1200" dirty="0">
                <a:effectLst/>
                <a:latin typeface="Calibri" panose="020F0502020204030204" pitchFamily="34" charset="0"/>
                <a:ea typeface="Times New Roman" panose="02020603050405020304" pitchFamily="18" charset="0"/>
              </a:rPr>
              <a:t> jouself met iets spesiaals, soos 'n </a:t>
            </a:r>
            <a:r>
              <a:rPr lang="af-ZA" sz="1200" dirty="0" err="1">
                <a:effectLst/>
                <a:latin typeface="Calibri" panose="020F0502020204030204" pitchFamily="34" charset="0"/>
                <a:ea typeface="Times New Roman" panose="02020603050405020304" pitchFamily="18" charset="0"/>
              </a:rPr>
              <a:t>gunstelingversnapering</a:t>
            </a:r>
            <a:r>
              <a:rPr lang="af-ZA" sz="1200" dirty="0">
                <a:effectLst/>
                <a:latin typeface="Calibri" panose="020F0502020204030204" pitchFamily="34" charset="0"/>
                <a:ea typeface="Times New Roman" panose="02020603050405020304" pitchFamily="18" charset="0"/>
              </a:rPr>
              <a:t> of aktiwiteit. Dit is 'n tasbare manier om jou sukses te vier en die oomblik te geniet.</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b="1" dirty="0">
                <a:effectLst/>
                <a:latin typeface="Calibri" panose="020F0502020204030204" pitchFamily="34" charset="0"/>
                <a:ea typeface="Times New Roman" panose="02020603050405020304" pitchFamily="18" charset="0"/>
              </a:rPr>
              <a:t>Deur </a:t>
            </a:r>
            <a:r>
              <a:rPr lang="af-ZA" sz="1200" dirty="0">
                <a:effectLst/>
                <a:latin typeface="Calibri" panose="020F0502020204030204" pitchFamily="34" charset="0"/>
                <a:ea typeface="Times New Roman" panose="02020603050405020304" pitchFamily="18" charset="0"/>
              </a:rPr>
              <a:t>jou prestasies met vriende of familie te deel, kan jy </a:t>
            </a:r>
            <a:r>
              <a:rPr lang="af-ZA" sz="1200" b="1" dirty="0">
                <a:effectLst/>
                <a:latin typeface="Calibri" panose="020F0502020204030204" pitchFamily="34" charset="0"/>
                <a:ea typeface="Times New Roman" panose="02020603050405020304" pitchFamily="18" charset="0"/>
              </a:rPr>
              <a:t>lof</a:t>
            </a:r>
            <a:r>
              <a:rPr lang="af-ZA" sz="1200" dirty="0">
                <a:effectLst/>
                <a:latin typeface="Calibri" panose="020F0502020204030204" pitchFamily="34" charset="0"/>
                <a:ea typeface="Times New Roman" panose="02020603050405020304" pitchFamily="18" charset="0"/>
              </a:rPr>
              <a:t> en </a:t>
            </a:r>
            <a:r>
              <a:rPr lang="af-ZA" sz="1200" b="1" dirty="0">
                <a:effectLst/>
                <a:latin typeface="Calibri" panose="020F0502020204030204" pitchFamily="34" charset="0"/>
                <a:ea typeface="Times New Roman" panose="02020603050405020304" pitchFamily="18" charset="0"/>
              </a:rPr>
              <a:t>aanmoediging</a:t>
            </a:r>
            <a:r>
              <a:rPr lang="af-ZA" sz="1200" dirty="0">
                <a:effectLst/>
                <a:latin typeface="Calibri" panose="020F0502020204030204" pitchFamily="34" charset="0"/>
                <a:ea typeface="Times New Roman" panose="02020603050405020304" pitchFamily="18" charset="0"/>
              </a:rPr>
              <a:t> ontvang, wat jou positiewe gevoelens oor jou prestasies sal versterk.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Times New Roman" panose="02020603050405020304" pitchFamily="18" charset="0"/>
              </a:rPr>
              <a:t>Om 'n joernaalinskrywings te maak of 'n visuele voorstelling van jou prestasies te skep, byvoorbeeld 'n </a:t>
            </a:r>
            <a:r>
              <a:rPr lang="af-ZA" sz="1200" dirty="0" err="1">
                <a:effectLst/>
                <a:latin typeface="Calibri" panose="020F0502020204030204" pitchFamily="34" charset="0"/>
                <a:ea typeface="Times New Roman" panose="02020603050405020304" pitchFamily="18" charset="0"/>
              </a:rPr>
              <a:t>vorderingskaart</a:t>
            </a:r>
            <a:r>
              <a:rPr lang="af-ZA" sz="1200" dirty="0">
                <a:effectLst/>
                <a:latin typeface="Calibri" panose="020F0502020204030204" pitchFamily="34" charset="0"/>
                <a:ea typeface="Times New Roman" panose="02020603050405020304" pitchFamily="18" charset="0"/>
              </a:rPr>
              <a:t> of plakboek, help jou om jou vordering te </a:t>
            </a:r>
            <a:r>
              <a:rPr lang="af-ZA" sz="1200" b="1" dirty="0">
                <a:effectLst/>
                <a:latin typeface="Calibri" panose="020F0502020204030204" pitchFamily="34" charset="0"/>
                <a:ea typeface="Times New Roman" panose="02020603050405020304" pitchFamily="18" charset="0"/>
              </a:rPr>
              <a:t>monitor</a:t>
            </a:r>
            <a:r>
              <a:rPr lang="af-ZA" sz="1200" dirty="0">
                <a:effectLst/>
                <a:latin typeface="Calibri" panose="020F0502020204030204" pitchFamily="34" charset="0"/>
                <a:ea typeface="Times New Roman" panose="02020603050405020304" pitchFamily="18" charset="0"/>
              </a:rPr>
              <a:t> en </a:t>
            </a:r>
            <a:r>
              <a:rPr lang="af-ZA" sz="1200" b="1" dirty="0">
                <a:effectLst/>
                <a:latin typeface="Calibri" panose="020F0502020204030204" pitchFamily="34" charset="0"/>
                <a:ea typeface="Times New Roman" panose="02020603050405020304" pitchFamily="18" charset="0"/>
              </a:rPr>
              <a:t>te reflekteer</a:t>
            </a:r>
            <a:r>
              <a:rPr lang="af-ZA" sz="1200" dirty="0">
                <a:effectLst/>
                <a:latin typeface="Calibri" panose="020F0502020204030204" pitchFamily="34" charset="0"/>
                <a:ea typeface="Times New Roman" panose="02020603050405020304" pitchFamily="18" charset="0"/>
              </a:rPr>
              <a:t> op jou suksesse.</a:t>
            </a:r>
            <a:endParaRPr lang="en-US" sz="1200" dirty="0">
              <a:effectLst/>
              <a:latin typeface="Times New Roman" panose="02020603050405020304" pitchFamily="18" charset="0"/>
              <a:ea typeface="Times New Roman" panose="02020603050405020304" pitchFamily="18" charset="0"/>
            </a:endParaRP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AF5C36D-FC01-49A9-951F-3AB2B02D3D93}" type="slidenum">
              <a:rPr lang="en-US" smtClean="0"/>
              <a:t>5</a:t>
            </a:fld>
            <a:endParaRPr lang="en-US"/>
          </a:p>
        </p:txBody>
      </p:sp>
    </p:spTree>
    <p:extLst>
      <p:ext uri="{BB962C8B-B14F-4D97-AF65-F5344CB8AC3E}">
        <p14:creationId xmlns:p14="http://schemas.microsoft.com/office/powerpoint/2010/main" val="2934579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Informele Assessering (14 min)</a:t>
            </a:r>
          </a:p>
          <a:p>
            <a:pPr marL="171450" indent="-171450">
              <a:buFont typeface="Arial" panose="020B0604020202020204" pitchFamily="34" charset="0"/>
              <a:buChar char="•"/>
            </a:pPr>
            <a:endParaRPr lang="nl-NL"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Terwyl ons afsluit, onthou dat persoonlike groei 'n reis van voortdurende leer en selfontdekking is. Deur die strategieë en vaardighede te gebruik wat ons vandag bespreek het, baan ons die weg vir 'n toekoms vol doel en moontlikhede. Bly gemotiveerd, bly veerkragtig en moet nooit ophou om jou drome na te streef nie.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Deel die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uit.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vir die res van die les begin om die Informele Assessering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a:t>
            </a:r>
            <a:r>
              <a:rPr lang="af-ZA" sz="1800" dirty="0">
                <a:solidFill>
                  <a:srgbClr val="000000"/>
                </a:solidFill>
                <a:effectLst/>
                <a:latin typeface="Calibri" panose="020F0502020204030204" pitchFamily="34" charset="0"/>
                <a:ea typeface="Arial" panose="020B0604020202020204" pitchFamily="34" charset="0"/>
                <a:cs typeface="Noto Sans Symbols"/>
              </a:rPr>
              <a:t>) te voltooi. As hulle nie genoeg tyd het om die aktiwiteit te voltooi nie, ken dit asseblief as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toe.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hul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gebruik om die vrae te beantwoord wat gebaseer is op die drie-week-lesreeks oor selfontwikkeling in die samelewing. Dit is noodsaaklik dat leerders oefen om hierdie </a:t>
            </a:r>
            <a:r>
              <a:rPr lang="af-ZA" sz="1800" dirty="0" err="1">
                <a:solidFill>
                  <a:srgbClr val="000000"/>
                </a:solidFill>
                <a:effectLst/>
                <a:latin typeface="Calibri" panose="020F0502020204030204" pitchFamily="34" charset="0"/>
                <a:ea typeface="Arial" panose="020B0604020202020204" pitchFamily="34" charset="0"/>
                <a:cs typeface="Noto Sans Symbols"/>
              </a:rPr>
              <a:t>toetstipevrae</a:t>
            </a:r>
            <a:r>
              <a:rPr lang="af-ZA" sz="1800" dirty="0">
                <a:solidFill>
                  <a:srgbClr val="000000"/>
                </a:solidFill>
                <a:effectLst/>
                <a:latin typeface="Calibri" panose="020F0502020204030204" pitchFamily="34" charset="0"/>
                <a:ea typeface="Arial" panose="020B0604020202020204" pitchFamily="34" charset="0"/>
                <a:cs typeface="Noto Sans Symbols"/>
              </a:rPr>
              <a:t> te beantwoord.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i="1" dirty="0">
                <a:solidFill>
                  <a:srgbClr val="000000"/>
                </a:solidFill>
                <a:effectLst/>
                <a:latin typeface="Calibri" panose="020F0502020204030204" pitchFamily="34" charset="0"/>
                <a:ea typeface="Arial" panose="020B0604020202020204" pitchFamily="34" charset="0"/>
                <a:cs typeface="Noto Sans Symbols"/>
              </a:rPr>
              <a:t>Antwoorde is beskikbaar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 MEMO </a:t>
            </a:r>
            <a:r>
              <a:rPr lang="af-ZA" sz="1800" i="1" dirty="0">
                <a:solidFill>
                  <a:srgbClr val="000000"/>
                </a:solidFill>
                <a:effectLst/>
                <a:latin typeface="Calibri" panose="020F0502020204030204" pitchFamily="34" charset="0"/>
                <a:ea typeface="Arial" panose="020B0604020202020204" pitchFamily="34" charset="0"/>
                <a:cs typeface="Noto Sans Symbols"/>
              </a:rPr>
              <a:t>wat aan die begin van die volgende les met leerders gedeel kan word.</a:t>
            </a:r>
            <a:endParaRPr lang="en-US" sz="1800">
              <a:effectLst/>
              <a:latin typeface="Noto Sans Symbols"/>
              <a:ea typeface="Noto Sans Symbols"/>
              <a:cs typeface="Noto Sans Symbol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AF5C36D-FC01-49A9-951F-3AB2B02D3D93}" type="slidenum">
              <a:rPr lang="en-US" smtClean="0"/>
              <a:t>6</a:t>
            </a:fld>
            <a:endParaRPr lang="en-US"/>
          </a:p>
        </p:txBody>
      </p:sp>
    </p:spTree>
    <p:extLst>
      <p:ext uri="{BB962C8B-B14F-4D97-AF65-F5344CB8AC3E}">
        <p14:creationId xmlns:p14="http://schemas.microsoft.com/office/powerpoint/2010/main" val="170567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A043A-B829-01AD-AAAD-BE67A2DA02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3D4E8F-B6B9-EBBF-E204-17AB9EFE56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03E2D4-9593-032B-0F05-6909DB4B36A5}"/>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5" name="Footer Placeholder 4">
            <a:extLst>
              <a:ext uri="{FF2B5EF4-FFF2-40B4-BE49-F238E27FC236}">
                <a16:creationId xmlns:a16="http://schemas.microsoft.com/office/drawing/2014/main" id="{D1E213F7-D1B0-3F51-CC29-B1508D938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A8BD1E-33D6-8FC4-D88F-03E2816EE639}"/>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389596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0C9C9-CF6D-3F57-8E94-7B065EB72A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DD77BB-F0FE-E3A4-E328-23E56FA185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3870FD-4227-A84E-984C-E7C2D23E1A97}"/>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5" name="Footer Placeholder 4">
            <a:extLst>
              <a:ext uri="{FF2B5EF4-FFF2-40B4-BE49-F238E27FC236}">
                <a16:creationId xmlns:a16="http://schemas.microsoft.com/office/drawing/2014/main" id="{F1BD428B-916B-9ACF-1938-AEDEA82ABC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17A9A-1EED-9DB4-9C83-064646B08D92}"/>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26168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DE9D94-7B75-194A-ABEB-8E1A9BA5F0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15CEF5-3E56-C84A-D628-46C760D6BB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2BF69D-D90B-A459-C821-00B394C1AF5B}"/>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5" name="Footer Placeholder 4">
            <a:extLst>
              <a:ext uri="{FF2B5EF4-FFF2-40B4-BE49-F238E27FC236}">
                <a16:creationId xmlns:a16="http://schemas.microsoft.com/office/drawing/2014/main" id="{224907BE-7DD2-886F-2E46-E560DFD13F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7977D1-28EE-E442-49A7-AE721B5A7B5A}"/>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1015634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4B8E-21E3-1039-8441-E102C690CE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7A2EF5-6C89-8E3D-8E84-67580AD100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826FBF-3B1A-3288-F705-F002838546C7}"/>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5" name="Footer Placeholder 4">
            <a:extLst>
              <a:ext uri="{FF2B5EF4-FFF2-40B4-BE49-F238E27FC236}">
                <a16:creationId xmlns:a16="http://schemas.microsoft.com/office/drawing/2014/main" id="{D7EB70EB-2EA3-44C2-50D8-FD7CEE6A1D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E3FE77-D437-CE51-C8AF-685F3E707364}"/>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2913851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11742-2E67-8B6C-013C-95989E770F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95E9C7-D48B-CC9E-E615-6CF22494CE9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964622-741C-9436-1B69-15B1A4DCFA70}"/>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5" name="Footer Placeholder 4">
            <a:extLst>
              <a:ext uri="{FF2B5EF4-FFF2-40B4-BE49-F238E27FC236}">
                <a16:creationId xmlns:a16="http://schemas.microsoft.com/office/drawing/2014/main" id="{68274808-1652-D740-F92B-E3245A7841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F47BCA-BCAA-CC19-CDE0-673CFF6109B7}"/>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1734783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DBD44-B541-C774-AE9B-BAEE73EA0E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816C70-0064-69C7-E2AF-17C4B00E85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27ECDB-5C4B-4063-C62B-6B890B118D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EBC56E-C4B9-2972-657D-7193644772F3}"/>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6" name="Footer Placeholder 5">
            <a:extLst>
              <a:ext uri="{FF2B5EF4-FFF2-40B4-BE49-F238E27FC236}">
                <a16:creationId xmlns:a16="http://schemas.microsoft.com/office/drawing/2014/main" id="{A739AFC9-877B-47CC-9E65-0F914D983C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1E83B2-E8E5-808B-8788-F61FBAEC0327}"/>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814582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51D2-BE7C-D71D-0E7F-10C88ABF5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BBF9C6-B3BA-8DED-9C30-B0AA1CDDBA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F70E0C-A271-F198-82F5-9F57552410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E2A3C3-0933-367A-8032-8858AB47C1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19F769-299B-F5FD-D57B-4BFA501060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4E8F14-E0A0-5868-ECF3-E80A11909EBE}"/>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8" name="Footer Placeholder 7">
            <a:extLst>
              <a:ext uri="{FF2B5EF4-FFF2-40B4-BE49-F238E27FC236}">
                <a16:creationId xmlns:a16="http://schemas.microsoft.com/office/drawing/2014/main" id="{8E353AD7-CFF1-C547-5D5B-F76F34596D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E5B81C-4AD7-7AD2-E29E-AC968A7AF29C}"/>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1140375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CAAD-BDF3-198B-DA59-45D518CF90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5443B2-011C-8007-4DEC-99E34A604E9D}"/>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4" name="Footer Placeholder 3">
            <a:extLst>
              <a:ext uri="{FF2B5EF4-FFF2-40B4-BE49-F238E27FC236}">
                <a16:creationId xmlns:a16="http://schemas.microsoft.com/office/drawing/2014/main" id="{AC103F3A-A53A-7ED4-CF39-FE55F06E28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CD2D64-A0CF-3209-56B9-066A9BF2B5CD}"/>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697758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0E42A6-6B2C-5D14-BBEF-F55C179A342E}"/>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3" name="Footer Placeholder 2">
            <a:extLst>
              <a:ext uri="{FF2B5EF4-FFF2-40B4-BE49-F238E27FC236}">
                <a16:creationId xmlns:a16="http://schemas.microsoft.com/office/drawing/2014/main" id="{065F9272-6F3A-5BA7-7A9A-57E4B6C081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EF1F73-4B17-ADDF-3ABD-B91F0970938A}"/>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2855940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31A08-1CFE-77F3-33A1-0627C4CF08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8190AC-A3DA-416A-2279-750FF11AB4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981294-857E-FE88-A23A-EF15D0F753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AB8DC5-469F-969F-3A1D-3C7C6A70E862}"/>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6" name="Footer Placeholder 5">
            <a:extLst>
              <a:ext uri="{FF2B5EF4-FFF2-40B4-BE49-F238E27FC236}">
                <a16:creationId xmlns:a16="http://schemas.microsoft.com/office/drawing/2014/main" id="{DB02A4F6-670A-A6C6-7D7E-99CD89F01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D7BFA4-C098-1A81-243E-490EE55A9EBB}"/>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2457046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4C5DE-FE01-5DB6-3331-A49CC2B320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DEE613-59CB-864B-5F7F-C672CA1D4E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33755D-8236-8226-7FCD-5DD59DD7B1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E5B539-A82B-C68B-36A3-2C151DAE9799}"/>
              </a:ext>
            </a:extLst>
          </p:cNvPr>
          <p:cNvSpPr>
            <a:spLocks noGrp="1"/>
          </p:cNvSpPr>
          <p:nvPr>
            <p:ph type="dt" sz="half" idx="10"/>
          </p:nvPr>
        </p:nvSpPr>
        <p:spPr/>
        <p:txBody>
          <a:bodyPr/>
          <a:lstStyle/>
          <a:p>
            <a:fld id="{19A6E54E-924E-4F53-A8F3-37C19DB2A69E}" type="datetimeFigureOut">
              <a:rPr lang="en-US" smtClean="0"/>
              <a:t>7/26/2024</a:t>
            </a:fld>
            <a:endParaRPr lang="en-US"/>
          </a:p>
        </p:txBody>
      </p:sp>
      <p:sp>
        <p:nvSpPr>
          <p:cNvPr id="6" name="Footer Placeholder 5">
            <a:extLst>
              <a:ext uri="{FF2B5EF4-FFF2-40B4-BE49-F238E27FC236}">
                <a16:creationId xmlns:a16="http://schemas.microsoft.com/office/drawing/2014/main" id="{C1C01D99-329F-44A4-6B77-BBCF987589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E5EBCF-8194-1015-2ED1-B6EC53C7FFD5}"/>
              </a:ext>
            </a:extLst>
          </p:cNvPr>
          <p:cNvSpPr>
            <a:spLocks noGrp="1"/>
          </p:cNvSpPr>
          <p:nvPr>
            <p:ph type="sldNum" sz="quarter" idx="12"/>
          </p:nvPr>
        </p:nvSpPr>
        <p:spPr/>
        <p:txBody>
          <a:bodyPr/>
          <a:lstStyle/>
          <a:p>
            <a:fld id="{B59EBFAB-08A8-4DAC-B028-E0D19473D5B6}" type="slidenum">
              <a:rPr lang="en-US" smtClean="0"/>
              <a:t>‹#›</a:t>
            </a:fld>
            <a:endParaRPr lang="en-US"/>
          </a:p>
        </p:txBody>
      </p:sp>
    </p:spTree>
    <p:extLst>
      <p:ext uri="{BB962C8B-B14F-4D97-AF65-F5344CB8AC3E}">
        <p14:creationId xmlns:p14="http://schemas.microsoft.com/office/powerpoint/2010/main" val="400739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825E33-2CAE-2647-E98B-F5A40F52E2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3960FE-002E-6329-606B-15B7B5C45C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C64AF0-0593-D75A-0DD4-BF68F605E9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A6E54E-924E-4F53-A8F3-37C19DB2A69E}" type="datetimeFigureOut">
              <a:rPr lang="en-US" smtClean="0"/>
              <a:t>7/26/2024</a:t>
            </a:fld>
            <a:endParaRPr lang="en-US"/>
          </a:p>
        </p:txBody>
      </p:sp>
      <p:sp>
        <p:nvSpPr>
          <p:cNvPr id="5" name="Footer Placeholder 4">
            <a:extLst>
              <a:ext uri="{FF2B5EF4-FFF2-40B4-BE49-F238E27FC236}">
                <a16:creationId xmlns:a16="http://schemas.microsoft.com/office/drawing/2014/main" id="{3423D12B-654E-451B-9B51-C6C061142E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9DDC893-87C8-0572-3D23-2E60160EB1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9EBFAB-08A8-4DAC-B028-E0D19473D5B6}" type="slidenum">
              <a:rPr lang="en-US" smtClean="0"/>
              <a:t>‹#›</a:t>
            </a:fld>
            <a:endParaRPr lang="en-US"/>
          </a:p>
        </p:txBody>
      </p:sp>
    </p:spTree>
    <p:extLst>
      <p:ext uri="{BB962C8B-B14F-4D97-AF65-F5344CB8AC3E}">
        <p14:creationId xmlns:p14="http://schemas.microsoft.com/office/powerpoint/2010/main" val="3655354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U2D5FTzbaf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B9B18-BD08-E793-3186-C747A6B5E03E}"/>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3B3D0E4-028B-8473-6475-31FAEF8B970C}"/>
              </a:ext>
            </a:extLst>
          </p:cNvPr>
          <p:cNvSpPr>
            <a:spLocks noGrp="1"/>
          </p:cNvSpPr>
          <p:nvPr>
            <p:ph type="subTitle" idx="1"/>
          </p:nvPr>
        </p:nvSpPr>
        <p:spPr/>
        <p:txBody>
          <a:bodyPr/>
          <a:lstStyle/>
          <a:p>
            <a:endParaRPr lang="en-US"/>
          </a:p>
        </p:txBody>
      </p:sp>
      <p:pic>
        <p:nvPicPr>
          <p:cNvPr id="7" name="Picture 6" descr="A colorful head silhouettes with circles&#10;&#10;Description automatically generated with medium confidence">
            <a:extLst>
              <a:ext uri="{FF2B5EF4-FFF2-40B4-BE49-F238E27FC236}">
                <a16:creationId xmlns:a16="http://schemas.microsoft.com/office/drawing/2014/main" id="{9388F866-8EB8-95CC-C2C5-1208290EA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82CDE6EA-ACE9-97C6-A455-458A3F8010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F4ACDBDB-1E75-5729-0BA4-F05ED6CEB2F2}"/>
              </a:ext>
            </a:extLst>
          </p:cNvPr>
          <p:cNvSpPr/>
          <p:nvPr/>
        </p:nvSpPr>
        <p:spPr>
          <a:xfrm>
            <a:off x="663389" y="4415258"/>
            <a:ext cx="10865222" cy="23901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8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GRAAD 8</a:t>
            </a:r>
            <a:endParaRPr lang="en-ZA" sz="2800" kern="100" dirty="0">
              <a:solidFill>
                <a:sysClr val="windowText" lastClr="000000"/>
              </a:solidFill>
              <a:effectLst/>
              <a:ea typeface="Calibri" panose="020F0502020204030204" pitchFamily="34" charset="0"/>
              <a:cs typeface="Arial" panose="020B0604020202020204" pitchFamily="34" charset="0"/>
            </a:endParaRPr>
          </a:p>
          <a:p>
            <a:pPr algn="ctr">
              <a:lnSpc>
                <a:spcPct val="107000"/>
              </a:lnSpc>
              <a:spcAft>
                <a:spcPts val="800"/>
              </a:spcAft>
            </a:pP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Selfontwikkeling</a:t>
            </a:r>
            <a:r>
              <a:rPr lang="en-US" sz="24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 in die </a:t>
            </a: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samelewing</a:t>
            </a:r>
            <a:endParaRPr lang="en-ZA" sz="2400" kern="100" dirty="0">
              <a:solidFill>
                <a:sysClr val="windowText" lastClr="000000"/>
              </a:solidFill>
              <a:effectLst/>
              <a:ea typeface="Calibri" panose="020F0502020204030204" pitchFamily="34" charset="0"/>
              <a:cs typeface="Arial" panose="020B0604020202020204" pitchFamily="34" charset="0"/>
            </a:endParaRPr>
          </a:p>
          <a:p>
            <a:pPr algn="ctr">
              <a:lnSpc>
                <a:spcPct val="107000"/>
              </a:lnSpc>
              <a:spcAft>
                <a:spcPts val="800"/>
              </a:spcAft>
            </a:pP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Kwartaal</a:t>
            </a:r>
            <a:r>
              <a:rPr lang="en-US" sz="24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 1</a:t>
            </a:r>
          </a:p>
          <a:p>
            <a:pPr algn="ctr">
              <a:lnSpc>
                <a:spcPct val="107000"/>
              </a:lnSpc>
              <a:spcAft>
                <a:spcPts val="800"/>
              </a:spcAft>
            </a:pP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Les 3: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Strategieë</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en</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Vaardighede</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om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Persoonlike</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Potensiaal</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en</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Persoonlike</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Prestasies</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te</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verbeter</a:t>
            </a:r>
            <a:r>
              <a:rPr lang="en-ZA" sz="1100" kern="100" dirty="0">
                <a:solidFill>
                  <a:sysClr val="windowText" lastClr="000000"/>
                </a:solidFill>
                <a:effectLst/>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688165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3" name="Content Placeholder 2">
            <a:extLst>
              <a:ext uri="{FF2B5EF4-FFF2-40B4-BE49-F238E27FC236}">
                <a16:creationId xmlns:a16="http://schemas.microsoft.com/office/drawing/2014/main" id="{CBCC8008-E1D5-9236-313B-75609F8F0483}"/>
              </a:ext>
            </a:extLst>
          </p:cNvPr>
          <p:cNvSpPr>
            <a:spLocks noGrp="1"/>
          </p:cNvSpPr>
          <p:nvPr>
            <p:ph idx="1"/>
          </p:nvPr>
        </p:nvSpPr>
        <p:spPr>
          <a:xfrm>
            <a:off x="1236648" y="891713"/>
            <a:ext cx="9760536" cy="5160790"/>
          </a:xfrm>
        </p:spPr>
        <p:txBody>
          <a:bodyPr anchor="ctr">
            <a:normAutofit/>
          </a:bodyPr>
          <a:lstStyle/>
          <a:p>
            <a:pPr marL="0" indent="0" algn="ctr">
              <a:buNone/>
            </a:pPr>
            <a:r>
              <a:rPr lang="nl-NL" sz="4800" b="1" dirty="0">
                <a:solidFill>
                  <a:schemeClr val="accent3">
                    <a:lumMod val="60000"/>
                    <a:lumOff val="40000"/>
                  </a:schemeClr>
                </a:solidFill>
                <a:latin typeface="Calibri" panose="020F0502020204030204" pitchFamily="34" charset="0"/>
                <a:ea typeface="Calibri" panose="020F0502020204030204" pitchFamily="34" charset="0"/>
              </a:rPr>
              <a:t>Persoonlike potensiaal </a:t>
            </a:r>
            <a:r>
              <a:rPr lang="nl-NL" sz="4800" b="1" dirty="0">
                <a:solidFill>
                  <a:schemeClr val="bg1"/>
                </a:solidFill>
                <a:latin typeface="Calibri" panose="020F0502020204030204" pitchFamily="34" charset="0"/>
                <a:ea typeface="Calibri" panose="020F0502020204030204" pitchFamily="34" charset="0"/>
              </a:rPr>
              <a:t>verwys na die unieke stel vermoëns en talente waaroor jy beskik. Dit handel oor die erkenning van jou </a:t>
            </a:r>
            <a:r>
              <a:rPr lang="nl-NL" sz="4800" b="1" dirty="0">
                <a:solidFill>
                  <a:schemeClr val="accent3">
                    <a:lumMod val="60000"/>
                    <a:lumOff val="40000"/>
                  </a:schemeClr>
                </a:solidFill>
                <a:latin typeface="Calibri" panose="020F0502020204030204" pitchFamily="34" charset="0"/>
                <a:ea typeface="Calibri" panose="020F0502020204030204" pitchFamily="34" charset="0"/>
              </a:rPr>
              <a:t>vermoëns, talente en eienskappe</a:t>
            </a:r>
            <a:r>
              <a:rPr lang="nl-NL" sz="4800" b="1" dirty="0">
                <a:solidFill>
                  <a:schemeClr val="bg1"/>
                </a:solidFill>
                <a:latin typeface="Calibri" panose="020F0502020204030204" pitchFamily="34" charset="0"/>
                <a:ea typeface="Calibri" panose="020F0502020204030204" pitchFamily="34" charset="0"/>
              </a:rPr>
              <a:t> en hoe om dit ten beste te benut om 'n hoër vlak van persoonlike groei en sukses te bereik. </a:t>
            </a:r>
            <a:endParaRPr lang="en-US" sz="4800"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C2A61904-8A67-DF1B-394D-C6B5C09448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562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2" name="Group 11">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3" name="Rectangle 12">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Freeform: Shape 15">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537F8FC7-27CF-604C-5DE0-4CE88FFEE821}"/>
              </a:ext>
            </a:extLst>
          </p:cNvPr>
          <p:cNvSpPr>
            <a:spLocks noGrp="1"/>
          </p:cNvSpPr>
          <p:nvPr>
            <p:ph type="title"/>
          </p:nvPr>
        </p:nvSpPr>
        <p:spPr>
          <a:xfrm>
            <a:off x="1143000" y="990599"/>
            <a:ext cx="9906000" cy="685800"/>
          </a:xfrm>
        </p:spPr>
        <p:txBody>
          <a:bodyPr anchor="t">
            <a:normAutofit/>
          </a:bodyPr>
          <a:lstStyle/>
          <a:p>
            <a:pPr algn="ctr"/>
            <a:r>
              <a:rPr lang="nl-NL" sz="4000" dirty="0"/>
              <a:t>Strategieë om jou Potensiaal te Maksimeer</a:t>
            </a:r>
            <a:endParaRPr lang="en-US" sz="4000" dirty="0"/>
          </a:p>
        </p:txBody>
      </p:sp>
      <p:graphicFrame>
        <p:nvGraphicFramePr>
          <p:cNvPr id="5" name="Content Placeholder 2">
            <a:extLst>
              <a:ext uri="{FF2B5EF4-FFF2-40B4-BE49-F238E27FC236}">
                <a16:creationId xmlns:a16="http://schemas.microsoft.com/office/drawing/2014/main" id="{1BCE5CDF-4210-EC7E-DEDB-ACFE4F9D36D5}"/>
              </a:ext>
            </a:extLst>
          </p:cNvPr>
          <p:cNvGraphicFramePr>
            <a:graphicFrameLocks noGrp="1"/>
          </p:cNvGraphicFramePr>
          <p:nvPr>
            <p:ph idx="1"/>
            <p:extLst>
              <p:ext uri="{D42A27DB-BD31-4B8C-83A1-F6EECF244321}">
                <p14:modId xmlns:p14="http://schemas.microsoft.com/office/powerpoint/2010/main" val="397280558"/>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E4060193-4110-2ACD-F784-43657489D94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0854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963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4119"/>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5D095D3E-C464-41D5-87FA-07742698A7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20" name="Color">
              <a:extLst>
                <a:ext uri="{FF2B5EF4-FFF2-40B4-BE49-F238E27FC236}">
                  <a16:creationId xmlns:a16="http://schemas.microsoft.com/office/drawing/2014/main" id="{7722DCE9-76F1-42AC-AC0A-487CFB0873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B29A5FA1-D0E7-448B-AB7D-032F01D5BF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3" name="Color">
            <a:extLst>
              <a:ext uri="{FF2B5EF4-FFF2-40B4-BE49-F238E27FC236}">
                <a16:creationId xmlns:a16="http://schemas.microsoft.com/office/drawing/2014/main" id="{C58F402F-FDB5-409B-8818-B6FCE06E5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F8244B7A-7AA5-18B4-748D-27B2ED74278D}"/>
              </a:ext>
            </a:extLst>
          </p:cNvPr>
          <p:cNvPicPr>
            <a:picLocks noChangeAspect="1"/>
          </p:cNvPicPr>
          <p:nvPr/>
        </p:nvPicPr>
        <p:blipFill>
          <a:blip r:embed="rId3"/>
          <a:stretch>
            <a:fillRect/>
          </a:stretch>
        </p:blipFill>
        <p:spPr>
          <a:xfrm>
            <a:off x="4747307" y="1536001"/>
            <a:ext cx="6711526" cy="3775232"/>
          </a:xfrm>
          <a:prstGeom prst="rect">
            <a:avLst/>
          </a:prstGeom>
        </p:spPr>
      </p:pic>
      <p:grpSp>
        <p:nvGrpSpPr>
          <p:cNvPr id="25" name="Group 24">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6" name="Freeform: Shape 25">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20EB926-9394-0499-6A93-CD386761E4E8}"/>
              </a:ext>
            </a:extLst>
          </p:cNvPr>
          <p:cNvSpPr>
            <a:spLocks noGrp="1"/>
          </p:cNvSpPr>
          <p:nvPr>
            <p:ph type="title"/>
          </p:nvPr>
        </p:nvSpPr>
        <p:spPr>
          <a:xfrm>
            <a:off x="976905" y="1000758"/>
            <a:ext cx="3770402" cy="4615995"/>
          </a:xfrm>
        </p:spPr>
        <p:txBody>
          <a:bodyPr vert="horz" lIns="91440" tIns="45720" rIns="91440" bIns="45720" rtlCol="0" anchor="b">
            <a:normAutofit fontScale="90000"/>
          </a:bodyPr>
          <a:lstStyle/>
          <a:p>
            <a:pPr algn="ctr"/>
            <a:r>
              <a:rPr lang="en-US" sz="3600" dirty="0" err="1">
                <a:solidFill>
                  <a:schemeClr val="tx2"/>
                </a:solidFill>
              </a:rPr>
              <a:t>Kyk</a:t>
            </a:r>
            <a:r>
              <a:rPr lang="en-US" sz="3600" kern="1200" dirty="0">
                <a:solidFill>
                  <a:schemeClr val="tx2"/>
                </a:solidFill>
                <a:latin typeface="+mj-lt"/>
                <a:ea typeface="+mj-ea"/>
                <a:cs typeface="+mj-cs"/>
              </a:rPr>
              <a:t>: </a:t>
            </a:r>
            <a:br>
              <a:rPr lang="en-US" sz="3600" kern="1200" dirty="0">
                <a:solidFill>
                  <a:schemeClr val="tx2"/>
                </a:solidFill>
                <a:latin typeface="+mj-lt"/>
                <a:ea typeface="+mj-ea"/>
                <a:cs typeface="+mj-cs"/>
              </a:rPr>
            </a:br>
            <a:r>
              <a:rPr lang="en-US" sz="3600" b="1" i="1" kern="1200" dirty="0">
                <a:solidFill>
                  <a:schemeClr val="tx2"/>
                </a:solidFill>
                <a:latin typeface="+mj-lt"/>
                <a:ea typeface="+mj-ea"/>
                <a:cs typeface="+mj-cs"/>
              </a:rPr>
              <a:t>The Best Version Of Yourself (Inspiring Stop Motion Animation) </a:t>
            </a:r>
            <a:r>
              <a:rPr lang="en-US" sz="3600" kern="1200" dirty="0">
                <a:solidFill>
                  <a:schemeClr val="tx2"/>
                </a:solidFill>
                <a:latin typeface="+mj-lt"/>
                <a:ea typeface="+mj-ea"/>
                <a:cs typeface="+mj-cs"/>
                <a:hlinkClick r:id="rId4"/>
              </a:rPr>
              <a:t>https://www.youtube.com/watch?v=U2D5FTzbafU</a:t>
            </a:r>
            <a:r>
              <a:rPr lang="en-US" sz="3600" kern="1200" dirty="0">
                <a:solidFill>
                  <a:schemeClr val="tx2"/>
                </a:solidFill>
                <a:latin typeface="+mj-lt"/>
                <a:ea typeface="+mj-ea"/>
                <a:cs typeface="+mj-cs"/>
              </a:rPr>
              <a:t> </a:t>
            </a:r>
            <a:br>
              <a:rPr lang="en-US" sz="3600" kern="1200" dirty="0">
                <a:solidFill>
                  <a:schemeClr val="tx2"/>
                </a:solidFill>
                <a:latin typeface="+mj-lt"/>
                <a:ea typeface="+mj-ea"/>
                <a:cs typeface="+mj-cs"/>
              </a:rPr>
            </a:br>
            <a:r>
              <a:rPr lang="en-US" sz="3600" kern="1200" dirty="0">
                <a:solidFill>
                  <a:schemeClr val="tx2"/>
                </a:solidFill>
                <a:latin typeface="+mj-lt"/>
                <a:ea typeface="+mj-ea"/>
                <a:cs typeface="+mj-cs"/>
              </a:rPr>
              <a:t>(2 min 30 </a:t>
            </a:r>
            <a:r>
              <a:rPr lang="en-US" sz="3600" kern="1200" dirty="0" err="1">
                <a:solidFill>
                  <a:schemeClr val="tx2"/>
                </a:solidFill>
                <a:latin typeface="+mj-lt"/>
                <a:ea typeface="+mj-ea"/>
                <a:cs typeface="+mj-cs"/>
              </a:rPr>
              <a:t>sek</a:t>
            </a:r>
            <a:r>
              <a:rPr lang="en-US" sz="3600" kern="1200" dirty="0">
                <a:solidFill>
                  <a:schemeClr val="tx2"/>
                </a:solidFill>
                <a:latin typeface="+mj-lt"/>
                <a:ea typeface="+mj-ea"/>
                <a:cs typeface="+mj-cs"/>
              </a:rPr>
              <a:t>)</a:t>
            </a:r>
          </a:p>
        </p:txBody>
      </p:sp>
      <p:pic>
        <p:nvPicPr>
          <p:cNvPr id="11" name="Picture 10" descr="A logo with a person in the middle&#10;&#10;Description automatically generated">
            <a:extLst>
              <a:ext uri="{FF2B5EF4-FFF2-40B4-BE49-F238E27FC236}">
                <a16:creationId xmlns:a16="http://schemas.microsoft.com/office/drawing/2014/main" id="{63A6F330-5A37-2D12-F554-8183B3BDCE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38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hands in a pile&#10;&#10;Description automatically generated">
            <a:extLst>
              <a:ext uri="{FF2B5EF4-FFF2-40B4-BE49-F238E27FC236}">
                <a16:creationId xmlns:a16="http://schemas.microsoft.com/office/drawing/2014/main" id="{A9EDF5A0-799A-915F-7E2E-BA05FAFD95B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BFE0AD-6DA7-42D6-E576-8281E65F5C31}"/>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err="1">
                <a:solidFill>
                  <a:srgbClr val="FFFFFF"/>
                </a:solidFill>
              </a:rPr>
              <a:t>Persoonlike</a:t>
            </a:r>
            <a:r>
              <a:rPr lang="en-US" sz="4000" dirty="0">
                <a:solidFill>
                  <a:srgbClr val="FFFFFF"/>
                </a:solidFill>
              </a:rPr>
              <a:t> </a:t>
            </a:r>
            <a:r>
              <a:rPr lang="en-US" sz="4000" dirty="0" err="1">
                <a:solidFill>
                  <a:srgbClr val="FFFFFF"/>
                </a:solidFill>
              </a:rPr>
              <a:t>Prestasies</a:t>
            </a:r>
            <a:endParaRPr lang="en-US" sz="4000"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CD1F4AEF-D923-2187-365F-B904DFBD69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718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24DEF-4498-95D3-45AD-7A6D3D4D4682}"/>
              </a:ext>
            </a:extLst>
          </p:cNvPr>
          <p:cNvSpPr>
            <a:spLocks noGrp="1"/>
          </p:cNvSpPr>
          <p:nvPr>
            <p:ph type="title"/>
          </p:nvPr>
        </p:nvSpPr>
        <p:spPr>
          <a:xfrm>
            <a:off x="2632648" y="5726935"/>
            <a:ext cx="6926703" cy="804161"/>
          </a:xfrm>
        </p:spPr>
        <p:txBody>
          <a:bodyPr vert="horz" lIns="91440" tIns="45720" rIns="91440" bIns="45720" rtlCol="0" anchor="ctr">
            <a:normAutofit/>
          </a:bodyPr>
          <a:lstStyle/>
          <a:p>
            <a:pPr algn="ctr"/>
            <a:r>
              <a:rPr lang="en-US" sz="3200" b="1" dirty="0" err="1"/>
              <a:t>Informele</a:t>
            </a:r>
            <a:r>
              <a:rPr lang="en-US" sz="3200" b="1" dirty="0"/>
              <a:t> </a:t>
            </a:r>
            <a:r>
              <a:rPr lang="en-US" sz="3200" b="1" dirty="0" err="1"/>
              <a:t>Assessering</a:t>
            </a:r>
            <a:endParaRPr lang="en-US" sz="3200" b="1" dirty="0"/>
          </a:p>
        </p:txBody>
      </p:sp>
      <p:pic>
        <p:nvPicPr>
          <p:cNvPr id="5" name="Content Placeholder 4" descr="A magnifying glass surrounded by white figures&#10;&#10;Description automatically generated">
            <a:extLst>
              <a:ext uri="{FF2B5EF4-FFF2-40B4-BE49-F238E27FC236}">
                <a16:creationId xmlns:a16="http://schemas.microsoft.com/office/drawing/2014/main" id="{F2EE1CD0-3E7E-BD86-BC6D-B46321EB3C3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3330" b="9681"/>
          <a:stretch/>
        </p:blipFill>
        <p:spPr>
          <a:xfrm>
            <a:off x="20" y="10"/>
            <a:ext cx="12191980" cy="5279933"/>
          </a:xfrm>
          <a:prstGeom prst="rect">
            <a:avLst/>
          </a:prstGeom>
        </p:spPr>
      </p:pic>
      <p:grpSp>
        <p:nvGrpSpPr>
          <p:cNvPr id="10" name="Group 9">
            <a:extLst>
              <a:ext uri="{FF2B5EF4-FFF2-40B4-BE49-F238E27FC236}">
                <a16:creationId xmlns:a16="http://schemas.microsoft.com/office/drawing/2014/main" id="{0E76F6F3-F5F0-B26D-1B63-73AD0299B7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5193518"/>
            <a:ext cx="12207200" cy="123363"/>
            <a:chOff x="-5025" y="6737718"/>
            <a:chExt cx="12207200" cy="123363"/>
          </a:xfrm>
        </p:grpSpPr>
        <p:sp>
          <p:nvSpPr>
            <p:cNvPr id="11" name="Rectangle 10">
              <a:extLst>
                <a:ext uri="{FF2B5EF4-FFF2-40B4-BE49-F238E27FC236}">
                  <a16:creationId xmlns:a16="http://schemas.microsoft.com/office/drawing/2014/main" id="{ABC84BA2-BCC1-89D4-5592-8B2364E6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C4FA24-7C12-A16B-31C2-89175017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logo with a person in the middle&#10;&#10;Description automatically generated">
            <a:extLst>
              <a:ext uri="{FF2B5EF4-FFF2-40B4-BE49-F238E27FC236}">
                <a16:creationId xmlns:a16="http://schemas.microsoft.com/office/drawing/2014/main" id="{6C925672-CBA1-6CA9-5622-7AE6C51D9E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2035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88774D-B58E-4D86-A9B4-A96A50DF87D2}">
  <ds:schemaRefs>
    <ds:schemaRef ds:uri="http://schemas.microsoft.com/sharepoint/v3/contenttype/forms"/>
  </ds:schemaRefs>
</ds:datastoreItem>
</file>

<file path=customXml/itemProps2.xml><?xml version="1.0" encoding="utf-8"?>
<ds:datastoreItem xmlns:ds="http://schemas.openxmlformats.org/officeDocument/2006/customXml" ds:itemID="{0BD3D695-81EE-42E9-91FC-BB8D908CFE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478</TotalTime>
  <Words>1403</Words>
  <Application>Microsoft Office PowerPoint</Application>
  <PresentationFormat>Widescreen</PresentationFormat>
  <Paragraphs>87</Paragraphs>
  <Slides>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Aptos</vt:lpstr>
      <vt:lpstr>Aptos Display</vt:lpstr>
      <vt:lpstr>Aptos ExtraBold</vt:lpstr>
      <vt:lpstr>Arial</vt:lpstr>
      <vt:lpstr>Calibri</vt:lpstr>
      <vt:lpstr>Courier New</vt:lpstr>
      <vt:lpstr>Noto Sans Symbols</vt:lpstr>
      <vt:lpstr>Times New Roman</vt:lpstr>
      <vt:lpstr>Office Theme</vt:lpstr>
      <vt:lpstr>PowerPoint Presentation</vt:lpstr>
      <vt:lpstr>PowerPoint Presentation</vt:lpstr>
      <vt:lpstr>Strategieë om jou Potensiaal te Maksimeer</vt:lpstr>
      <vt:lpstr>Kyk:  The Best Version Of Yourself (Inspiring Stop Motion Animation) https://www.youtube.com/watch?v=U2D5FTzbafU  (2 min 30 sek)</vt:lpstr>
      <vt:lpstr>Persoonlike Prestasies</vt:lpstr>
      <vt:lpstr>Informele Assessering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Hp Unit</cp:lastModifiedBy>
  <cp:revision>4</cp:revision>
  <dcterms:created xsi:type="dcterms:W3CDTF">2024-06-13T06:37:53Z</dcterms:created>
  <dcterms:modified xsi:type="dcterms:W3CDTF">2024-07-26T11:15:40Z</dcterms:modified>
</cp:coreProperties>
</file>