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gaKRuz74eFiQS7Bak4wubo4UDw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2EE327-EA9F-4E3E-9A26-43FAA22FEE8E}" v="3" dt="2025-02-12T06:01:59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804" autoAdjust="0"/>
  </p:normalViewPr>
  <p:slideViewPr>
    <p:cSldViewPr snapToGrid="0">
      <p:cViewPr varScale="1">
        <p:scale>
          <a:sx n="46" d="100"/>
          <a:sy n="46" d="100"/>
        </p:scale>
        <p:origin x="29" y="163"/>
      </p:cViewPr>
      <p:guideLst/>
    </p:cSldViewPr>
  </p:slideViewPr>
  <p:notesTextViewPr>
    <p:cViewPr>
      <p:scale>
        <a:sx n="1" d="1"/>
        <a:sy n="1" d="1"/>
      </p:scale>
      <p:origin x="0" y="-53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customschemas.google.com/relationships/presentationmetadata" Target="meta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Botes" userId="70568131-745a-489b-b4fe-9e78c579dd6d" providerId="ADAL" clId="{BD2EE327-EA9F-4E3E-9A26-43FAA22FEE8E}"/>
    <pc:docChg chg="undo custSel modSld">
      <pc:chgData name="Megan Botes" userId="70568131-745a-489b-b4fe-9e78c579dd6d" providerId="ADAL" clId="{BD2EE327-EA9F-4E3E-9A26-43FAA22FEE8E}" dt="2025-02-25T13:09:28.456" v="93" actId="115"/>
      <pc:docMkLst>
        <pc:docMk/>
      </pc:docMkLst>
      <pc:sldChg chg="addSp delSp modSp mod">
        <pc:chgData name="Megan Botes" userId="70568131-745a-489b-b4fe-9e78c579dd6d" providerId="ADAL" clId="{BD2EE327-EA9F-4E3E-9A26-43FAA22FEE8E}" dt="2025-02-12T05:55:36.857" v="11" actId="962"/>
        <pc:sldMkLst>
          <pc:docMk/>
          <pc:sldMk cId="0" sldId="256"/>
        </pc:sldMkLst>
        <pc:picChg chg="mod">
          <ac:chgData name="Megan Botes" userId="70568131-745a-489b-b4fe-9e78c579dd6d" providerId="ADAL" clId="{BD2EE327-EA9F-4E3E-9A26-43FAA22FEE8E}" dt="2025-02-12T05:41:48.746" v="4" actId="1076"/>
          <ac:picMkLst>
            <pc:docMk/>
            <pc:sldMk cId="0" sldId="256"/>
            <ac:picMk id="2" creationId="{F9A99C26-D3E6-F6A6-889F-0C77708589F6}"/>
          </ac:picMkLst>
        </pc:picChg>
        <pc:picChg chg="add mod">
          <ac:chgData name="Megan Botes" userId="70568131-745a-489b-b4fe-9e78c579dd6d" providerId="ADAL" clId="{BD2EE327-EA9F-4E3E-9A26-43FAA22FEE8E}" dt="2025-02-12T05:55:36.857" v="11" actId="962"/>
          <ac:picMkLst>
            <pc:docMk/>
            <pc:sldMk cId="0" sldId="256"/>
            <ac:picMk id="4" creationId="{D23B01EB-0CD7-C4CC-EF93-B8BE024B48F2}"/>
          </ac:picMkLst>
        </pc:picChg>
      </pc:sldChg>
      <pc:sldChg chg="modSp mod modNotesTx">
        <pc:chgData name="Megan Botes" userId="70568131-745a-489b-b4fe-9e78c579dd6d" providerId="ADAL" clId="{BD2EE327-EA9F-4E3E-9A26-43FAA22FEE8E}" dt="2025-02-25T13:08:14.825" v="81" actId="115"/>
        <pc:sldMkLst>
          <pc:docMk/>
          <pc:sldMk cId="0" sldId="257"/>
        </pc:sldMkLst>
        <pc:spChg chg="mod">
          <ac:chgData name="Megan Botes" userId="70568131-745a-489b-b4fe-9e78c579dd6d" providerId="ADAL" clId="{BD2EE327-EA9F-4E3E-9A26-43FAA22FEE8E}" dt="2025-02-12T06:01:10.748" v="23" actId="20577"/>
          <ac:spMkLst>
            <pc:docMk/>
            <pc:sldMk cId="0" sldId="257"/>
            <ac:spMk id="3" creationId="{65D01E81-923A-F559-D029-5A467C385C63}"/>
          </ac:spMkLst>
        </pc:spChg>
      </pc:sldChg>
      <pc:sldChg chg="modSp mod modNotesTx">
        <pc:chgData name="Megan Botes" userId="70568131-745a-489b-b4fe-9e78c579dd6d" providerId="ADAL" clId="{BD2EE327-EA9F-4E3E-9A26-43FAA22FEE8E}" dt="2025-02-25T13:08:47.802" v="84" actId="115"/>
        <pc:sldMkLst>
          <pc:docMk/>
          <pc:sldMk cId="0" sldId="259"/>
        </pc:sldMkLst>
        <pc:spChg chg="mod">
          <ac:chgData name="Megan Botes" userId="70568131-745a-489b-b4fe-9e78c579dd6d" providerId="ADAL" clId="{BD2EE327-EA9F-4E3E-9A26-43FAA22FEE8E}" dt="2025-02-12T06:01:21.724" v="35" actId="20577"/>
          <ac:spMkLst>
            <pc:docMk/>
            <pc:sldMk cId="0" sldId="259"/>
            <ac:spMk id="3" creationId="{A094EA45-9A20-44E0-4941-1CE0CB8598FC}"/>
          </ac:spMkLst>
        </pc:spChg>
      </pc:sldChg>
      <pc:sldChg chg="addSp modSp mod modNotesTx">
        <pc:chgData name="Megan Botes" userId="70568131-745a-489b-b4fe-9e78c579dd6d" providerId="ADAL" clId="{BD2EE327-EA9F-4E3E-9A26-43FAA22FEE8E}" dt="2025-02-25T13:09:28.456" v="93" actId="115"/>
        <pc:sldMkLst>
          <pc:docMk/>
          <pc:sldMk cId="0" sldId="261"/>
        </pc:sldMkLst>
        <pc:spChg chg="add mod">
          <ac:chgData name="Megan Botes" userId="70568131-745a-489b-b4fe-9e78c579dd6d" providerId="ADAL" clId="{BD2EE327-EA9F-4E3E-9A26-43FAA22FEE8E}" dt="2025-02-12T06:02:39.836" v="75" actId="1076"/>
          <ac:spMkLst>
            <pc:docMk/>
            <pc:sldMk cId="0" sldId="261"/>
            <ac:spMk id="5" creationId="{A36ED8BF-0B66-4250-D1ED-FF71754587B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Z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ZA" dirty="0" err="1"/>
              <a:t>Skyfie</a:t>
            </a:r>
            <a:r>
              <a:rPr lang="en-ZA" dirty="0"/>
              <a:t> 1: </a:t>
            </a:r>
            <a:r>
              <a:rPr lang="en-ZA" dirty="0" err="1"/>
              <a:t>Inleiding</a:t>
            </a:r>
            <a:r>
              <a:rPr lang="en-ZA" dirty="0"/>
              <a:t> (2 min)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Nota</a:t>
            </a: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aan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onderwyser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Hierdie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lesse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sal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dikwels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werk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met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besprekings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2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met 'n </a:t>
            </a:r>
            <a:r>
              <a:rPr lang="en-ZA" sz="120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maat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 Soms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sal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daar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van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leerders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verwag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word om in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hul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20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groepe</a:t>
            </a:r>
            <a:r>
              <a:rPr lang="en-ZA" sz="12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van </a:t>
            </a:r>
            <a:r>
              <a:rPr lang="en-ZA" sz="120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ses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te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werk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</a:t>
            </a:r>
            <a:endParaRPr lang="en-ZA" sz="1200" dirty="0">
              <a:solidFill>
                <a:schemeClr val="dk1"/>
              </a:solidFill>
              <a:effectLst/>
              <a:latin typeface="Noto Sans Symbols"/>
              <a:ea typeface="Calibri" panose="020F0502020204030204" pitchFamily="34" charset="0"/>
              <a:cs typeface="Noto Sans Symbols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ZA" sz="1200" dirty="0">
              <a:solidFill>
                <a:schemeClr val="dk1"/>
              </a:solidFill>
              <a:effectLst/>
              <a:latin typeface="Noto Sans Symbols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Goeiedag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graad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10's.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Vandag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begin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met 'n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nuwe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reeks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lesse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en-ZA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neigings</a:t>
            </a: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behoeftes</a:t>
            </a: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die </a:t>
            </a:r>
            <a:r>
              <a:rPr lang="en-ZA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arbeidsmark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Ek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dink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soms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nogal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skrikwekkend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moet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wees om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toekoms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dink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besluite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wat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oor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toekoms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moet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neem. Ek is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seker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almal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hier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wil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eendag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'n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stabiele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inkomste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verdien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gesin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onderhou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Hierdie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toekoms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lyk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dalk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weg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maar die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realiteit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oor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twee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jaar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matriekeindeksamen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gaan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skryf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toekoms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wag. So, hoe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kies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'n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loopbaan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wat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onderhou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Hoe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kies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'n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loopbaan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studeer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weet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daar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werk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Suid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-Afrika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beskikbaar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is? Hoe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weet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werk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kry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(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Draai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maat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bespreek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gedagtes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oor</a:t>
            </a:r>
            <a:r>
              <a:rPr lang="en-ZA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hierdie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vrae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.)</a:t>
            </a:r>
            <a:endParaRPr lang="en-ZA" sz="12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ZA" sz="12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Miskien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het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sommige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julle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genoem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as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loopbaan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werk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waarin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belangstel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ondersoek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uitvind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wat die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neigings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indiensneming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vandag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is,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'n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groter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waarskynlikheid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indiensneming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die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toekoms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hê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'n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goeie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plek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wees om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begin.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Basies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moet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die </a:t>
            </a:r>
            <a:r>
              <a:rPr lang="en-ZA" sz="12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neigings</a:t>
            </a:r>
            <a:r>
              <a:rPr lang="en-ZA" sz="1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behoeftes</a:t>
            </a:r>
            <a:r>
              <a:rPr lang="en-ZA" sz="1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die </a:t>
            </a:r>
            <a:r>
              <a:rPr lang="en-ZA" sz="12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arbeidsmark</a:t>
            </a:r>
            <a:r>
              <a:rPr lang="en-ZA" sz="1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ondersoek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Die </a:t>
            </a:r>
            <a:r>
              <a:rPr lang="en-ZA" sz="1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neigings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vertel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'n mark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beweeg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behoeftes</a:t>
            </a:r>
            <a:r>
              <a:rPr lang="en-ZA" sz="1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verwys</a:t>
            </a:r>
            <a:r>
              <a:rPr lang="en-ZA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ZA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die </a:t>
            </a:r>
            <a:r>
              <a:rPr lang="en-ZA" sz="12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vraag</a:t>
            </a:r>
            <a:r>
              <a:rPr lang="en-ZA" sz="1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ZA" sz="1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'n </a:t>
            </a:r>
            <a:r>
              <a:rPr lang="en-ZA" sz="12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sekere</a:t>
            </a:r>
            <a:r>
              <a:rPr lang="en-ZA" sz="1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tipe</a:t>
            </a:r>
            <a:r>
              <a:rPr lang="en-ZA" sz="1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loopbaan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sou dan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beteken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daardie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loopbaan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"in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aanvraag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 is.</a:t>
            </a:r>
            <a:endParaRPr lang="en-ZA" sz="12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ZA" sz="12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begin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doen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saam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navorsing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1" name="Google Shape;8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ZA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Skyfie 2: Groepaktiweit (10 min)</a:t>
            </a: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ZA" sz="1200" dirty="0">
              <a:solidFill>
                <a:schemeClr val="dk1"/>
              </a:solidFill>
              <a:effectLst/>
              <a:latin typeface="Calibri"/>
              <a:ea typeface="Calibri"/>
              <a:cs typeface="Calibri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Ons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hierdie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loopbane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(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onderwyser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dokter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elektrisiën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sagteware-ontwikkelaar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)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verken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hul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vraag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klas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beoordeel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doel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is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uit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vind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watter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van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hierdie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loopbane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meeste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aanvraag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is. Jy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kortliks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paar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vrae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beantwoord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dan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loopbane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van 1 (mees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noodsaaklik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) tot 4 (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minste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noodsaaklik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)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beoordeel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 Jy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moet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al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drie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afdelings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se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vrae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rang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voltooi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 Jy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opsomming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van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statistieke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my (die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onderwyser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)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voorlê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</a:t>
            </a: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groepe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nou 8 minute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hê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nl-NL" sz="1800" b="1" i="1" u="non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Aktiwiteit 1 (</a:t>
            </a:r>
            <a:r>
              <a:rPr lang="nl-NL" sz="1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 1 – Werkkaart</a:t>
            </a:r>
            <a:r>
              <a:rPr lang="nl-NL" sz="1800" b="1" i="1" u="non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voltooi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ZA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Moenie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tyd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bespreking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bestee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As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groep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persoon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statistieke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onderwyser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verskaf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ZA" sz="1800" b="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ZA" sz="1800" b="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Nota </a:t>
            </a:r>
            <a:r>
              <a:rPr lang="en-ZA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</a:t>
            </a:r>
            <a:r>
              <a:rPr lang="en-Z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onderwyser</a:t>
            </a:r>
            <a:r>
              <a:rPr lang="en-Z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Stel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óf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'n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leerder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die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statistieke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ontvang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top 3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bereken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óf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teken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kolomme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op die bord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vir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uitslae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Jy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hierdie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data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nodig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hê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met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hierdie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les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voort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gaan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(Gee 2 minute toe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klasterugvoer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ZA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Welgedaan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klas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!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so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interessant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watter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volgende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loopbane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deur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klas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as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belangrikste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beskou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word. Nou is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realiteit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verder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moet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navorsing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vind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klasstatistieke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ooreenstem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met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werklikheid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Suid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-Afrika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vandag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So, hoe sou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Z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en-ZA" dirty="0" err="1"/>
              <a:t>Skyfie</a:t>
            </a:r>
            <a:r>
              <a:rPr lang="en-ZA" dirty="0"/>
              <a:t> 3: </a:t>
            </a:r>
            <a:r>
              <a:rPr lang="en-ZA" dirty="0" err="1"/>
              <a:t>Onderrig</a:t>
            </a:r>
            <a:r>
              <a:rPr lang="en-ZA" dirty="0"/>
              <a:t> (5 min)</a:t>
            </a:r>
            <a:endParaRPr lang="en-ZA" sz="1200" dirty="0">
              <a:solidFill>
                <a:schemeClr val="dk1"/>
              </a:solidFill>
              <a:effectLst/>
              <a:latin typeface="Calibri"/>
              <a:ea typeface="Calibri"/>
              <a:cs typeface="Calibri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ZA" sz="1200" dirty="0">
              <a:solidFill>
                <a:schemeClr val="dk1"/>
              </a:solidFill>
              <a:effectLst/>
              <a:latin typeface="Calibri"/>
              <a:ea typeface="Calibri"/>
              <a:cs typeface="Calibri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Onthou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praat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oor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neigings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behoeftes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 Ons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begin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deur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die </a:t>
            </a: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vraag</a:t>
            </a:r>
            <a:r>
              <a:rPr lang="en-Z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werk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op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arbeidsmark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bepaal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waar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mense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vind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wat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aktief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werk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soek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of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mense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wat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vir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werk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adverteer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</a:t>
            </a: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ZA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Wanneer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tendense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behoeftes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arbeidsmark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ontleed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word, is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sleutelfokus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verstaan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hoeveel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werksgeleenthede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beskikbaar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hoeveel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mense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aktief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soek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hoe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werkgewers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op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hierdie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behoeftes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reageer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hierdie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poste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beskikbaar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is.</a:t>
            </a: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kyk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byvoorbeeld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onderrig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ZA" sz="1800" b="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ZA" sz="1800" b="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Onderwyser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▪"/>
            </a:pP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Arbeidsmarkvraag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: In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baie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streke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onderwysers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hoog</a:t>
            </a:r>
            <a:r>
              <a:rPr lang="en-Z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in </a:t>
            </a: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aanvraag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veral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gebiede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met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groeiende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bevolkings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skooltekorte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of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spesifieke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vakbehoeftes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</a:t>
            </a:r>
            <a:endParaRPr lang="en-ZA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buFont typeface="Arial" panose="020B0604020202020204" pitchFamily="34" charset="0"/>
              <a:buChar char="▪"/>
            </a:pP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Onderwyserstekorte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is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gereelde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onderwerp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in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nuus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veral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vir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onderwysers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primêre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sekondêre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spesiale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onderwys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 Daar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meer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openinge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stedelike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of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onderbediende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gebiede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wees.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Sommige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skole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egter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ook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sukkel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onderwysers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lok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weens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lae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betaling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of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moeilike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werksomstandighede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</a:t>
            </a:r>
            <a:endParaRPr lang="en-ZA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buFont typeface="Arial" panose="020B0604020202020204" pitchFamily="34" charset="0"/>
              <a:buChar char="▪"/>
            </a:pP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Waar</a:t>
            </a:r>
            <a:r>
              <a:rPr lang="en-Z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werkgewers</a:t>
            </a:r>
            <a:r>
              <a:rPr lang="en-Z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aanstel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: Skole (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publiek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privaat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),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tutorsentrums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aanlyn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onderwysplatforms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</a:t>
            </a:r>
            <a:endParaRPr lang="en-ZA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buFont typeface="Arial" panose="020B0604020202020204" pitchFamily="34" charset="0"/>
              <a:buChar char="▪"/>
            </a:pP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Uitdagings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: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vraag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onderwysers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word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dikwels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beperk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deur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regeringsbefondsing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of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beleidsveranderinge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, wat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aantal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nuwe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aanstellings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ten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spyte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van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groot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aanvraag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beperk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</a:t>
            </a:r>
            <a:endParaRPr lang="en-ZA" sz="1800" dirty="0">
              <a:solidFill>
                <a:schemeClr val="dk1"/>
              </a:solidFill>
              <a:effectLst/>
              <a:latin typeface="Noto Sans Symbols"/>
              <a:ea typeface="Calibri" panose="020F0502020204030204" pitchFamily="34" charset="0"/>
              <a:cs typeface="Noto Sans Symbols"/>
            </a:endParaRPr>
          </a:p>
          <a:p>
            <a:pPr marL="342900" lvl="0" indent="-342900" algn="just">
              <a:buFont typeface="Arial" panose="020B0604020202020204" pitchFamily="34" charset="0"/>
              <a:buChar char="▪"/>
            </a:pPr>
            <a:endParaRPr lang="en-ZA" sz="1800" dirty="0">
              <a:solidFill>
                <a:schemeClr val="dk1"/>
              </a:solidFill>
              <a:effectLst/>
              <a:latin typeface="Noto Sans Symbols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Suid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-Afrika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vandag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ten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spyte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tekort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onderwysers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vind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regering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fondse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het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nuwe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opvoeders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Gevolglik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nuut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gekwalifiseerde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onderwysers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probleme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ondervind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plaaslik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Daar is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egter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vraag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Suid-Afrikaanse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onderwysers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buiteland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wat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daartoe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lei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mense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oorweeg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land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verhuis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werksgeleenthede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hoekom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belangrik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weet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wat in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arbeidsmark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gebeur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Deur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ingelig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bly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toekomstige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vraag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loopbane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voorspel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dienooreenkomstig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beplan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keuse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loopbaan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sterk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werksvooruitsigte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hoër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aanvraag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voorberei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groter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sukses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stabiliteit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toekoms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Z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en-ZA" dirty="0" err="1"/>
              <a:t>Skyfie</a:t>
            </a:r>
            <a:r>
              <a:rPr lang="en-ZA" dirty="0"/>
              <a:t> 4: </a:t>
            </a:r>
            <a:r>
              <a:rPr lang="en-ZA" dirty="0" err="1"/>
              <a:t>Individuele</a:t>
            </a:r>
            <a:r>
              <a:rPr lang="en-ZA" dirty="0"/>
              <a:t> </a:t>
            </a:r>
            <a:r>
              <a:rPr lang="en-ZA" dirty="0" err="1"/>
              <a:t>Aktiwiteit</a:t>
            </a:r>
            <a:r>
              <a:rPr lang="en-ZA" dirty="0"/>
              <a:t>/</a:t>
            </a:r>
            <a:r>
              <a:rPr lang="en-ZA" dirty="0" err="1"/>
              <a:t>Huiswerk</a:t>
            </a:r>
            <a:r>
              <a:rPr lang="en-ZA" dirty="0"/>
              <a:t> (10 min)</a:t>
            </a:r>
            <a:endParaRPr lang="en-US" sz="1200" dirty="0">
              <a:solidFill>
                <a:schemeClr val="dk1"/>
              </a:solidFill>
              <a:effectLst/>
              <a:latin typeface="Calibri"/>
              <a:ea typeface="Calibri"/>
              <a:cs typeface="Calibri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US" sz="1200" dirty="0">
              <a:solidFill>
                <a:schemeClr val="dk1"/>
              </a:solidFill>
              <a:effectLst/>
              <a:latin typeface="Calibri"/>
              <a:ea typeface="Calibri"/>
              <a:cs typeface="Calibri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(</a:t>
            </a:r>
            <a:r>
              <a:rPr lang="en-Z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Nota </a:t>
            </a:r>
            <a:r>
              <a:rPr lang="en-ZA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aan</a:t>
            </a:r>
            <a:r>
              <a:rPr lang="en-Z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onderwyser</a:t>
            </a:r>
            <a:r>
              <a:rPr lang="en-Z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: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Sommige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leerders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sal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dalk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nie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hierdie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aktiwiteit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binne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die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toegewese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tyd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voltooi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nie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Moedig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hulle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aan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om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dit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as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huiswerk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klaar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maak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OF u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kan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selfs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besluit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om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hierdie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aktiwiteit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vir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huiswerk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gee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en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'n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bietjie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meer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tyd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vir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die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volgende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aktiwiteit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toe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laat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.)</a:t>
            </a:r>
            <a:endParaRPr lang="en-ZA" sz="1800" dirty="0">
              <a:solidFill>
                <a:schemeClr val="dk1"/>
              </a:solidFill>
              <a:effectLst/>
              <a:latin typeface="Noto Sans Symbols"/>
              <a:ea typeface="Calibri" panose="020F0502020204030204" pitchFamily="34" charset="0"/>
              <a:cs typeface="Noto Sans Symbols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ZA" sz="1800" dirty="0">
              <a:solidFill>
                <a:schemeClr val="dk1"/>
              </a:solidFill>
              <a:effectLst/>
              <a:latin typeface="Noto Sans Symbols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soos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behoeftes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ondersoek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deur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arbeidsmark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kyk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moet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ook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kyk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neigings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veranderende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patrone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wat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loopbane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beïnvloed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In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afgelope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toename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KI (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kunsmatige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intelligensie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as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daaglikse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lewens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gesien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realiteit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met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toename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KI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sommige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mense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bang is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hierdie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neiging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sekere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loopbane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toekoms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maak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Met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toename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vraag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KI-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skeppers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egter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ook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toename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wees in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vaardighede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wat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nodig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om KI-platforms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ontwikkel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verklaar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hoekom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sommige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gewildste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loopbane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op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oomblik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sagteware-ontwikkelaars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is. </a:t>
            </a: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Draai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vertel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hulle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loopbaan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wat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dink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deur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KI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vervang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word. Gee 'n rede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antwoord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Nou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tyd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hê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uittreksel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"Die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impak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KI op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arbeidsmark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werksgeleenthede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lees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vrae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nl-NL" sz="1800" b="1" i="1" u="non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Aktiwiteit 2 (</a:t>
            </a:r>
            <a:r>
              <a:rPr lang="nl-NL" sz="1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 1 – Werkkaart</a:t>
            </a:r>
            <a:r>
              <a:rPr lang="nl-NL" sz="1800" b="1" i="1" u="non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beantwoord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ZA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ZA" sz="1800" i="1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ZA" sz="1800" i="1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KI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verwys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as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dryfveer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verandering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beteken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KI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arbeidsmark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verander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Hierdie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veranderinge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vind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plaas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omdat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maatskappye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geld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deur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KI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gebruik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eerder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as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iemand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diens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neem om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vinniger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effektief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mense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deur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enigiemand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gebruik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word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eerder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as net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vaardige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persoon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Symbol" panose="05050102010706020507" pitchFamily="18" charset="2"/>
              <a:buNone/>
            </a:pP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Symbol" panose="05050102010706020507" pitchFamily="18" charset="2"/>
              <a:buNone/>
            </a:pP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Vra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klas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hierdie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vrae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antwoord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Symbol" panose="05050102010706020507" pitchFamily="18" charset="2"/>
              <a:buNone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"Moet KI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toegelaat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word om poste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vervang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selfs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al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verhoog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produktiwiteit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?" of "Wat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gebeur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mense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deur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KI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vervang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word? Hoe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moet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samelewing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hierop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reageer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?“</a:t>
            </a: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Symbol" panose="05050102010706020507" pitchFamily="18" charset="2"/>
              <a:buNone/>
            </a:pP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Symbol" panose="05050102010706020507" pitchFamily="18" charset="2"/>
              <a:buNone/>
            </a:pP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moeilike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vrae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beantwoord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maar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moet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besef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faktore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soos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hierdie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toekoms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beïnvloed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Ons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moet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voorbereid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wees.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07" name="Google Shape;10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Z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nl-NL" sz="1800" dirty="0"/>
              <a:t>Skyfie 5: Groepaktiwiteit (10 min)</a:t>
            </a: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ZA" sz="1200" b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Nota </a:t>
            </a:r>
            <a:r>
              <a:rPr lang="en-ZA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aan</a:t>
            </a:r>
            <a:r>
              <a:rPr lang="en-Z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onderwyser</a:t>
            </a:r>
            <a:r>
              <a:rPr lang="en-Z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: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Dit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is 'n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sleutelaktiwiteit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in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vandag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se les.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Leerders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moet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in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groepe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bespreek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en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dan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terugvoer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aan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die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klas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gee. Elke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groep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sal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'n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ander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stel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vrae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kry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op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grond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van die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statistieke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wat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aan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hulle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gegee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is. Die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groepe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sal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die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klas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"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onderrig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"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deur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1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minuut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terugvoer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gee.</a:t>
            </a:r>
            <a:endParaRPr lang="en-ZA" sz="1800" dirty="0">
              <a:solidFill>
                <a:schemeClr val="dk1"/>
              </a:solidFill>
              <a:effectLst/>
              <a:latin typeface="Noto Sans Symbols"/>
              <a:ea typeface="Calibri" panose="020F0502020204030204" pitchFamily="34" charset="0"/>
              <a:cs typeface="Noto Sans Symbols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ZA" sz="1800" dirty="0">
              <a:solidFill>
                <a:schemeClr val="dk1"/>
              </a:solidFill>
              <a:effectLst/>
              <a:latin typeface="Noto Sans Symbols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meeste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loopbane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veranderinge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ervaar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Daar is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iets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soos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'n 100%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veilige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stabiele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loopbaan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hoekom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belangrik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oor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arbeidsmarkneigings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lees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bestudeer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Jy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ook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geleenthede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ondersoek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'n </a:t>
            </a:r>
            <a:r>
              <a:rPr lang="en-ZA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die mark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vul.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behels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identifisering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gespesialiseerde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rolle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ontwikkeling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unieke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vaardighede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gesog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maak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Om op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sulke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poste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fokus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onderskei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kanse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op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sukses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gekose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loopbaan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verhoog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Nisposte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geneig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hoër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betaling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bied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gevolg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gespesialiseerde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aard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maar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ook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minder van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hierdie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poste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beskikbaar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Boonop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hierdie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rolle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dalk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 wyd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gesog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aangesien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onaangename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gevaarlike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take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behels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Byvoorbeeld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beroepe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soos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bomspesialiste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vlieëniers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begrafniskundiges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hoogs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gespesialiseerd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maar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dikwels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uitdagings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wat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afskrik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streef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Elke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groep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het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statistieke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'n reeks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vrae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gekry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bespreek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Op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grond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bespreking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moet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groepleier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kies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wat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terugvoer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(30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sekondes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maksimum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minuut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klas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gee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oor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werksekerheid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Suid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-Afrika van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loopbaan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waarna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julle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gekyk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het.</a:t>
            </a:r>
            <a:endParaRPr lang="en-ZA" sz="1800" b="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ZA" sz="1800" b="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Nota </a:t>
            </a:r>
            <a:r>
              <a:rPr lang="en-ZA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</a:t>
            </a:r>
            <a:r>
              <a:rPr lang="en-Z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onderwyser</a:t>
            </a:r>
            <a:r>
              <a:rPr lang="en-Z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Maak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afskrifte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</a:t>
            </a:r>
            <a:r>
              <a:rPr lang="en-ZA" sz="1800" b="1" i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 1 – </a:t>
            </a:r>
            <a:r>
              <a:rPr lang="en-ZA" sz="1800" b="1" i="1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Groepstatistieke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Daar is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ses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groepvrae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statistieke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U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6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terugvoersessies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moet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hê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behoort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langer as 5 minute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neem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Laat 5 minute toe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groepbespreking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5 minute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vinnige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terugvoer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klas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4" name="Google Shape;11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Z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Skyfie 6: Refleksie (3 min)</a:t>
            </a: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US" sz="1200" dirty="0">
              <a:solidFill>
                <a:schemeClr val="dk1"/>
              </a:solidFill>
              <a:effectLst/>
              <a:latin typeface="Calibri"/>
              <a:ea typeface="Calibri"/>
              <a:cs typeface="Calibri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Soos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einde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van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hierdie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les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kom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, is ek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seker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gedagtes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gons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van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alles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wat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geleer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het. Jy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voel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dalk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selfs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bietjie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angstig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wonder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oor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sekuriteit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van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toekomstige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loopbaan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Navorsing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toon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egter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sekere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vaardighede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tans in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groot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aanvraag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verwagting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in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toekoms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so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bly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, wat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geleenthede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vir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groei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stabiliteit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bied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</a:t>
            </a:r>
            <a:endParaRPr lang="en-ZA" sz="1800" dirty="0">
              <a:solidFill>
                <a:schemeClr val="dk1"/>
              </a:solidFill>
              <a:effectLst/>
              <a:latin typeface="Noto Sans Symbols"/>
              <a:ea typeface="Calibri" panose="020F0502020204030204" pitchFamily="34" charset="0"/>
              <a:cs typeface="Noto Sans Symbols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ZA" sz="1800" dirty="0">
              <a:solidFill>
                <a:schemeClr val="dk1"/>
              </a:solidFill>
              <a:effectLst/>
              <a:latin typeface="Noto Sans Symbols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Neem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oomblikke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</a:t>
            </a:r>
            <a:r>
              <a:rPr lang="en-ZA" sz="1800" u="non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b="1" i="1" u="non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Aktiwiteit 3 (</a:t>
            </a:r>
            <a:r>
              <a:rPr lang="nl-NL" sz="1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 1 – Werkkaart</a:t>
            </a:r>
            <a:r>
              <a:rPr lang="nl-NL" sz="1800" b="1" i="1" u="non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voltooi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top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vaardighede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die 21ste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lys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wat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reeds het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top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wat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laaste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op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skool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ontwikkel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Herinnering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en-ZA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Aktiwiteit</a:t>
            </a:r>
            <a:r>
              <a:rPr lang="en-ZA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 (</a:t>
            </a:r>
            <a:r>
              <a:rPr lang="en-ZA" sz="1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 1 – </a:t>
            </a:r>
            <a:r>
              <a:rPr lang="en-ZA" sz="1800" b="1" i="1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Werkkaart</a:t>
            </a:r>
            <a:r>
              <a:rPr lang="en-ZA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huiswerk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voltooi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die </a:t>
            </a:r>
            <a:r>
              <a:rPr lang="en-Z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klas</a:t>
            </a:r>
            <a:r>
              <a:rPr lang="en-Z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voltooi</a:t>
            </a:r>
            <a:r>
              <a:rPr lang="en-Z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het </a:t>
            </a:r>
            <a:r>
              <a:rPr lang="en-Z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2" name="Google Shape;12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Z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hyperlink" Target="https://blog.prep.works/blog/21st-centurt-skills-what-why-ho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A99C26-D3E6-F6A6-889F-0C7770858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389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3B01EB-0CD7-C4CC-EF93-B8BE024B4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/>
          <p:nvPr/>
        </p:nvSpPr>
        <p:spPr>
          <a:xfrm>
            <a:off x="6462551" y="1425405"/>
            <a:ext cx="772969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7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90" name="Google Shape;90;p11"/>
          <p:cNvSpPr/>
          <p:nvPr/>
        </p:nvSpPr>
        <p:spPr>
          <a:xfrm>
            <a:off x="2616672" y="2524069"/>
            <a:ext cx="772969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7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91" name="Google Shape;91;p11"/>
          <p:cNvSpPr/>
          <p:nvPr/>
        </p:nvSpPr>
        <p:spPr>
          <a:xfrm>
            <a:off x="276863" y="1653881"/>
            <a:ext cx="772969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7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3981055" y="340492"/>
            <a:ext cx="772969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7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9270383" y="-121173"/>
            <a:ext cx="772969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7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94" name="Google Shape;94;p11"/>
          <p:cNvSpPr/>
          <p:nvPr/>
        </p:nvSpPr>
        <p:spPr>
          <a:xfrm>
            <a:off x="191355" y="502075"/>
            <a:ext cx="356665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ZA" sz="4800" dirty="0" err="1">
                <a:solidFill>
                  <a:schemeClr val="accent1"/>
                </a:solidFill>
              </a:rPr>
              <a:t>Onderwyser</a:t>
            </a:r>
            <a:endParaRPr dirty="0"/>
          </a:p>
        </p:txBody>
      </p:sp>
      <p:sp>
        <p:nvSpPr>
          <p:cNvPr id="95" name="Google Shape;95;p11"/>
          <p:cNvSpPr/>
          <p:nvPr/>
        </p:nvSpPr>
        <p:spPr>
          <a:xfrm>
            <a:off x="3505764" y="1748570"/>
            <a:ext cx="222368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ZA" sz="5400" dirty="0">
                <a:solidFill>
                  <a:schemeClr val="accent1"/>
                </a:solidFill>
              </a:rPr>
              <a:t>Dokter</a:t>
            </a:r>
            <a:endParaRPr dirty="0"/>
          </a:p>
        </p:txBody>
      </p:sp>
      <p:sp>
        <p:nvSpPr>
          <p:cNvPr id="96" name="Google Shape;96;p11"/>
          <p:cNvSpPr/>
          <p:nvPr/>
        </p:nvSpPr>
        <p:spPr>
          <a:xfrm>
            <a:off x="7467503" y="1125322"/>
            <a:ext cx="5288516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ZA" sz="5400" dirty="0" err="1">
                <a:solidFill>
                  <a:schemeClr val="accent1"/>
                </a:solidFill>
              </a:rPr>
              <a:t>Sagteware</a:t>
            </a:r>
            <a:r>
              <a:rPr lang="en-ZA" sz="5400" dirty="0">
                <a:solidFill>
                  <a:schemeClr val="accent1"/>
                </a:solidFill>
              </a:rPr>
              <a:t> </a:t>
            </a:r>
            <a:r>
              <a:rPr lang="en-ZA" sz="5400" dirty="0" err="1">
                <a:solidFill>
                  <a:schemeClr val="accent1"/>
                </a:solidFill>
              </a:rPr>
              <a:t>Ontwikkelaar</a:t>
            </a:r>
            <a:endParaRPr dirty="0"/>
          </a:p>
        </p:txBody>
      </p:sp>
      <p:sp>
        <p:nvSpPr>
          <p:cNvPr id="97" name="Google Shape;97;p11"/>
          <p:cNvSpPr/>
          <p:nvPr/>
        </p:nvSpPr>
        <p:spPr>
          <a:xfrm>
            <a:off x="5776542" y="236862"/>
            <a:ext cx="337784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ZA" sz="5400" dirty="0" err="1">
                <a:solidFill>
                  <a:schemeClr val="accent1"/>
                </a:solidFill>
              </a:rPr>
              <a:t>Elektrisiën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5DC840-E821-8BE1-AD29-A5F66F9E1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389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5D01E81-923A-F559-D029-5A467C385C63}"/>
              </a:ext>
            </a:extLst>
          </p:cNvPr>
          <p:cNvSpPr/>
          <p:nvPr/>
        </p:nvSpPr>
        <p:spPr>
          <a:xfrm>
            <a:off x="5350708" y="6010836"/>
            <a:ext cx="2223686" cy="7126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Tendense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43FE08-90C4-0659-A74B-A2D83783C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16866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55B843-67E5-2BA8-81F6-A45B27B4F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783" y="16866"/>
            <a:ext cx="8984284" cy="68411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15455" y="167241"/>
            <a:ext cx="12076545" cy="1044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 algn="ctr"/>
            <a:r>
              <a:rPr lang="nl-NL" dirty="0">
                <a:solidFill>
                  <a:srgbClr val="EACFA3"/>
                </a:solidFill>
              </a:rPr>
              <a:t>Impak van KI op toekomstige loopbane</a:t>
            </a:r>
            <a:r>
              <a:rPr lang="en-ZA" dirty="0">
                <a:solidFill>
                  <a:srgbClr val="EACFA3"/>
                </a:solidFill>
              </a:rPr>
              <a:t>…</a:t>
            </a:r>
            <a:endParaRPr dirty="0"/>
          </a:p>
        </p:txBody>
      </p:sp>
      <p:pic>
        <p:nvPicPr>
          <p:cNvPr id="110" name="Google Shape;110;p7" descr="A person sitting at a desk using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0137" y="1282473"/>
            <a:ext cx="8399025" cy="4799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9B2398-3BF9-A3C6-7F3A-3623E308A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389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94EA45-9A20-44E0-4941-1CE0CB8598FC}"/>
              </a:ext>
            </a:extLst>
          </p:cNvPr>
          <p:cNvSpPr/>
          <p:nvPr/>
        </p:nvSpPr>
        <p:spPr>
          <a:xfrm>
            <a:off x="5350708" y="6122256"/>
            <a:ext cx="2223686" cy="7126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Tendense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pic>
        <p:nvPicPr>
          <p:cNvPr id="118" name="Google Shape;118;p3" descr="A group of people sitting around a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287" t="214" r="1287" b="1"/>
          <a:stretch/>
        </p:blipFill>
        <p:spPr>
          <a:xfrm>
            <a:off x="0" y="0"/>
            <a:ext cx="12192000" cy="7135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92138F-0535-98EE-D3E1-4D440C4A8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389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/>
          </a:p>
        </p:txBody>
      </p:sp>
      <p:pic>
        <p:nvPicPr>
          <p:cNvPr id="126" name="Google Shape;126;p5" descr="21st Century Skill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64DE95-5A17-2FD9-6351-4D3C9F3C011C}"/>
              </a:ext>
            </a:extLst>
          </p:cNvPr>
          <p:cNvSpPr txBox="1"/>
          <p:nvPr/>
        </p:nvSpPr>
        <p:spPr>
          <a:xfrm>
            <a:off x="4646141" y="6264876"/>
            <a:ext cx="2804983" cy="32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4A24A3-5DB5-1B75-7722-ED5FBF032332}"/>
              </a:ext>
            </a:extLst>
          </p:cNvPr>
          <p:cNvSpPr txBox="1"/>
          <p:nvPr/>
        </p:nvSpPr>
        <p:spPr>
          <a:xfrm rot="10800000" flipV="1">
            <a:off x="1452281" y="6575521"/>
            <a:ext cx="10726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>
                <a:solidFill>
                  <a:schemeClr val="bg1"/>
                </a:solidFill>
              </a:rPr>
              <a:t>[</a:t>
            </a:r>
            <a:r>
              <a:rPr lang="en-GB" i="1" dirty="0" err="1">
                <a:solidFill>
                  <a:schemeClr val="bg1"/>
                </a:solidFill>
              </a:rPr>
              <a:t>Aangepas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n-GB" i="1" dirty="0" err="1">
                <a:solidFill>
                  <a:schemeClr val="bg1"/>
                </a:solidFill>
              </a:rPr>
              <a:t>vanaf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n-GB" i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https://blog.prep.works/blog/21st-centurt-skills-what-why-how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n-GB" i="1" dirty="0" err="1">
                <a:solidFill>
                  <a:schemeClr val="bg1"/>
                </a:solidFill>
              </a:rPr>
              <a:t>Toegangsdatum</a:t>
            </a:r>
            <a:r>
              <a:rPr lang="en-GB" i="1" dirty="0">
                <a:solidFill>
                  <a:schemeClr val="bg1"/>
                </a:solidFill>
              </a:rPr>
              <a:t>: 15 </a:t>
            </a:r>
            <a:r>
              <a:rPr lang="en-GB" i="1" dirty="0" err="1">
                <a:solidFill>
                  <a:schemeClr val="bg1"/>
                </a:solidFill>
              </a:rPr>
              <a:t>Desember</a:t>
            </a:r>
            <a:r>
              <a:rPr lang="en-GB" i="1" dirty="0">
                <a:solidFill>
                  <a:schemeClr val="bg1"/>
                </a:solidFill>
              </a:rPr>
              <a:t> 2024] 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11" name="Picture 10" descr="A chart with text and images&#10;&#10;AI-generated content may be incorrect.">
            <a:extLst>
              <a:ext uri="{FF2B5EF4-FFF2-40B4-BE49-F238E27FC236}">
                <a16:creationId xmlns:a16="http://schemas.microsoft.com/office/drawing/2014/main" id="{EC0DBAC7-B395-7EFC-5550-8B0BF4EFE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E8501B-336E-9AD9-3640-B07A629FD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466" y="44694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238BE6-26DD-1C98-BD4C-79B74FCC99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6309" y="218061"/>
            <a:ext cx="1599382" cy="336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6ED8BF-0B66-4250-D1ED-FF71754587BC}"/>
              </a:ext>
            </a:extLst>
          </p:cNvPr>
          <p:cNvSpPr txBox="1"/>
          <p:nvPr/>
        </p:nvSpPr>
        <p:spPr>
          <a:xfrm>
            <a:off x="2880669" y="6537035"/>
            <a:ext cx="10280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tx2">
                    <a:lumMod val="90000"/>
                  </a:schemeClr>
                </a:solidFill>
              </a:rPr>
              <a:t>[</a:t>
            </a:r>
            <a:r>
              <a:rPr lang="en-GB" i="1" dirty="0" err="1">
                <a:solidFill>
                  <a:schemeClr val="tx2">
                    <a:lumMod val="90000"/>
                  </a:schemeClr>
                </a:solidFill>
              </a:rPr>
              <a:t>Aangepas</a:t>
            </a:r>
            <a:r>
              <a:rPr lang="en-GB" i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tx2">
                    <a:lumMod val="90000"/>
                  </a:schemeClr>
                </a:solidFill>
              </a:rPr>
              <a:t>vanaf</a:t>
            </a:r>
            <a:r>
              <a:rPr lang="en-GB" i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GB" i="1" dirty="0">
                <a:solidFill>
                  <a:schemeClr val="tx2">
                    <a:lumMod val="9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https://blog.prep.works/blog/21st-centurt-skills-what-why-how</a:t>
            </a:r>
            <a:r>
              <a:rPr lang="en-GB" i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tx2">
                    <a:lumMod val="90000"/>
                  </a:schemeClr>
                </a:solidFill>
              </a:rPr>
              <a:t>Toegangsdatum</a:t>
            </a:r>
            <a:r>
              <a:rPr lang="en-GB" i="1" dirty="0">
                <a:solidFill>
                  <a:schemeClr val="tx2">
                    <a:lumMod val="90000"/>
                  </a:schemeClr>
                </a:solidFill>
              </a:rPr>
              <a:t>: 15 </a:t>
            </a:r>
            <a:r>
              <a:rPr lang="en-GB" i="1" dirty="0" err="1">
                <a:solidFill>
                  <a:schemeClr val="tx2">
                    <a:lumMod val="90000"/>
                  </a:schemeClr>
                </a:solidFill>
              </a:rPr>
              <a:t>Desember</a:t>
            </a:r>
            <a:r>
              <a:rPr lang="en-GB" i="1" dirty="0">
                <a:solidFill>
                  <a:schemeClr val="tx2">
                    <a:lumMod val="90000"/>
                  </a:schemeClr>
                </a:solidFill>
              </a:rPr>
              <a:t> 2024] </a:t>
            </a:r>
            <a:endParaRPr lang="en-US" i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3AB23201A38C4A8F7AAD9F2A325F0A" ma:contentTypeVersion="13" ma:contentTypeDescription="Create a new document." ma:contentTypeScope="" ma:versionID="0f9bb933567494aaa2a6b81286c406b8">
  <xsd:schema xmlns:xsd="http://www.w3.org/2001/XMLSchema" xmlns:xs="http://www.w3.org/2001/XMLSchema" xmlns:p="http://schemas.microsoft.com/office/2006/metadata/properties" xmlns:ns2="3caab635-9527-4657-a12f-8c668acf6cb5" xmlns:ns3="b9f929ee-2ccc-426b-9fd2-932361bc865d" targetNamespace="http://schemas.microsoft.com/office/2006/metadata/properties" ma:root="true" ma:fieldsID="1d11c5b60a53f6d9f3b6cd84ce6302db" ns2:_="" ns3:_="">
    <xsd:import namespace="3caab635-9527-4657-a12f-8c668acf6cb5"/>
    <xsd:import namespace="b9f929ee-2ccc-426b-9fd2-932361bc86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aab635-9527-4657-a12f-8c668acf6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f9b47f4-9a27-4745-b6d6-fd1148aa39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929ee-2ccc-426b-9fd2-932361bc865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b1a63e0-24cb-4c15-a6aa-5e8a397866bf}" ma:internalName="TaxCatchAll" ma:showField="CatchAllData" ma:web="b9f929ee-2ccc-426b-9fd2-932361bc86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f929ee-2ccc-426b-9fd2-932361bc865d" xsi:nil="true"/>
    <lcf76f155ced4ddcb4097134ff3c332f xmlns="3caab635-9527-4657-a12f-8c668acf6cb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3E942A-3556-4FD5-9957-EAA0A985D5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aab635-9527-4657-a12f-8c668acf6cb5"/>
    <ds:schemaRef ds:uri="b9f929ee-2ccc-426b-9fd2-932361bc86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E0EB95-D0B5-4BA3-AE9D-3A2D602BB0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F2FAC9-504B-48D4-B021-9F38D24BF57A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b9f929ee-2ccc-426b-9fd2-932361bc865d"/>
    <ds:schemaRef ds:uri="http://schemas.microsoft.com/office/infopath/2007/PartnerControls"/>
    <ds:schemaRef ds:uri="3caab635-9527-4657-a12f-8c668acf6cb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1823</Words>
  <Application>Microsoft Office PowerPoint</Application>
  <PresentationFormat>Widescreen</PresentationFormat>
  <Paragraphs>94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Noto Sans Symbols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Impak van KI op toekomstige loopbane…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LEIGH-ANN PRINGLE</dc:creator>
  <cp:lastModifiedBy>Megan Botes</cp:lastModifiedBy>
  <cp:revision>7</cp:revision>
  <dcterms:created xsi:type="dcterms:W3CDTF">2021-02-27T11:19:06Z</dcterms:created>
  <dcterms:modified xsi:type="dcterms:W3CDTF">2025-02-25T13:09:34Z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0x0101004F3AB23201A38C4A8F7AAD9F2A325F0A</vt:lpwstr>
  </property>
  <property fmtid="{D5CDD505-2E9C-101B-9397-08002B2CF9AE}" pid="3" name="MediaServiceImageTags">
    <vt:lpwstr/>
  </property>
</Properties>
</file>