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customXml/itemProps1.xml" ContentType="application/vnd.openxmlformats-officedocument.customXmlProperties+xml"/>
  <Override PartName="/customXml/itemProps2.xml" ContentType="application/vnd.openxmlformats-officedocument.customXml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9"/>
  </p:notesMasterIdLst>
  <p:sldIdLst>
    <p:sldId id="256" r:id="rId2"/>
    <p:sldId id="257" r:id="rId3"/>
    <p:sldId id="258" r:id="rId4"/>
    <p:sldId id="259" r:id="rId5"/>
    <p:sldId id="260" r:id="rId6"/>
    <p:sldId id="261" r:id="rId7"/>
    <p:sldId id="262" r:id="rId8"/>
  </p:sldIdLst>
  <p:sldSz cx="18288000" cy="10287000"/>
  <p:notesSz cx="6858000" cy="9144000"/>
  <p:embeddedFontLst>
    <p:embeddedFont>
      <p:font typeface="Poppins" panose="00000500000000000000" pitchFamily="2" charset="0"/>
      <p:regular r:id="rId10"/>
      <p:bold r:id="rId11"/>
      <p:italic r:id="rId12"/>
      <p:boldItalic r:id="rId13"/>
    </p:embeddedFont>
    <p:embeddedFont>
      <p:font typeface="Poppins Bold" panose="00000800000000000000" charset="0"/>
      <p:regular r:id="rId14"/>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7688F39B-9C86-B297-A419-312D79FC1472}" name="Carsten Gertz" initials="CG" userId="S::carstengertz@teenactiv.co.za::e3cbeb03-db0a-4cde-9fa9-2c8f79ea6629"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B49DC73-F8F9-4B17-8BA2-AEFA13FE7C59}" v="2" dt="2024-02-12T12:30:19.316"/>
    <p1510:client id="{9538F409-29EE-408B-9D0A-1160BEDD7F67}" v="3" dt="2024-02-13T06:24:38.66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67871" autoAdjust="0"/>
  </p:normalViewPr>
  <p:slideViewPr>
    <p:cSldViewPr>
      <p:cViewPr varScale="1">
        <p:scale>
          <a:sx n="48" d="100"/>
          <a:sy n="48" d="100"/>
        </p:scale>
        <p:origin x="1956" y="4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font" Target="fonts/font4.fntdata"/><Relationship Id="rId18" Type="http://schemas.openxmlformats.org/officeDocument/2006/relationships/tableStyles" Target="tableStyles.xml"/><Relationship Id="rId3" Type="http://schemas.openxmlformats.org/officeDocument/2006/relationships/slide" Target="slides/slide2.xml"/><Relationship Id="rId21" Type="http://schemas.microsoft.com/office/2018/10/relationships/authors" Target="authors.xml"/><Relationship Id="rId7" Type="http://schemas.openxmlformats.org/officeDocument/2006/relationships/slide" Target="slides/slide6.xml"/><Relationship Id="rId12" Type="http://schemas.openxmlformats.org/officeDocument/2006/relationships/font" Target="fonts/font3.fntdata"/><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20"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font" Target="fonts/font2.fntdata"/><Relationship Id="rId5" Type="http://schemas.openxmlformats.org/officeDocument/2006/relationships/slide" Target="slides/slide4.xml"/><Relationship Id="rId15" Type="http://schemas.openxmlformats.org/officeDocument/2006/relationships/presProps" Target="presProps.xml"/><Relationship Id="rId23" Type="http://schemas.openxmlformats.org/officeDocument/2006/relationships/customXml" Target="../customXml/item2.xml"/><Relationship Id="rId10" Type="http://schemas.openxmlformats.org/officeDocument/2006/relationships/font" Target="fonts/font1.fntdata"/><Relationship Id="rId19" Type="http://schemas.microsoft.com/office/2016/11/relationships/changesInfo" Target="changesInfos/changesInfo1.xml"/><Relationship Id="rId4" Type="http://schemas.openxmlformats.org/officeDocument/2006/relationships/slide" Target="slides/slide3.xml"/><Relationship Id="rId9" Type="http://schemas.openxmlformats.org/officeDocument/2006/relationships/notesMaster" Target="notesMasters/notesMaster1.xml"/><Relationship Id="rId14" Type="http://schemas.openxmlformats.org/officeDocument/2006/relationships/font" Target="fonts/font5.fntdata"/><Relationship Id="rId22" Type="http://schemas.openxmlformats.org/officeDocument/2006/relationships/customXml" Target="../customXml/item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Hp Unit" userId="86ec350514542ee1" providerId="LiveId" clId="{4B49DC73-F8F9-4B17-8BA2-AEFA13FE7C59}"/>
    <pc:docChg chg="undo custSel modSld">
      <pc:chgData name="Hp Unit" userId="86ec350514542ee1" providerId="LiveId" clId="{4B49DC73-F8F9-4B17-8BA2-AEFA13FE7C59}" dt="2024-02-12T12:30:20.748" v="42" actId="478"/>
      <pc:docMkLst>
        <pc:docMk/>
      </pc:docMkLst>
      <pc:sldChg chg="addSp delSp modSp mod delCm">
        <pc:chgData name="Hp Unit" userId="86ec350514542ee1" providerId="LiveId" clId="{4B49DC73-F8F9-4B17-8BA2-AEFA13FE7C59}" dt="2024-02-12T12:30:20.748" v="42" actId="478"/>
        <pc:sldMkLst>
          <pc:docMk/>
          <pc:sldMk cId="0" sldId="256"/>
        </pc:sldMkLst>
        <pc:spChg chg="add del">
          <ac:chgData name="Hp Unit" userId="86ec350514542ee1" providerId="LiveId" clId="{4B49DC73-F8F9-4B17-8BA2-AEFA13FE7C59}" dt="2024-02-12T12:30:20.748" v="42" actId="478"/>
          <ac:spMkLst>
            <pc:docMk/>
            <pc:sldMk cId="0" sldId="256"/>
            <ac:spMk id="2" creationId="{00000000-0000-0000-0000-000000000000}"/>
          </ac:spMkLst>
        </pc:spChg>
        <pc:picChg chg="add mod ord">
          <ac:chgData name="Hp Unit" userId="86ec350514542ee1" providerId="LiveId" clId="{4B49DC73-F8F9-4B17-8BA2-AEFA13FE7C59}" dt="2024-02-12T12:30:17.968" v="41" actId="1076"/>
          <ac:picMkLst>
            <pc:docMk/>
            <pc:sldMk cId="0" sldId="256"/>
            <ac:picMk id="21" creationId="{DE7AE1D5-248D-E0AD-6C23-5813D5CBEB5E}"/>
          </ac:picMkLst>
        </pc:picChg>
        <pc:extLst>
          <p:ext xmlns:p="http://schemas.openxmlformats.org/presentationml/2006/main" uri="{D6D511B9-2390-475A-947B-AFAB55BFBCF1}">
            <pc226:cmChg xmlns:pc226="http://schemas.microsoft.com/office/powerpoint/2022/06/main/command" chg="del">
              <pc226:chgData name="Hp Unit" userId="86ec350514542ee1" providerId="LiveId" clId="{4B49DC73-F8F9-4B17-8BA2-AEFA13FE7C59}" dt="2024-02-12T12:22:25.523" v="33"/>
              <pc2:cmMkLst xmlns:pc2="http://schemas.microsoft.com/office/powerpoint/2019/9/main/command">
                <pc:docMk/>
                <pc:sldMk cId="0" sldId="256"/>
                <pc2:cmMk id="{DF0ABF4E-0217-454A-8B5D-6414E31A9C1F}"/>
              </pc2:cmMkLst>
            </pc226:cmChg>
          </p:ext>
        </pc:extLst>
      </pc:sldChg>
      <pc:sldChg chg="addSp delSp mod modNotesTx">
        <pc:chgData name="Hp Unit" userId="86ec350514542ee1" providerId="LiveId" clId="{4B49DC73-F8F9-4B17-8BA2-AEFA13FE7C59}" dt="2024-02-12T12:30:13.001" v="39" actId="478"/>
        <pc:sldMkLst>
          <pc:docMk/>
          <pc:sldMk cId="0" sldId="257"/>
        </pc:sldMkLst>
        <pc:spChg chg="add del">
          <ac:chgData name="Hp Unit" userId="86ec350514542ee1" providerId="LiveId" clId="{4B49DC73-F8F9-4B17-8BA2-AEFA13FE7C59}" dt="2024-02-12T12:30:13.001" v="39" actId="478"/>
          <ac:spMkLst>
            <pc:docMk/>
            <pc:sldMk cId="0" sldId="257"/>
            <ac:spMk id="16" creationId="{00000000-0000-0000-0000-000000000000}"/>
          </ac:spMkLst>
        </pc:spChg>
      </pc:sldChg>
      <pc:sldChg chg="modSp mod">
        <pc:chgData name="Hp Unit" userId="86ec350514542ee1" providerId="LiveId" clId="{4B49DC73-F8F9-4B17-8BA2-AEFA13FE7C59}" dt="2024-02-09T05:53:44.196" v="7" actId="732"/>
        <pc:sldMkLst>
          <pc:docMk/>
          <pc:sldMk cId="0" sldId="258"/>
        </pc:sldMkLst>
        <pc:picChg chg="mod ord modCrop">
          <ac:chgData name="Hp Unit" userId="86ec350514542ee1" providerId="LiveId" clId="{4B49DC73-F8F9-4B17-8BA2-AEFA13FE7C59}" dt="2024-02-09T05:53:44.196" v="7" actId="732"/>
          <ac:picMkLst>
            <pc:docMk/>
            <pc:sldMk cId="0" sldId="258"/>
            <ac:picMk id="20" creationId="{945EF044-810D-3B86-D467-839B6E66E534}"/>
          </ac:picMkLst>
        </pc:picChg>
      </pc:sldChg>
      <pc:sldChg chg="modNotesTx">
        <pc:chgData name="Hp Unit" userId="86ec350514542ee1" providerId="LiveId" clId="{4B49DC73-F8F9-4B17-8BA2-AEFA13FE7C59}" dt="2024-02-09T06:28:26.492" v="32" actId="114"/>
        <pc:sldMkLst>
          <pc:docMk/>
          <pc:sldMk cId="0" sldId="259"/>
        </pc:sldMkLst>
      </pc:sldChg>
      <pc:sldChg chg="modNotesTx">
        <pc:chgData name="Hp Unit" userId="86ec350514542ee1" providerId="LiveId" clId="{4B49DC73-F8F9-4B17-8BA2-AEFA13FE7C59}" dt="2024-02-09T06:27:01.294" v="25" actId="114"/>
        <pc:sldMkLst>
          <pc:docMk/>
          <pc:sldMk cId="0" sldId="261"/>
        </pc:sldMkLst>
      </pc:sldChg>
      <pc:sldChg chg="modNotesTx">
        <pc:chgData name="Hp Unit" userId="86ec350514542ee1" providerId="LiveId" clId="{4B49DC73-F8F9-4B17-8BA2-AEFA13FE7C59}" dt="2024-02-09T06:26:55.487" v="24" actId="114"/>
        <pc:sldMkLst>
          <pc:docMk/>
          <pc:sldMk cId="0" sldId="262"/>
        </pc:sldMkLst>
      </pc:sldChg>
    </pc:docChg>
  </pc:docChgLst>
  <pc:docChgLst>
    <pc:chgData name="Hp Unit" userId="86ec350514542ee1" providerId="LiveId" clId="{9538F409-29EE-408B-9D0A-1160BEDD7F67}"/>
    <pc:docChg chg="undo redo custSel modSld">
      <pc:chgData name="Hp Unit" userId="86ec350514542ee1" providerId="LiveId" clId="{9538F409-29EE-408B-9D0A-1160BEDD7F67}" dt="2024-02-13T09:13:55.967" v="467" actId="20577"/>
      <pc:docMkLst>
        <pc:docMk/>
      </pc:docMkLst>
      <pc:sldChg chg="modSp mod modNotesTx">
        <pc:chgData name="Hp Unit" userId="86ec350514542ee1" providerId="LiveId" clId="{9538F409-29EE-408B-9D0A-1160BEDD7F67}" dt="2024-02-13T09:12:47.708" v="462" actId="20577"/>
        <pc:sldMkLst>
          <pc:docMk/>
          <pc:sldMk cId="0" sldId="256"/>
        </pc:sldMkLst>
        <pc:spChg chg="mod">
          <ac:chgData name="Hp Unit" userId="86ec350514542ee1" providerId="LiveId" clId="{9538F409-29EE-408B-9D0A-1160BEDD7F67}" dt="2024-02-13T09:12:47.708" v="462" actId="20577"/>
          <ac:spMkLst>
            <pc:docMk/>
            <pc:sldMk cId="0" sldId="256"/>
            <ac:spMk id="17" creationId="{00000000-0000-0000-0000-000000000000}"/>
          </ac:spMkLst>
        </pc:spChg>
        <pc:spChg chg="mod">
          <ac:chgData name="Hp Unit" userId="86ec350514542ee1" providerId="LiveId" clId="{9538F409-29EE-408B-9D0A-1160BEDD7F67}" dt="2024-02-13T06:11:11.964" v="65" actId="14100"/>
          <ac:spMkLst>
            <pc:docMk/>
            <pc:sldMk cId="0" sldId="256"/>
            <ac:spMk id="18" creationId="{00000000-0000-0000-0000-000000000000}"/>
          </ac:spMkLst>
        </pc:spChg>
        <pc:spChg chg="mod">
          <ac:chgData name="Hp Unit" userId="86ec350514542ee1" providerId="LiveId" clId="{9538F409-29EE-408B-9D0A-1160BEDD7F67}" dt="2024-02-13T06:17:14.458" v="152" actId="20577"/>
          <ac:spMkLst>
            <pc:docMk/>
            <pc:sldMk cId="0" sldId="256"/>
            <ac:spMk id="19" creationId="{00000000-0000-0000-0000-000000000000}"/>
          </ac:spMkLst>
        </pc:spChg>
      </pc:sldChg>
      <pc:sldChg chg="modNotesTx">
        <pc:chgData name="Hp Unit" userId="86ec350514542ee1" providerId="LiveId" clId="{9538F409-29EE-408B-9D0A-1160BEDD7F67}" dt="2024-02-13T08:56:31.262" v="400" actId="5793"/>
        <pc:sldMkLst>
          <pc:docMk/>
          <pc:sldMk cId="0" sldId="257"/>
        </pc:sldMkLst>
      </pc:sldChg>
      <pc:sldChg chg="modSp mod modNotesTx">
        <pc:chgData name="Hp Unit" userId="86ec350514542ee1" providerId="LiveId" clId="{9538F409-29EE-408B-9D0A-1160BEDD7F67}" dt="2024-02-13T08:56:55.248" v="405" actId="5793"/>
        <pc:sldMkLst>
          <pc:docMk/>
          <pc:sldMk cId="0" sldId="258"/>
        </pc:sldMkLst>
        <pc:spChg chg="mod">
          <ac:chgData name="Hp Unit" userId="86ec350514542ee1" providerId="LiveId" clId="{9538F409-29EE-408B-9D0A-1160BEDD7F67}" dt="2024-02-13T06:18:22.744" v="193" actId="20577"/>
          <ac:spMkLst>
            <pc:docMk/>
            <pc:sldMk cId="0" sldId="258"/>
            <ac:spMk id="17" creationId="{00000000-0000-0000-0000-000000000000}"/>
          </ac:spMkLst>
        </pc:spChg>
        <pc:spChg chg="mod">
          <ac:chgData name="Hp Unit" userId="86ec350514542ee1" providerId="LiveId" clId="{9538F409-29EE-408B-9D0A-1160BEDD7F67}" dt="2024-02-13T06:19:27.937" v="208" actId="113"/>
          <ac:spMkLst>
            <pc:docMk/>
            <pc:sldMk cId="0" sldId="258"/>
            <ac:spMk id="18" creationId="{00000000-0000-0000-0000-000000000000}"/>
          </ac:spMkLst>
        </pc:spChg>
      </pc:sldChg>
      <pc:sldChg chg="modSp mod modNotesTx">
        <pc:chgData name="Hp Unit" userId="86ec350514542ee1" providerId="LiveId" clId="{9538F409-29EE-408B-9D0A-1160BEDD7F67}" dt="2024-02-13T08:58:48.892" v="443" actId="15"/>
        <pc:sldMkLst>
          <pc:docMk/>
          <pc:sldMk cId="0" sldId="259"/>
        </pc:sldMkLst>
        <pc:spChg chg="mod">
          <ac:chgData name="Hp Unit" userId="86ec350514542ee1" providerId="LiveId" clId="{9538F409-29EE-408B-9D0A-1160BEDD7F67}" dt="2024-02-13T06:22:25.316" v="278" actId="2710"/>
          <ac:spMkLst>
            <pc:docMk/>
            <pc:sldMk cId="0" sldId="259"/>
            <ac:spMk id="16" creationId="{00000000-0000-0000-0000-000000000000}"/>
          </ac:spMkLst>
        </pc:spChg>
        <pc:spChg chg="mod">
          <ac:chgData name="Hp Unit" userId="86ec350514542ee1" providerId="LiveId" clId="{9538F409-29EE-408B-9D0A-1160BEDD7F67}" dt="2024-02-13T06:19:50.378" v="228" actId="20577"/>
          <ac:spMkLst>
            <pc:docMk/>
            <pc:sldMk cId="0" sldId="259"/>
            <ac:spMk id="17" creationId="{00000000-0000-0000-0000-000000000000}"/>
          </ac:spMkLst>
        </pc:spChg>
      </pc:sldChg>
      <pc:sldChg chg="modSp mod modNotesTx">
        <pc:chgData name="Hp Unit" userId="86ec350514542ee1" providerId="LiveId" clId="{9538F409-29EE-408B-9D0A-1160BEDD7F67}" dt="2024-02-13T08:59:08.433" v="449" actId="5793"/>
        <pc:sldMkLst>
          <pc:docMk/>
          <pc:sldMk cId="0" sldId="260"/>
        </pc:sldMkLst>
        <pc:spChg chg="mod">
          <ac:chgData name="Hp Unit" userId="86ec350514542ee1" providerId="LiveId" clId="{9538F409-29EE-408B-9D0A-1160BEDD7F67}" dt="2024-02-13T06:23:54.701" v="317" actId="20577"/>
          <ac:spMkLst>
            <pc:docMk/>
            <pc:sldMk cId="0" sldId="260"/>
            <ac:spMk id="17" creationId="{00000000-0000-0000-0000-000000000000}"/>
          </ac:spMkLst>
        </pc:spChg>
      </pc:sldChg>
      <pc:sldChg chg="modSp mod modNotesTx">
        <pc:chgData name="Hp Unit" userId="86ec350514542ee1" providerId="LiveId" clId="{9538F409-29EE-408B-9D0A-1160BEDD7F67}" dt="2024-02-13T08:59:32.056" v="455" actId="5793"/>
        <pc:sldMkLst>
          <pc:docMk/>
          <pc:sldMk cId="0" sldId="261"/>
        </pc:sldMkLst>
        <pc:spChg chg="mod">
          <ac:chgData name="Hp Unit" userId="86ec350514542ee1" providerId="LiveId" clId="{9538F409-29EE-408B-9D0A-1160BEDD7F67}" dt="2024-02-13T06:24:17.126" v="343" actId="20577"/>
          <ac:spMkLst>
            <pc:docMk/>
            <pc:sldMk cId="0" sldId="261"/>
            <ac:spMk id="17" creationId="{00000000-0000-0000-0000-000000000000}"/>
          </ac:spMkLst>
        </pc:spChg>
      </pc:sldChg>
      <pc:sldChg chg="modSp mod modNotesTx">
        <pc:chgData name="Hp Unit" userId="86ec350514542ee1" providerId="LiveId" clId="{9538F409-29EE-408B-9D0A-1160BEDD7F67}" dt="2024-02-13T09:13:55.967" v="467" actId="20577"/>
        <pc:sldMkLst>
          <pc:docMk/>
          <pc:sldMk cId="0" sldId="262"/>
        </pc:sldMkLst>
        <pc:spChg chg="mod">
          <ac:chgData name="Hp Unit" userId="86ec350514542ee1" providerId="LiveId" clId="{9538F409-29EE-408B-9D0A-1160BEDD7F67}" dt="2024-02-13T09:13:55.967" v="467" actId="20577"/>
          <ac:spMkLst>
            <pc:docMk/>
            <pc:sldMk cId="0" sldId="262"/>
            <ac:spMk id="6"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DF273AB-7FBB-4848-8AE7-008173EC4854}" type="datetimeFigureOut">
              <a:rPr lang="en-US" smtClean="0"/>
              <a:t>2/13/2024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75C85D0-037D-4A58-9C41-CA222644A372}" type="slidenum">
              <a:rPr lang="en-US" smtClean="0"/>
              <a:t>‹#›</a:t>
            </a:fld>
            <a:endParaRPr lang="en-US"/>
          </a:p>
        </p:txBody>
      </p:sp>
    </p:spTree>
    <p:extLst>
      <p:ext uri="{BB962C8B-B14F-4D97-AF65-F5344CB8AC3E}">
        <p14:creationId xmlns:p14="http://schemas.microsoft.com/office/powerpoint/2010/main" val="386684244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err="1"/>
              <a:t>Inleiding</a:t>
            </a:r>
            <a:endParaRPr lang="en-GB" dirty="0"/>
          </a:p>
          <a:p>
            <a:endParaRPr lang="en-GB" dirty="0"/>
          </a:p>
          <a:p>
            <a:r>
              <a:rPr lang="af-ZA" sz="1800" dirty="0">
                <a:solidFill>
                  <a:srgbClr val="000000"/>
                </a:solidFill>
                <a:effectLst/>
                <a:latin typeface="Calibri" panose="020F0502020204030204" pitchFamily="34" charset="0"/>
                <a:ea typeface="Arial" panose="020B0604020202020204" pitchFamily="34" charset="0"/>
              </a:rPr>
              <a:t>Groet leerders. Laat leerders toe om te gaan sit en hul leermateriaal gereed te kry.</a:t>
            </a:r>
            <a:endParaRPr lang="en-GB" dirty="0"/>
          </a:p>
          <a:p>
            <a:endParaRPr lang="en-GB" dirty="0"/>
          </a:p>
          <a:p>
            <a:endParaRPr lang="en-US" dirty="0"/>
          </a:p>
        </p:txBody>
      </p:sp>
      <p:sp>
        <p:nvSpPr>
          <p:cNvPr id="4" name="Slide Number Placeholder 3"/>
          <p:cNvSpPr>
            <a:spLocks noGrp="1"/>
          </p:cNvSpPr>
          <p:nvPr>
            <p:ph type="sldNum" sz="quarter" idx="5"/>
          </p:nvPr>
        </p:nvSpPr>
        <p:spPr/>
        <p:txBody>
          <a:bodyPr/>
          <a:lstStyle/>
          <a:p>
            <a:fld id="{B75C85D0-037D-4A58-9C41-CA222644A372}" type="slidenum">
              <a:rPr lang="en-US" smtClean="0"/>
              <a:t>1</a:t>
            </a:fld>
            <a:endParaRPr lang="en-US"/>
          </a:p>
        </p:txBody>
      </p:sp>
    </p:spTree>
    <p:extLst>
      <p:ext uri="{BB962C8B-B14F-4D97-AF65-F5344CB8AC3E}">
        <p14:creationId xmlns:p14="http://schemas.microsoft.com/office/powerpoint/2010/main" val="408344856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err="1"/>
              <a:t>Inleiding</a:t>
            </a:r>
            <a:r>
              <a:rPr lang="en-GB" dirty="0"/>
              <a:t> (8 min)</a:t>
            </a:r>
          </a:p>
          <a:p>
            <a:endParaRPr lang="en-GB" dirty="0"/>
          </a:p>
          <a:p>
            <a:pPr marL="342900" lvl="0" indent="-342900" algn="just">
              <a:buFont typeface="Arial" panose="020B0604020202020204" pitchFamily="34" charset="0"/>
              <a:buChar char="●"/>
            </a:pPr>
            <a:r>
              <a:rPr lang="af-ZA" sz="1200" dirty="0">
                <a:solidFill>
                  <a:srgbClr val="000000"/>
                </a:solidFill>
                <a:effectLst/>
                <a:latin typeface="Calibri" panose="020F0502020204030204" pitchFamily="34" charset="0"/>
                <a:ea typeface="Arial" panose="020B0604020202020204" pitchFamily="34" charset="0"/>
                <a:cs typeface="Noto Sans Symbols"/>
              </a:rPr>
              <a:t>Noem dat die onderwerp vir die volgende drie lesse dwelmmisbruik gaan wees. Moet nog nie in te veel besonderhede gaan nie. Deel </a:t>
            </a:r>
            <a:r>
              <a:rPr lang="af-ZA" sz="1200" b="1" i="1" u="sng" dirty="0">
                <a:solidFill>
                  <a:srgbClr val="000000"/>
                </a:solidFill>
                <a:effectLst/>
                <a:latin typeface="Calibri" panose="020F0502020204030204" pitchFamily="34" charset="0"/>
                <a:ea typeface="Arial" panose="020B0604020202020204" pitchFamily="34" charset="0"/>
                <a:cs typeface="Noto Sans Symbols"/>
              </a:rPr>
              <a:t>Les 1 – Werkkaart</a:t>
            </a:r>
            <a:r>
              <a:rPr lang="af-ZA" sz="1200" b="1" i="1" dirty="0">
                <a:solidFill>
                  <a:srgbClr val="000000"/>
                </a:solidFill>
                <a:effectLst/>
                <a:latin typeface="Calibri" panose="020F0502020204030204" pitchFamily="34" charset="0"/>
                <a:ea typeface="Arial" panose="020B0604020202020204" pitchFamily="34" charset="0"/>
                <a:cs typeface="Noto Sans Symbols"/>
              </a:rPr>
              <a:t> </a:t>
            </a:r>
            <a:r>
              <a:rPr lang="af-ZA" sz="1200" dirty="0">
                <a:solidFill>
                  <a:srgbClr val="000000"/>
                </a:solidFill>
                <a:effectLst/>
                <a:latin typeface="Calibri" panose="020F0502020204030204" pitchFamily="34" charset="0"/>
                <a:ea typeface="Arial" panose="020B0604020202020204" pitchFamily="34" charset="0"/>
                <a:cs typeface="Noto Sans Symbols"/>
              </a:rPr>
              <a:t>uit.</a:t>
            </a:r>
          </a:p>
          <a:p>
            <a:pPr marL="0" lvl="0" indent="0" algn="just">
              <a:buFont typeface="Arial" panose="020B0604020202020204" pitchFamily="34" charset="0"/>
              <a:buNone/>
            </a:pPr>
            <a:endParaRPr lang="en-US" sz="1200" dirty="0">
              <a:effectLst/>
              <a:latin typeface="Noto Sans Symbols"/>
              <a:ea typeface="Noto Sans Symbols"/>
              <a:cs typeface="Noto Sans Symbols"/>
            </a:endParaRPr>
          </a:p>
          <a:p>
            <a:pPr marL="342900" lvl="0" indent="-342900" algn="just">
              <a:buFont typeface="Arial" panose="020B0604020202020204" pitchFamily="34" charset="0"/>
              <a:buChar char="●"/>
              <a:tabLst>
                <a:tab pos="457200" algn="l"/>
              </a:tabLst>
            </a:pPr>
            <a:r>
              <a:rPr lang="af-ZA" sz="1200" dirty="0">
                <a:solidFill>
                  <a:srgbClr val="000000"/>
                </a:solidFill>
                <a:effectLst/>
                <a:latin typeface="Calibri" panose="020F0502020204030204" pitchFamily="34" charset="0"/>
                <a:ea typeface="Arial" panose="020B0604020202020204" pitchFamily="34" charset="0"/>
                <a:cs typeface="Noto Sans Symbols"/>
              </a:rPr>
              <a:t>Herinner leerders daaraan dat hulle die volgende inhoud rakende dwelmmisbruik in graad 7 behandel het:</a:t>
            </a:r>
            <a:endParaRPr lang="en-US" sz="1200" dirty="0">
              <a:effectLst/>
              <a:latin typeface="Noto Sans Symbols"/>
              <a:ea typeface="Noto Sans Symbols"/>
              <a:cs typeface="Noto Sans Symbols"/>
            </a:endParaRPr>
          </a:p>
          <a:p>
            <a:pPr marL="742950" lvl="1" indent="-285750" algn="just">
              <a:buFont typeface="Courier New" panose="02070309020205020404" pitchFamily="49" charset="0"/>
              <a:buChar char="o"/>
            </a:pPr>
            <a:r>
              <a:rPr lang="af-ZA" sz="1200" dirty="0">
                <a:solidFill>
                  <a:srgbClr val="000000"/>
                </a:solidFill>
                <a:effectLst/>
                <a:latin typeface="Calibri" panose="020F0502020204030204" pitchFamily="34" charset="0"/>
                <a:ea typeface="Arial" panose="020B0604020202020204" pitchFamily="34" charset="0"/>
                <a:cs typeface="Courier New" panose="02070309020205020404" pitchFamily="49" charset="0"/>
              </a:rPr>
              <a:t>Tipes dwelmmisbruik </a:t>
            </a:r>
            <a:endParaRPr lang="en-US" sz="1200" dirty="0">
              <a:effectLst/>
              <a:latin typeface="Courier New" panose="02070309020205020404" pitchFamily="49" charset="0"/>
              <a:ea typeface="Courier New" panose="02070309020205020404" pitchFamily="49" charset="0"/>
              <a:cs typeface="Courier New" panose="02070309020205020404" pitchFamily="49" charset="0"/>
            </a:endParaRPr>
          </a:p>
          <a:p>
            <a:pPr marL="742950" lvl="1" indent="-285750" algn="just">
              <a:buFont typeface="Courier New" panose="02070309020205020404" pitchFamily="49" charset="0"/>
              <a:buChar char="o"/>
            </a:pPr>
            <a:r>
              <a:rPr lang="af-ZA" sz="1200" dirty="0">
                <a:solidFill>
                  <a:srgbClr val="000000"/>
                </a:solidFill>
                <a:effectLst/>
                <a:latin typeface="Calibri" panose="020F0502020204030204" pitchFamily="34" charset="0"/>
                <a:ea typeface="Arial" panose="020B0604020202020204" pitchFamily="34" charset="0"/>
                <a:cs typeface="Courier New" panose="02070309020205020404" pitchFamily="49" charset="0"/>
              </a:rPr>
              <a:t>Simptome van dwelmmisbruik </a:t>
            </a:r>
            <a:endParaRPr lang="en-US" sz="1200" dirty="0">
              <a:effectLst/>
              <a:latin typeface="Courier New" panose="02070309020205020404" pitchFamily="49" charset="0"/>
              <a:ea typeface="Courier New" panose="02070309020205020404" pitchFamily="49" charset="0"/>
              <a:cs typeface="Courier New" panose="02070309020205020404" pitchFamily="49" charset="0"/>
            </a:endParaRPr>
          </a:p>
          <a:p>
            <a:pPr marL="742950" lvl="1" indent="-285750" algn="just">
              <a:buFont typeface="Courier New" panose="02070309020205020404" pitchFamily="49" charset="0"/>
              <a:buChar char="o"/>
            </a:pPr>
            <a:r>
              <a:rPr lang="af-ZA" sz="1200" dirty="0">
                <a:solidFill>
                  <a:srgbClr val="000000"/>
                </a:solidFill>
                <a:effectLst/>
                <a:latin typeface="Calibri" panose="020F0502020204030204" pitchFamily="34" charset="0"/>
                <a:ea typeface="Arial" panose="020B0604020202020204" pitchFamily="34" charset="0"/>
                <a:cs typeface="Courier New" panose="02070309020205020404" pitchFamily="49" charset="0"/>
              </a:rPr>
              <a:t>Persoonlike faktore wat bydra tot dwelmmisbruik: Intrapersoonlik en interpersoonlik </a:t>
            </a:r>
            <a:endParaRPr lang="en-US" sz="1200" dirty="0">
              <a:effectLst/>
              <a:latin typeface="Courier New" panose="02070309020205020404" pitchFamily="49" charset="0"/>
              <a:ea typeface="Courier New" panose="02070309020205020404" pitchFamily="49" charset="0"/>
              <a:cs typeface="Courier New" panose="02070309020205020404" pitchFamily="49" charset="0"/>
            </a:endParaRPr>
          </a:p>
          <a:p>
            <a:pPr marL="742950" lvl="1" indent="-285750" algn="just">
              <a:buFont typeface="Courier New" panose="02070309020205020404" pitchFamily="49" charset="0"/>
              <a:buChar char="o"/>
            </a:pPr>
            <a:r>
              <a:rPr lang="af-ZA" sz="1200" dirty="0">
                <a:solidFill>
                  <a:srgbClr val="000000"/>
                </a:solidFill>
                <a:effectLst/>
                <a:latin typeface="Calibri" panose="020F0502020204030204" pitchFamily="34" charset="0"/>
                <a:ea typeface="Arial" panose="020B0604020202020204" pitchFamily="34" charset="0"/>
                <a:cs typeface="Courier New" panose="02070309020205020404" pitchFamily="49" charset="0"/>
              </a:rPr>
              <a:t>Beskermende faktore wat die waarskynlikheid van dwelmmisbruik verminder </a:t>
            </a:r>
            <a:endParaRPr lang="en-US" sz="1200" dirty="0">
              <a:effectLst/>
              <a:latin typeface="Courier New" panose="02070309020205020404" pitchFamily="49" charset="0"/>
              <a:ea typeface="Courier New" panose="02070309020205020404" pitchFamily="49" charset="0"/>
              <a:cs typeface="Courier New" panose="02070309020205020404" pitchFamily="49" charset="0"/>
            </a:endParaRPr>
          </a:p>
          <a:p>
            <a:pPr marL="742950" lvl="1" indent="-285750" algn="just">
              <a:buFont typeface="Courier New" panose="02070309020205020404" pitchFamily="49" charset="0"/>
              <a:buChar char="o"/>
            </a:pPr>
            <a:r>
              <a:rPr lang="af-ZA" sz="1200" dirty="0">
                <a:solidFill>
                  <a:srgbClr val="000000"/>
                </a:solidFill>
                <a:effectLst/>
                <a:latin typeface="Calibri" panose="020F0502020204030204" pitchFamily="34" charset="0"/>
                <a:ea typeface="Arial" panose="020B0604020202020204" pitchFamily="34" charset="0"/>
                <a:cs typeface="Courier New" panose="02070309020205020404" pitchFamily="49" charset="0"/>
              </a:rPr>
              <a:t>Voorkomingsmaatreëls: Vroeë opsporing </a:t>
            </a:r>
          </a:p>
          <a:p>
            <a:pPr marL="742950" lvl="1" indent="-285750" algn="just">
              <a:buFont typeface="Courier New" panose="02070309020205020404" pitchFamily="49" charset="0"/>
              <a:buChar char="o"/>
            </a:pPr>
            <a:endParaRPr lang="en-US" sz="1200" dirty="0">
              <a:effectLst/>
              <a:latin typeface="Courier New" panose="02070309020205020404" pitchFamily="49" charset="0"/>
              <a:ea typeface="Courier New" panose="02070309020205020404" pitchFamily="49" charset="0"/>
              <a:cs typeface="Courier New" panose="02070309020205020404" pitchFamily="49" charset="0"/>
            </a:endParaRPr>
          </a:p>
          <a:p>
            <a:pPr marL="342900" lvl="0" indent="-342900" algn="just">
              <a:buFont typeface="Arial" panose="020B0604020202020204" pitchFamily="34" charset="0"/>
              <a:buChar char="●"/>
              <a:tabLst>
                <a:tab pos="457200" algn="l"/>
              </a:tabLst>
            </a:pPr>
            <a:r>
              <a:rPr lang="af-ZA" sz="1200" b="1" dirty="0">
                <a:solidFill>
                  <a:srgbClr val="000000"/>
                </a:solidFill>
                <a:effectLst/>
                <a:latin typeface="Calibri" panose="020F0502020204030204" pitchFamily="34" charset="0"/>
                <a:ea typeface="Arial" panose="020B0604020202020204" pitchFamily="34" charset="0"/>
                <a:cs typeface="Noto Sans Symbols"/>
              </a:rPr>
              <a:t>Aktiveer voorkennis en belangstelling: </a:t>
            </a:r>
            <a:r>
              <a:rPr lang="af-ZA" sz="1200" dirty="0">
                <a:solidFill>
                  <a:srgbClr val="000000"/>
                </a:solidFill>
                <a:effectLst/>
                <a:latin typeface="Calibri" panose="020F0502020204030204" pitchFamily="34" charset="0"/>
                <a:ea typeface="Arial" panose="020B0604020202020204" pitchFamily="34" charset="0"/>
                <a:cs typeface="Noto Sans Symbols"/>
              </a:rPr>
              <a:t>Leerders voltooi die </a:t>
            </a:r>
            <a:r>
              <a:rPr lang="af-ZA" sz="1200" dirty="0" err="1">
                <a:solidFill>
                  <a:srgbClr val="000000"/>
                </a:solidFill>
                <a:effectLst/>
                <a:latin typeface="Calibri" panose="020F0502020204030204" pitchFamily="34" charset="0"/>
                <a:ea typeface="Arial" panose="020B0604020202020204" pitchFamily="34" charset="0"/>
                <a:cs typeface="Noto Sans Symbols"/>
              </a:rPr>
              <a:t>Inleidingsvasvra</a:t>
            </a:r>
            <a:r>
              <a:rPr lang="af-ZA" sz="1200" dirty="0">
                <a:solidFill>
                  <a:srgbClr val="000000"/>
                </a:solidFill>
                <a:effectLst/>
                <a:latin typeface="Calibri" panose="020F0502020204030204" pitchFamily="34" charset="0"/>
                <a:ea typeface="Arial" panose="020B0604020202020204" pitchFamily="34" charset="0"/>
                <a:cs typeface="Noto Sans Symbols"/>
              </a:rPr>
              <a:t> en </a:t>
            </a:r>
            <a:r>
              <a:rPr lang="af-ZA" sz="1200" dirty="0" err="1">
                <a:solidFill>
                  <a:srgbClr val="000000"/>
                </a:solidFill>
                <a:effectLst/>
                <a:latin typeface="Calibri" panose="020F0502020204030204" pitchFamily="34" charset="0"/>
                <a:ea typeface="Arial" panose="020B0604020202020204" pitchFamily="34" charset="0"/>
                <a:cs typeface="Noto Sans Symbols"/>
              </a:rPr>
              <a:t>Hersieningsvrae</a:t>
            </a:r>
            <a:r>
              <a:rPr lang="af-ZA" sz="1200" dirty="0">
                <a:solidFill>
                  <a:srgbClr val="000000"/>
                </a:solidFill>
                <a:effectLst/>
                <a:latin typeface="Calibri" panose="020F0502020204030204" pitchFamily="34" charset="0"/>
                <a:ea typeface="Arial" panose="020B0604020202020204" pitchFamily="34" charset="0"/>
                <a:cs typeface="Noto Sans Symbols"/>
              </a:rPr>
              <a:t> in </a:t>
            </a:r>
            <a:r>
              <a:rPr lang="af-ZA" sz="1200" b="1" i="1" dirty="0">
                <a:solidFill>
                  <a:srgbClr val="000000"/>
                </a:solidFill>
                <a:effectLst/>
                <a:latin typeface="Calibri" panose="020F0502020204030204" pitchFamily="34" charset="0"/>
                <a:ea typeface="Arial" panose="020B0604020202020204" pitchFamily="34" charset="0"/>
                <a:cs typeface="Noto Sans Symbols"/>
              </a:rPr>
              <a:t>Aktiwiteit 1 (</a:t>
            </a:r>
            <a:r>
              <a:rPr lang="af-ZA" sz="1200" b="1" i="1" u="sng" dirty="0">
                <a:solidFill>
                  <a:srgbClr val="000000"/>
                </a:solidFill>
                <a:effectLst/>
                <a:latin typeface="Calibri" panose="020F0502020204030204" pitchFamily="34" charset="0"/>
                <a:ea typeface="Arial" panose="020B0604020202020204" pitchFamily="34" charset="0"/>
                <a:cs typeface="Noto Sans Symbols"/>
              </a:rPr>
              <a:t>Les 1 - Werkkaart</a:t>
            </a:r>
            <a:r>
              <a:rPr lang="af-ZA" sz="1200" dirty="0">
                <a:solidFill>
                  <a:srgbClr val="000000"/>
                </a:solidFill>
                <a:effectLst/>
                <a:latin typeface="Calibri" panose="020F0502020204030204" pitchFamily="34" charset="0"/>
                <a:ea typeface="Arial" panose="020B0604020202020204" pitchFamily="34" charset="0"/>
                <a:cs typeface="Noto Sans Symbols"/>
              </a:rPr>
              <a:t>). Die </a:t>
            </a:r>
            <a:r>
              <a:rPr lang="af-ZA" sz="1200" dirty="0" err="1">
                <a:solidFill>
                  <a:srgbClr val="000000"/>
                </a:solidFill>
                <a:effectLst/>
                <a:latin typeface="Calibri" panose="020F0502020204030204" pitchFamily="34" charset="0"/>
                <a:ea typeface="Arial" panose="020B0604020202020204" pitchFamily="34" charset="0"/>
                <a:cs typeface="Noto Sans Symbols"/>
              </a:rPr>
              <a:t>Hersieningsvrae</a:t>
            </a:r>
            <a:r>
              <a:rPr lang="af-ZA" sz="1200" dirty="0">
                <a:solidFill>
                  <a:srgbClr val="000000"/>
                </a:solidFill>
                <a:effectLst/>
                <a:latin typeface="Calibri" panose="020F0502020204030204" pitchFamily="34" charset="0"/>
                <a:ea typeface="Arial" panose="020B0604020202020204" pitchFamily="34" charset="0"/>
                <a:cs typeface="Noto Sans Symbols"/>
              </a:rPr>
              <a:t> </a:t>
            </a:r>
            <a:r>
              <a:rPr lang="af-ZA" sz="1200" dirty="0">
                <a:effectLst/>
                <a:latin typeface="Calibri" panose="020F0502020204030204" pitchFamily="34" charset="0"/>
                <a:ea typeface="Arial" panose="020B0604020202020204" pitchFamily="34" charset="0"/>
                <a:cs typeface="Noto Sans Symbols"/>
              </a:rPr>
              <a:t>bevat belangrike konsepte wat leerders moet begryp. </a:t>
            </a:r>
            <a:r>
              <a:rPr lang="af-ZA" sz="1200" dirty="0">
                <a:solidFill>
                  <a:srgbClr val="000000"/>
                </a:solidFill>
                <a:effectLst/>
                <a:latin typeface="Calibri" panose="020F0502020204030204" pitchFamily="34" charset="0"/>
                <a:ea typeface="Arial" panose="020B0604020202020204" pitchFamily="34" charset="0"/>
                <a:cs typeface="Noto Sans Symbols"/>
              </a:rPr>
              <a:t>Maak seker dat leerders hierdie konsepte verstaan voordat hulle verder gaan.</a:t>
            </a:r>
          </a:p>
          <a:p>
            <a:pPr marL="0" lvl="0" indent="0" algn="just">
              <a:buFont typeface="Arial" panose="020B0604020202020204" pitchFamily="34" charset="0"/>
              <a:buNone/>
              <a:tabLst>
                <a:tab pos="457200" algn="l"/>
              </a:tabLst>
            </a:pPr>
            <a:endParaRPr lang="en-US" sz="1200" dirty="0">
              <a:effectLst/>
              <a:latin typeface="Noto Sans Symbols"/>
              <a:ea typeface="Noto Sans Symbols"/>
              <a:cs typeface="Noto Sans Symbols"/>
            </a:endParaRPr>
          </a:p>
          <a:p>
            <a:pPr marL="342900" lvl="0" indent="-342900" algn="just">
              <a:spcAft>
                <a:spcPts val="1200"/>
              </a:spcAft>
              <a:buFont typeface="Arial" panose="020B0604020202020204" pitchFamily="34" charset="0"/>
              <a:buChar char="●"/>
              <a:tabLst>
                <a:tab pos="457200" algn="l"/>
              </a:tabLst>
            </a:pPr>
            <a:r>
              <a:rPr lang="af-ZA" sz="1200" dirty="0">
                <a:solidFill>
                  <a:srgbClr val="000000"/>
                </a:solidFill>
                <a:effectLst/>
                <a:latin typeface="Calibri" panose="020F0502020204030204" pitchFamily="34" charset="0"/>
                <a:ea typeface="Arial" panose="020B0604020202020204" pitchFamily="34" charset="0"/>
                <a:cs typeface="Noto Sans Symbols"/>
              </a:rPr>
              <a:t>Vra vir terugvoer van leerders en verskaf die korrekte antwoorde (</a:t>
            </a:r>
            <a:r>
              <a:rPr lang="af-ZA" sz="1200" b="1" i="1" u="sng" dirty="0">
                <a:solidFill>
                  <a:srgbClr val="000000"/>
                </a:solidFill>
                <a:effectLst/>
                <a:latin typeface="Calibri" panose="020F0502020204030204" pitchFamily="34" charset="0"/>
                <a:ea typeface="Arial" panose="020B0604020202020204" pitchFamily="34" charset="0"/>
                <a:cs typeface="Noto Sans Symbols"/>
              </a:rPr>
              <a:t>Les 1 – Werkkaart MEMO</a:t>
            </a:r>
            <a:r>
              <a:rPr lang="af-ZA" sz="1200" i="1" dirty="0">
                <a:solidFill>
                  <a:srgbClr val="000000"/>
                </a:solidFill>
                <a:effectLst/>
                <a:latin typeface="Calibri" panose="020F0502020204030204" pitchFamily="34" charset="0"/>
                <a:ea typeface="Arial" panose="020B0604020202020204" pitchFamily="34" charset="0"/>
                <a:cs typeface="Noto Sans Symbols"/>
              </a:rPr>
              <a:t>).</a:t>
            </a:r>
            <a:endParaRPr lang="en-US" sz="1200" dirty="0">
              <a:effectLst/>
              <a:latin typeface="Noto Sans Symbols"/>
              <a:ea typeface="Noto Sans Symbols"/>
              <a:cs typeface="Noto Sans Symbols"/>
            </a:endParaRPr>
          </a:p>
          <a:p>
            <a:endParaRPr lang="en-GB" dirty="0"/>
          </a:p>
        </p:txBody>
      </p:sp>
      <p:sp>
        <p:nvSpPr>
          <p:cNvPr id="4" name="Slide Number Placeholder 3"/>
          <p:cNvSpPr>
            <a:spLocks noGrp="1"/>
          </p:cNvSpPr>
          <p:nvPr>
            <p:ph type="sldNum" sz="quarter" idx="5"/>
          </p:nvPr>
        </p:nvSpPr>
        <p:spPr/>
        <p:txBody>
          <a:bodyPr/>
          <a:lstStyle/>
          <a:p>
            <a:fld id="{B75C85D0-037D-4A58-9C41-CA222644A372}" type="slidenum">
              <a:rPr lang="en-US" smtClean="0"/>
              <a:t>2</a:t>
            </a:fld>
            <a:endParaRPr lang="en-US"/>
          </a:p>
        </p:txBody>
      </p:sp>
    </p:spTree>
    <p:extLst>
      <p:ext uri="{BB962C8B-B14F-4D97-AF65-F5344CB8AC3E}">
        <p14:creationId xmlns:p14="http://schemas.microsoft.com/office/powerpoint/2010/main" val="50453078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err="1"/>
              <a:t>Inleiding</a:t>
            </a:r>
            <a:r>
              <a:rPr lang="en-GB" dirty="0"/>
              <a:t> (1 min)</a:t>
            </a:r>
          </a:p>
          <a:p>
            <a:endParaRPr lang="en-GB" dirty="0"/>
          </a:p>
          <a:p>
            <a:pPr marL="342900" lvl="0" indent="-342900" algn="just">
              <a:buFont typeface="Arial" panose="020B0604020202020204" pitchFamily="34" charset="0"/>
              <a:buChar char="●"/>
            </a:pPr>
            <a:r>
              <a:rPr lang="af-ZA" sz="1800" dirty="0">
                <a:solidFill>
                  <a:srgbClr val="000000"/>
                </a:solidFill>
                <a:effectLst/>
                <a:latin typeface="Calibri" panose="020F0502020204030204" pitchFamily="34" charset="0"/>
                <a:ea typeface="Arial" panose="020B0604020202020204" pitchFamily="34" charset="0"/>
                <a:cs typeface="Noto Sans Symbols"/>
              </a:rPr>
              <a:t>Deel die konsepte, vaardighede en waardes wat in die volgende drie lesse behandel sal word.</a:t>
            </a:r>
          </a:p>
          <a:p>
            <a:pPr marL="0" lvl="0" indent="0" algn="just">
              <a:buFont typeface="Arial" panose="020B0604020202020204" pitchFamily="34" charset="0"/>
              <a:buNone/>
            </a:pPr>
            <a:endParaRPr lang="en-US" sz="1800" dirty="0">
              <a:effectLst/>
              <a:latin typeface="Noto Sans Symbols"/>
              <a:ea typeface="Noto Sans Symbols"/>
              <a:cs typeface="Noto Sans Symbols"/>
            </a:endParaRPr>
          </a:p>
          <a:p>
            <a:pPr marL="342900" lvl="0" indent="-342900" algn="just">
              <a:buFont typeface="Arial" panose="020B0604020202020204" pitchFamily="34" charset="0"/>
              <a:buChar char="●"/>
              <a:tabLst>
                <a:tab pos="457200" algn="l"/>
              </a:tabLst>
            </a:pPr>
            <a:r>
              <a:rPr lang="af-ZA" sz="1800" dirty="0">
                <a:solidFill>
                  <a:srgbClr val="000000"/>
                </a:solidFill>
                <a:effectLst/>
                <a:latin typeface="Calibri" panose="020F0502020204030204" pitchFamily="34" charset="0"/>
                <a:ea typeface="Arial" panose="020B0604020202020204" pitchFamily="34" charset="0"/>
                <a:cs typeface="Noto Sans Symbols"/>
              </a:rPr>
              <a:t>Vandag se fokus sal die volgende wees: </a:t>
            </a:r>
            <a:r>
              <a:rPr lang="af-ZA" sz="1800" b="1" dirty="0">
                <a:solidFill>
                  <a:srgbClr val="000000"/>
                </a:solidFill>
                <a:effectLst/>
                <a:latin typeface="Calibri" panose="020F0502020204030204" pitchFamily="34" charset="0"/>
                <a:ea typeface="Arial" panose="020B0604020202020204" pitchFamily="34" charset="0"/>
                <a:cs typeface="Noto Sans Symbols"/>
              </a:rPr>
              <a:t>Sosiale faktore wat bydra tot dwelmmisbruik, insluitend die samelewing en die media.</a:t>
            </a:r>
            <a:endParaRPr lang="en-US" sz="1800" dirty="0">
              <a:effectLst/>
              <a:latin typeface="Noto Sans Symbols"/>
              <a:ea typeface="Noto Sans Symbols"/>
              <a:cs typeface="Noto Sans Symbols"/>
            </a:endParaRPr>
          </a:p>
          <a:p>
            <a:endParaRPr lang="en-GB" dirty="0"/>
          </a:p>
          <a:p>
            <a:endParaRPr lang="en-US" dirty="0"/>
          </a:p>
        </p:txBody>
      </p:sp>
      <p:sp>
        <p:nvSpPr>
          <p:cNvPr id="4" name="Slide Number Placeholder 3"/>
          <p:cNvSpPr>
            <a:spLocks noGrp="1"/>
          </p:cNvSpPr>
          <p:nvPr>
            <p:ph type="sldNum" sz="quarter" idx="5"/>
          </p:nvPr>
        </p:nvSpPr>
        <p:spPr/>
        <p:txBody>
          <a:bodyPr/>
          <a:lstStyle/>
          <a:p>
            <a:fld id="{B75C85D0-037D-4A58-9C41-CA222644A372}" type="slidenum">
              <a:rPr lang="en-US" smtClean="0"/>
              <a:t>3</a:t>
            </a:fld>
            <a:endParaRPr lang="en-US"/>
          </a:p>
        </p:txBody>
      </p:sp>
    </p:spTree>
    <p:extLst>
      <p:ext uri="{BB962C8B-B14F-4D97-AF65-F5344CB8AC3E}">
        <p14:creationId xmlns:p14="http://schemas.microsoft.com/office/powerpoint/2010/main" val="413293282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err="1"/>
              <a:t>Klasbespreking</a:t>
            </a:r>
            <a:r>
              <a:rPr lang="en-GB" dirty="0"/>
              <a:t> (5 min)</a:t>
            </a:r>
          </a:p>
          <a:p>
            <a:endParaRPr lang="en-GB" dirty="0"/>
          </a:p>
          <a:p>
            <a:pPr marL="342900" lvl="0" indent="-342900" algn="just">
              <a:buFont typeface="Arial" panose="020B0604020202020204" pitchFamily="34" charset="0"/>
              <a:buChar char="●"/>
            </a:pPr>
            <a:r>
              <a:rPr lang="af-ZA" sz="1800" dirty="0">
                <a:solidFill>
                  <a:srgbClr val="000000"/>
                </a:solidFill>
                <a:effectLst/>
                <a:latin typeface="Calibri" panose="020F0502020204030204" pitchFamily="34" charset="0"/>
                <a:ea typeface="Arial" panose="020B0604020202020204" pitchFamily="34" charset="0"/>
                <a:cs typeface="Noto Sans Symbols"/>
              </a:rPr>
              <a:t>Vra leerders of iemand die begrip 'sosiale faktore' kan verduidelik voordat jy 'n verduideliking gee. (Sosiale faktore is elemente binne jou sosiale omgewing wat jou gedagtes, gedrag en optrede kan beïnvloed.)</a:t>
            </a:r>
            <a:endParaRPr lang="en-US" sz="1800" dirty="0">
              <a:effectLst/>
              <a:latin typeface="Noto Sans Symbols"/>
              <a:ea typeface="Noto Sans Symbols"/>
              <a:cs typeface="Noto Sans Symbols"/>
            </a:endParaRPr>
          </a:p>
          <a:p>
            <a:pPr marL="450215" algn="just"/>
            <a:r>
              <a:rPr lang="af-ZA" sz="1800" b="1" dirty="0">
                <a:solidFill>
                  <a:srgbClr val="000000"/>
                </a:solidFill>
                <a:effectLst/>
                <a:latin typeface="Calibri" panose="020F0502020204030204" pitchFamily="34" charset="0"/>
                <a:ea typeface="Arial" panose="020B0604020202020204" pitchFamily="34" charset="0"/>
              </a:rPr>
              <a:t> </a:t>
            </a:r>
            <a:endParaRPr lang="en-US" sz="1800" dirty="0">
              <a:effectLst/>
              <a:latin typeface="Times New Roman" panose="02020603050405020304" pitchFamily="18" charset="0"/>
              <a:ea typeface="Times New Roman" panose="02020603050405020304" pitchFamily="18" charset="0"/>
            </a:endParaRPr>
          </a:p>
          <a:p>
            <a:pPr marL="342900" lvl="0" indent="-342900" algn="just">
              <a:buFont typeface="Arial" panose="020B0604020202020204" pitchFamily="34" charset="0"/>
              <a:buChar char="●"/>
              <a:tabLst>
                <a:tab pos="457200" algn="l"/>
              </a:tabLst>
            </a:pPr>
            <a:r>
              <a:rPr lang="af-ZA" sz="1800" dirty="0">
                <a:solidFill>
                  <a:srgbClr val="000000"/>
                </a:solidFill>
                <a:effectLst/>
                <a:latin typeface="Calibri" panose="020F0502020204030204" pitchFamily="34" charset="0"/>
                <a:ea typeface="Arial" panose="020B0604020202020204" pitchFamily="34" charset="0"/>
                <a:cs typeface="Noto Sans Symbols"/>
              </a:rPr>
              <a:t>Vra leerders om na die sosiale faktore en hul definisies op die skyfie te kyk. Vra hulle dan om voorbeelde te gee van hoe hierdie faktore mense kan beïnvloed om dwelmmiddels te misbruik. Hulle sal later nog voorbeelde in die Scenario-aktiwiteit (</a:t>
            </a:r>
            <a:r>
              <a:rPr lang="af-ZA" sz="1800" b="1" i="1" dirty="0">
                <a:solidFill>
                  <a:srgbClr val="000000"/>
                </a:solidFill>
                <a:effectLst/>
                <a:latin typeface="Calibri" panose="020F0502020204030204" pitchFamily="34" charset="0"/>
                <a:ea typeface="Arial" panose="020B0604020202020204" pitchFamily="34" charset="0"/>
                <a:cs typeface="Noto Sans Symbols"/>
              </a:rPr>
              <a:t>Aktiwiteit 2</a:t>
            </a:r>
            <a:r>
              <a:rPr lang="af-ZA" sz="1800" dirty="0">
                <a:solidFill>
                  <a:srgbClr val="000000"/>
                </a:solidFill>
                <a:effectLst/>
                <a:latin typeface="Calibri" panose="020F0502020204030204" pitchFamily="34" charset="0"/>
                <a:ea typeface="Arial" panose="020B0604020202020204" pitchFamily="34" charset="0"/>
                <a:cs typeface="Noto Sans Symbols"/>
              </a:rPr>
              <a:t>) ondersoek. </a:t>
            </a:r>
            <a:endParaRPr lang="en-US" sz="1800" dirty="0">
              <a:effectLst/>
              <a:latin typeface="Noto Sans Symbols"/>
              <a:ea typeface="Noto Sans Symbols"/>
              <a:cs typeface="Noto Sans Symbols"/>
            </a:endParaRPr>
          </a:p>
          <a:p>
            <a:pPr marL="450215" algn="just"/>
            <a:r>
              <a:rPr lang="af-ZA" sz="1800" dirty="0">
                <a:solidFill>
                  <a:srgbClr val="000000"/>
                </a:solidFill>
                <a:effectLst/>
                <a:latin typeface="Calibri" panose="020F0502020204030204" pitchFamily="34" charset="0"/>
                <a:ea typeface="Arial" panose="020B0604020202020204" pitchFamily="34" charset="0"/>
              </a:rPr>
              <a:t> </a:t>
            </a:r>
            <a:endParaRPr lang="en-US" sz="1800" dirty="0">
              <a:effectLst/>
              <a:latin typeface="Times New Roman" panose="02020603050405020304" pitchFamily="18" charset="0"/>
              <a:ea typeface="Times New Roman" panose="02020603050405020304" pitchFamily="18" charset="0"/>
            </a:endParaRPr>
          </a:p>
          <a:p>
            <a:pPr marL="342900" lvl="0" indent="-342900" algn="just">
              <a:buFont typeface="Arial" panose="020B0604020202020204" pitchFamily="34" charset="0"/>
              <a:buChar char="●"/>
              <a:tabLst>
                <a:tab pos="457200" algn="l"/>
              </a:tabLst>
            </a:pPr>
            <a:r>
              <a:rPr lang="af-ZA" sz="1800" dirty="0">
                <a:solidFill>
                  <a:srgbClr val="000000"/>
                </a:solidFill>
                <a:effectLst/>
                <a:latin typeface="Calibri" panose="020F0502020204030204" pitchFamily="34" charset="0"/>
                <a:ea typeface="Arial" panose="020B0604020202020204" pitchFamily="34" charset="0"/>
                <a:cs typeface="Noto Sans Symbols"/>
              </a:rPr>
              <a:t>Voorbeelde kan die volgende insluit:</a:t>
            </a:r>
            <a:endParaRPr lang="en-US" sz="1800" dirty="0">
              <a:effectLst/>
              <a:latin typeface="Noto Sans Symbols"/>
              <a:ea typeface="Noto Sans Symbols"/>
              <a:cs typeface="Noto Sans Symbols"/>
            </a:endParaRPr>
          </a:p>
          <a:p>
            <a:pPr marL="800100" lvl="1" indent="-342900">
              <a:buFont typeface="Courier New" panose="02070309020205020404" pitchFamily="49" charset="0"/>
              <a:buChar char="o"/>
            </a:pPr>
            <a:r>
              <a:rPr lang="af-ZA" sz="1200" b="1" dirty="0" err="1">
                <a:solidFill>
                  <a:srgbClr val="000000"/>
                </a:solidFill>
                <a:effectLst/>
                <a:latin typeface="Calibri" panose="020F0502020204030204" pitchFamily="34" charset="0"/>
                <a:ea typeface="Arial" panose="020B0604020202020204" pitchFamily="34" charset="0"/>
              </a:rPr>
              <a:t>Gesinsdinamika</a:t>
            </a:r>
            <a:r>
              <a:rPr lang="af-ZA" sz="1200" dirty="0">
                <a:solidFill>
                  <a:srgbClr val="000000"/>
                </a:solidFill>
                <a:effectLst/>
                <a:latin typeface="Calibri" panose="020F0502020204030204" pitchFamily="34" charset="0"/>
                <a:ea typeface="Arial" panose="020B0604020202020204" pitchFamily="34" charset="0"/>
              </a:rPr>
              <a:t> – </a:t>
            </a:r>
            <a:r>
              <a:rPr lang="af-ZA" sz="1200" dirty="0">
                <a:solidFill>
                  <a:srgbClr val="000000"/>
                </a:solidFill>
                <a:effectLst/>
                <a:latin typeface="Calibri" panose="020F0502020204030204" pitchFamily="34" charset="0"/>
                <a:ea typeface="Arial" panose="020B0604020202020204" pitchFamily="34" charset="0"/>
                <a:cs typeface="Courier New" panose="02070309020205020404" pitchFamily="49" charset="0"/>
              </a:rPr>
              <a:t>Om groot te word in 'n omgewing waar dwelmgebruik genormaliseer word of as 'n </a:t>
            </a:r>
            <a:r>
              <a:rPr lang="af-ZA" sz="1200" dirty="0" err="1">
                <a:solidFill>
                  <a:srgbClr val="000000"/>
                </a:solidFill>
                <a:effectLst/>
                <a:latin typeface="Calibri" panose="020F0502020204030204" pitchFamily="34" charset="0"/>
                <a:ea typeface="Arial" panose="020B0604020202020204" pitchFamily="34" charset="0"/>
                <a:cs typeface="Courier New" panose="02070309020205020404" pitchFamily="49" charset="0"/>
              </a:rPr>
              <a:t>hanteringsmeganisme</a:t>
            </a:r>
            <a:r>
              <a:rPr lang="af-ZA" sz="1200" dirty="0">
                <a:solidFill>
                  <a:srgbClr val="000000"/>
                </a:solidFill>
                <a:effectLst/>
                <a:latin typeface="Calibri" panose="020F0502020204030204" pitchFamily="34" charset="0"/>
                <a:ea typeface="Arial" panose="020B0604020202020204" pitchFamily="34" charset="0"/>
                <a:cs typeface="Courier New" panose="02070309020205020404" pitchFamily="49" charset="0"/>
              </a:rPr>
              <a:t> gebruik word, kan iemand beïnvloed om dieselfde patrone te volg.</a:t>
            </a:r>
            <a:endParaRPr lang="en-US" sz="1200" dirty="0">
              <a:effectLst/>
              <a:latin typeface="Courier New" panose="02070309020205020404" pitchFamily="49" charset="0"/>
              <a:ea typeface="Courier New" panose="02070309020205020404" pitchFamily="49" charset="0"/>
              <a:cs typeface="Courier New" panose="02070309020205020404" pitchFamily="49" charset="0"/>
            </a:endParaRPr>
          </a:p>
          <a:p>
            <a:pPr marL="800100" lvl="1" indent="-342900">
              <a:buFont typeface="Courier New" panose="02070309020205020404" pitchFamily="49" charset="0"/>
              <a:buChar char="o"/>
            </a:pPr>
            <a:r>
              <a:rPr lang="af-ZA" sz="1200" b="1" dirty="0">
                <a:solidFill>
                  <a:srgbClr val="000000"/>
                </a:solidFill>
                <a:effectLst/>
                <a:latin typeface="Calibri" panose="020F0502020204030204" pitchFamily="34" charset="0"/>
                <a:ea typeface="Arial" panose="020B0604020202020204" pitchFamily="34" charset="0"/>
              </a:rPr>
              <a:t>Gebrek aan Onderrig </a:t>
            </a:r>
            <a:r>
              <a:rPr lang="af-ZA" sz="1200" dirty="0">
                <a:solidFill>
                  <a:srgbClr val="000000"/>
                </a:solidFill>
                <a:effectLst/>
                <a:latin typeface="Calibri" panose="020F0502020204030204" pitchFamily="34" charset="0"/>
                <a:ea typeface="Arial" panose="020B0604020202020204" pitchFamily="34" charset="0"/>
              </a:rPr>
              <a:t>– </a:t>
            </a:r>
            <a:r>
              <a:rPr lang="af-ZA" sz="1200" dirty="0">
                <a:solidFill>
                  <a:srgbClr val="000000"/>
                </a:solidFill>
                <a:effectLst/>
                <a:latin typeface="Calibri" panose="020F0502020204030204" pitchFamily="34" charset="0"/>
                <a:ea typeface="Arial" panose="020B0604020202020204" pitchFamily="34" charset="0"/>
                <a:cs typeface="Courier New" panose="02070309020205020404" pitchFamily="49" charset="0"/>
              </a:rPr>
              <a:t>Jongmense wat nie die potensiële skade verstaan nie, kan meer geneig wees om met dwelmmiddels te eksperimenteer.</a:t>
            </a:r>
            <a:endParaRPr lang="en-US" sz="1200" dirty="0">
              <a:effectLst/>
              <a:latin typeface="Courier New" panose="02070309020205020404" pitchFamily="49" charset="0"/>
              <a:ea typeface="Courier New" panose="02070309020205020404" pitchFamily="49" charset="0"/>
              <a:cs typeface="Courier New" panose="02070309020205020404" pitchFamily="49" charset="0"/>
            </a:endParaRPr>
          </a:p>
          <a:p>
            <a:pPr marL="800100" lvl="1" indent="-342900">
              <a:buFont typeface="Courier New" panose="02070309020205020404" pitchFamily="49" charset="0"/>
              <a:buChar char="o"/>
            </a:pPr>
            <a:r>
              <a:rPr lang="af-ZA" sz="1200" b="1" dirty="0">
                <a:solidFill>
                  <a:srgbClr val="000000"/>
                </a:solidFill>
                <a:effectLst/>
                <a:latin typeface="Calibri" panose="020F0502020204030204" pitchFamily="34" charset="0"/>
                <a:ea typeface="Arial" panose="020B0604020202020204" pitchFamily="34" charset="0"/>
              </a:rPr>
              <a:t>Media-Invloed</a:t>
            </a:r>
            <a:r>
              <a:rPr lang="af-ZA" sz="1200" dirty="0">
                <a:solidFill>
                  <a:srgbClr val="000000"/>
                </a:solidFill>
                <a:effectLst/>
                <a:latin typeface="Calibri" panose="020F0502020204030204" pitchFamily="34" charset="0"/>
                <a:ea typeface="Arial" panose="020B0604020202020204" pitchFamily="34" charset="0"/>
              </a:rPr>
              <a:t> – </a:t>
            </a:r>
            <a:r>
              <a:rPr lang="af-ZA" sz="1200" dirty="0">
                <a:solidFill>
                  <a:srgbClr val="000000"/>
                </a:solidFill>
                <a:effectLst/>
                <a:latin typeface="Calibri" panose="020F0502020204030204" pitchFamily="34" charset="0"/>
                <a:ea typeface="Arial" panose="020B0604020202020204" pitchFamily="34" charset="0"/>
                <a:cs typeface="Courier New" panose="02070309020205020404" pitchFamily="49" charset="0"/>
              </a:rPr>
              <a:t>Populêre mense op sosiale media kan drank opwindend laat lyk of as 'n manier om probleme te hanteer, uitbeeld. Dit kan ander beïnvloed om op dieselfde manier op te tree.</a:t>
            </a:r>
            <a:endParaRPr lang="en-US" sz="1200" dirty="0">
              <a:effectLst/>
              <a:latin typeface="Courier New" panose="02070309020205020404" pitchFamily="49" charset="0"/>
              <a:ea typeface="Courier New" panose="02070309020205020404" pitchFamily="49" charset="0"/>
              <a:cs typeface="Courier New" panose="02070309020205020404" pitchFamily="49" charset="0"/>
            </a:endParaRPr>
          </a:p>
          <a:p>
            <a:pPr marL="800100" lvl="1" indent="-342900">
              <a:buFont typeface="Courier New" panose="02070309020205020404" pitchFamily="49" charset="0"/>
              <a:buChar char="o"/>
            </a:pPr>
            <a:r>
              <a:rPr lang="af-ZA" sz="1200" b="1" dirty="0">
                <a:solidFill>
                  <a:srgbClr val="000000"/>
                </a:solidFill>
                <a:effectLst/>
                <a:latin typeface="Calibri" panose="020F0502020204030204" pitchFamily="34" charset="0"/>
                <a:ea typeface="Arial" panose="020B0604020202020204" pitchFamily="34" charset="0"/>
              </a:rPr>
              <a:t>Sosiale Norme</a:t>
            </a:r>
            <a:r>
              <a:rPr lang="af-ZA" sz="1200" dirty="0">
                <a:solidFill>
                  <a:srgbClr val="000000"/>
                </a:solidFill>
                <a:effectLst/>
                <a:latin typeface="Calibri" panose="020F0502020204030204" pitchFamily="34" charset="0"/>
                <a:ea typeface="Arial" panose="020B0604020202020204" pitchFamily="34" charset="0"/>
              </a:rPr>
              <a:t> –</a:t>
            </a:r>
            <a:r>
              <a:rPr lang="af-ZA" sz="1200" dirty="0">
                <a:solidFill>
                  <a:srgbClr val="000000"/>
                </a:solidFill>
                <a:effectLst/>
                <a:latin typeface="Calibri" panose="020F0502020204030204" pitchFamily="34" charset="0"/>
                <a:ea typeface="Arial" panose="020B0604020202020204" pitchFamily="34" charset="0"/>
                <a:cs typeface="Courier New" panose="02070309020205020404" pitchFamily="49" charset="0"/>
              </a:rPr>
              <a:t>Jongmense glo dat partytjies, drank en dwelms "deel van jonk wees" is.</a:t>
            </a:r>
            <a:endParaRPr lang="en-US" sz="1200" dirty="0">
              <a:effectLst/>
              <a:latin typeface="Courier New" panose="02070309020205020404" pitchFamily="49" charset="0"/>
              <a:ea typeface="Courier New" panose="02070309020205020404" pitchFamily="49" charset="0"/>
              <a:cs typeface="Courier New" panose="02070309020205020404" pitchFamily="49" charset="0"/>
            </a:endParaRPr>
          </a:p>
          <a:p>
            <a:pPr marL="800100" lvl="1" indent="-342900">
              <a:buFont typeface="Courier New" panose="02070309020205020404" pitchFamily="49" charset="0"/>
              <a:buChar char="o"/>
            </a:pPr>
            <a:r>
              <a:rPr lang="af-ZA" sz="1200" b="1" dirty="0">
                <a:solidFill>
                  <a:srgbClr val="000000"/>
                </a:solidFill>
                <a:effectLst/>
                <a:latin typeface="Calibri" panose="020F0502020204030204" pitchFamily="34" charset="0"/>
                <a:ea typeface="Arial" panose="020B0604020202020204" pitchFamily="34" charset="0"/>
              </a:rPr>
              <a:t>Ekonomiese Faktore</a:t>
            </a:r>
            <a:r>
              <a:rPr lang="af-ZA" sz="1200" dirty="0">
                <a:solidFill>
                  <a:srgbClr val="000000"/>
                </a:solidFill>
                <a:effectLst/>
                <a:latin typeface="Calibri" panose="020F0502020204030204" pitchFamily="34" charset="0"/>
                <a:ea typeface="Arial" panose="020B0604020202020204" pitchFamily="34" charset="0"/>
              </a:rPr>
              <a:t> – </a:t>
            </a:r>
            <a:r>
              <a:rPr lang="af-ZA" sz="1200" dirty="0">
                <a:solidFill>
                  <a:srgbClr val="000000"/>
                </a:solidFill>
                <a:effectLst/>
                <a:latin typeface="Calibri" panose="020F0502020204030204" pitchFamily="34" charset="0"/>
                <a:ea typeface="Arial" panose="020B0604020202020204" pitchFamily="34" charset="0"/>
                <a:cs typeface="Courier New" panose="02070309020205020404" pitchFamily="49" charset="0"/>
              </a:rPr>
              <a:t>Werkloosheid, armoede en ongelykheid in inkomste veroorsaak dikwels stres, frustrasie en hopeloosheid wat bydra tot dwelmgebruik as </a:t>
            </a:r>
            <a:r>
              <a:rPr lang="af-ZA" sz="1200" dirty="0" err="1">
                <a:solidFill>
                  <a:srgbClr val="000000"/>
                </a:solidFill>
                <a:effectLst/>
                <a:latin typeface="Calibri" panose="020F0502020204030204" pitchFamily="34" charset="0"/>
                <a:ea typeface="Arial" panose="020B0604020202020204" pitchFamily="34" charset="0"/>
                <a:cs typeface="Courier New" panose="02070309020205020404" pitchFamily="49" charset="0"/>
              </a:rPr>
              <a:t>hanteringsmeganisme</a:t>
            </a:r>
            <a:r>
              <a:rPr lang="af-ZA" sz="1200" dirty="0">
                <a:solidFill>
                  <a:srgbClr val="000000"/>
                </a:solidFill>
                <a:effectLst/>
                <a:latin typeface="Calibri" panose="020F0502020204030204" pitchFamily="34" charset="0"/>
                <a:ea typeface="Arial" panose="020B0604020202020204" pitchFamily="34" charset="0"/>
                <a:cs typeface="Courier New" panose="02070309020205020404" pitchFamily="49" charset="0"/>
              </a:rPr>
              <a:t>.</a:t>
            </a:r>
          </a:p>
          <a:p>
            <a:pPr marL="800100" lvl="1" indent="-342900">
              <a:buFont typeface="Courier New" panose="02070309020205020404" pitchFamily="49" charset="0"/>
              <a:buChar char="o"/>
            </a:pPr>
            <a:r>
              <a:rPr lang="af-ZA" sz="1200" b="1" dirty="0">
                <a:solidFill>
                  <a:srgbClr val="000000"/>
                </a:solidFill>
                <a:effectLst/>
                <a:latin typeface="Calibri" panose="020F0502020204030204" pitchFamily="34" charset="0"/>
                <a:ea typeface="Arial" panose="020B0604020202020204" pitchFamily="34" charset="0"/>
              </a:rPr>
              <a:t>Groepsdruk</a:t>
            </a:r>
            <a:r>
              <a:rPr lang="af-ZA" sz="1200" dirty="0">
                <a:solidFill>
                  <a:srgbClr val="000000"/>
                </a:solidFill>
                <a:effectLst/>
                <a:latin typeface="Calibri" panose="020F0502020204030204" pitchFamily="34" charset="0"/>
                <a:ea typeface="Arial" panose="020B0604020202020204" pitchFamily="34" charset="0"/>
              </a:rPr>
              <a:t> – </a:t>
            </a:r>
            <a:r>
              <a:rPr lang="af-ZA" sz="1200" dirty="0">
                <a:solidFill>
                  <a:srgbClr val="000000"/>
                </a:solidFill>
                <a:effectLst/>
                <a:latin typeface="Calibri" panose="020F0502020204030204" pitchFamily="34" charset="0"/>
                <a:ea typeface="Arial" panose="020B0604020202020204" pitchFamily="34" charset="0"/>
                <a:cs typeface="Courier New" panose="02070309020205020404" pitchFamily="49" charset="0"/>
              </a:rPr>
              <a:t>Jy drink alkohol omdat al jou vriende alkohol drink.</a:t>
            </a:r>
            <a:endParaRPr lang="en-US" sz="1200" dirty="0">
              <a:effectLst/>
              <a:latin typeface="Courier New" panose="02070309020205020404" pitchFamily="49" charset="0"/>
              <a:ea typeface="Courier New" panose="02070309020205020404" pitchFamily="49" charset="0"/>
              <a:cs typeface="Courier New" panose="02070309020205020404" pitchFamily="49" charset="0"/>
            </a:endParaRPr>
          </a:p>
          <a:p>
            <a:pPr marL="800100" lvl="1" indent="-342900">
              <a:buFont typeface="Courier New" panose="02070309020205020404" pitchFamily="49" charset="0"/>
              <a:buChar char="o"/>
            </a:pPr>
            <a:r>
              <a:rPr lang="af-ZA" sz="1200" b="1" dirty="0">
                <a:solidFill>
                  <a:srgbClr val="000000"/>
                </a:solidFill>
                <a:effectLst/>
                <a:latin typeface="Calibri" panose="020F0502020204030204" pitchFamily="34" charset="0"/>
                <a:ea typeface="Arial" panose="020B0604020202020204" pitchFamily="34" charset="0"/>
              </a:rPr>
              <a:t>Trauma &amp; Stres</a:t>
            </a:r>
            <a:r>
              <a:rPr lang="af-ZA" sz="1200" dirty="0">
                <a:solidFill>
                  <a:srgbClr val="000000"/>
                </a:solidFill>
                <a:effectLst/>
                <a:latin typeface="Calibri" panose="020F0502020204030204" pitchFamily="34" charset="0"/>
                <a:ea typeface="Arial" panose="020B0604020202020204" pitchFamily="34" charset="0"/>
              </a:rPr>
              <a:t> –</a:t>
            </a:r>
            <a:r>
              <a:rPr lang="af-ZA" sz="1200" dirty="0">
                <a:solidFill>
                  <a:srgbClr val="000000"/>
                </a:solidFill>
                <a:effectLst/>
                <a:latin typeface="Calibri" panose="020F0502020204030204" pitchFamily="34" charset="0"/>
                <a:ea typeface="Arial" panose="020B0604020202020204" pitchFamily="34" charset="0"/>
                <a:cs typeface="Courier New" panose="02070309020205020404" pitchFamily="49" charset="0"/>
              </a:rPr>
              <a:t>Individue wat fisieke of emosionele mishandeling ervaar het, kan hulle tot dwelmmiddels wend as 'n vorm van self-medikasie of om emosionele pyn te verdoof.</a:t>
            </a:r>
            <a:endParaRPr lang="en-US" sz="1200" dirty="0">
              <a:effectLst/>
              <a:latin typeface="Courier New" panose="02070309020205020404" pitchFamily="49" charset="0"/>
              <a:ea typeface="Courier New" panose="02070309020205020404" pitchFamily="49" charset="0"/>
              <a:cs typeface="Courier New" panose="02070309020205020404" pitchFamily="49" charset="0"/>
            </a:endParaRPr>
          </a:p>
          <a:p>
            <a:pPr marL="800100" lvl="1" indent="-342900">
              <a:buFont typeface="Courier New" panose="02070309020205020404" pitchFamily="49" charset="0"/>
              <a:buChar char="o"/>
            </a:pPr>
            <a:r>
              <a:rPr lang="af-ZA" sz="1200" b="1" dirty="0">
                <a:solidFill>
                  <a:srgbClr val="000000"/>
                </a:solidFill>
                <a:effectLst/>
                <a:latin typeface="Calibri" panose="020F0502020204030204" pitchFamily="34" charset="0"/>
                <a:ea typeface="Arial" panose="020B0604020202020204" pitchFamily="34" charset="0"/>
              </a:rPr>
              <a:t>Sosiale Isolasie</a:t>
            </a:r>
            <a:r>
              <a:rPr lang="af-ZA" sz="1200" dirty="0">
                <a:solidFill>
                  <a:srgbClr val="000000"/>
                </a:solidFill>
                <a:effectLst/>
                <a:latin typeface="Calibri" panose="020F0502020204030204" pitchFamily="34" charset="0"/>
                <a:ea typeface="Arial" panose="020B0604020202020204" pitchFamily="34" charset="0"/>
              </a:rPr>
              <a:t> –</a:t>
            </a:r>
            <a:r>
              <a:rPr lang="af-ZA" sz="1200" dirty="0">
                <a:solidFill>
                  <a:srgbClr val="000000"/>
                </a:solidFill>
                <a:effectLst/>
                <a:latin typeface="Calibri" panose="020F0502020204030204" pitchFamily="34" charset="0"/>
                <a:ea typeface="Arial" panose="020B0604020202020204" pitchFamily="34" charset="0"/>
                <a:cs typeface="Courier New" panose="02070309020205020404" pitchFamily="49" charset="0"/>
              </a:rPr>
              <a:t>Iemand wat nie goeie verhoudings met ander het nie, kan hom/haar tot dwelmmiddels wend om gevoelens van eensaamheid en gebrek aan gesonde verhouding te hanteer.</a:t>
            </a:r>
            <a:endParaRPr lang="en-US" sz="1200" dirty="0">
              <a:effectLst/>
              <a:latin typeface="Courier New" panose="02070309020205020404" pitchFamily="49" charset="0"/>
              <a:ea typeface="Courier New" panose="02070309020205020404" pitchFamily="49" charset="0"/>
              <a:cs typeface="Courier New" panose="02070309020205020404" pitchFamily="49" charset="0"/>
            </a:endParaRPr>
          </a:p>
          <a:p>
            <a:endParaRPr lang="en-GB" dirty="0"/>
          </a:p>
        </p:txBody>
      </p:sp>
      <p:sp>
        <p:nvSpPr>
          <p:cNvPr id="4" name="Slide Number Placeholder 3"/>
          <p:cNvSpPr>
            <a:spLocks noGrp="1"/>
          </p:cNvSpPr>
          <p:nvPr>
            <p:ph type="sldNum" sz="quarter" idx="5"/>
          </p:nvPr>
        </p:nvSpPr>
        <p:spPr/>
        <p:txBody>
          <a:bodyPr/>
          <a:lstStyle/>
          <a:p>
            <a:fld id="{B75C85D0-037D-4A58-9C41-CA222644A372}" type="slidenum">
              <a:rPr lang="en-US" smtClean="0"/>
              <a:t>4</a:t>
            </a:fld>
            <a:endParaRPr lang="en-US"/>
          </a:p>
        </p:txBody>
      </p:sp>
    </p:spTree>
    <p:extLst>
      <p:ext uri="{BB962C8B-B14F-4D97-AF65-F5344CB8AC3E}">
        <p14:creationId xmlns:p14="http://schemas.microsoft.com/office/powerpoint/2010/main" val="22842492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Groepaktiwiteit</a:t>
            </a:r>
            <a:r>
              <a:rPr lang="en-US" dirty="0"/>
              <a:t> </a:t>
            </a:r>
            <a:r>
              <a:rPr lang="en-US" baseline="0" dirty="0"/>
              <a:t>(10 min)</a:t>
            </a:r>
          </a:p>
          <a:p>
            <a:endParaRPr lang="en-US" baseline="0" dirty="0"/>
          </a:p>
          <a:p>
            <a:pPr marL="342900" lvl="0" indent="-342900" algn="just">
              <a:buFont typeface="Arial" panose="020B0604020202020204" pitchFamily="34" charset="0"/>
              <a:buChar char="●"/>
            </a:pPr>
            <a:r>
              <a:rPr lang="af-ZA" sz="1800" dirty="0">
                <a:solidFill>
                  <a:srgbClr val="000000"/>
                </a:solidFill>
                <a:effectLst/>
                <a:latin typeface="Calibri" panose="020F0502020204030204" pitchFamily="34" charset="0"/>
                <a:ea typeface="Arial" panose="020B0604020202020204" pitchFamily="34" charset="0"/>
                <a:cs typeface="Noto Sans Symbols"/>
              </a:rPr>
              <a:t>Vra leerders om in hul groepe van VIER-VYF te kom. (Daar is slegs drie scenario's, wat beteken dat meer as een groep aan dieselfde scenario sal werk.)</a:t>
            </a:r>
          </a:p>
          <a:p>
            <a:pPr marL="0" lvl="0" indent="0" algn="just">
              <a:buFont typeface="Arial" panose="020B0604020202020204" pitchFamily="34" charset="0"/>
              <a:buNone/>
            </a:pPr>
            <a:endParaRPr lang="en-US" sz="1800" dirty="0">
              <a:effectLst/>
              <a:latin typeface="Noto Sans Symbols"/>
              <a:ea typeface="Noto Sans Symbols"/>
              <a:cs typeface="Noto Sans Symbols"/>
            </a:endParaRPr>
          </a:p>
          <a:p>
            <a:pPr marL="342900" lvl="0" indent="-342900" algn="just">
              <a:buFont typeface="Arial" panose="020B0604020202020204" pitchFamily="34" charset="0"/>
              <a:buChar char="●"/>
              <a:tabLst>
                <a:tab pos="457200" algn="l"/>
              </a:tabLst>
            </a:pPr>
            <a:r>
              <a:rPr lang="af-ZA" sz="1800" dirty="0">
                <a:solidFill>
                  <a:srgbClr val="000000"/>
                </a:solidFill>
                <a:effectLst/>
                <a:latin typeface="Calibri" panose="020F0502020204030204" pitchFamily="34" charset="0"/>
                <a:ea typeface="Arial" panose="020B0604020202020204" pitchFamily="34" charset="0"/>
                <a:cs typeface="Noto Sans Symbols"/>
              </a:rPr>
              <a:t>Deel 'n verskillende scenario's (</a:t>
            </a:r>
            <a:r>
              <a:rPr lang="af-ZA" sz="1800" b="1" i="1" u="sng" dirty="0">
                <a:solidFill>
                  <a:srgbClr val="000000"/>
                </a:solidFill>
                <a:effectLst/>
                <a:latin typeface="Calibri" panose="020F0502020204030204" pitchFamily="34" charset="0"/>
                <a:ea typeface="Arial" panose="020B0604020202020204" pitchFamily="34" charset="0"/>
                <a:cs typeface="Noto Sans Symbols"/>
              </a:rPr>
              <a:t>Les 1 – Scenario's</a:t>
            </a:r>
            <a:r>
              <a:rPr lang="af-ZA" sz="1800" dirty="0">
                <a:solidFill>
                  <a:srgbClr val="000000"/>
                </a:solidFill>
                <a:effectLst/>
                <a:latin typeface="Calibri" panose="020F0502020204030204" pitchFamily="34" charset="0"/>
                <a:ea typeface="Arial" panose="020B0604020202020204" pitchFamily="34" charset="0"/>
                <a:cs typeface="Noto Sans Symbols"/>
              </a:rPr>
              <a:t>) aan elke groep uit. In hul groepe moet leerders deur die scenario lees om sosiale faktore te identifiseer wat bydra tot dwelmgebruik binne die skoolgemeenskap, samelewing en die media. Hulle kan hul antwoorde in die vorm van 'n breinkaart in </a:t>
            </a:r>
            <a:r>
              <a:rPr lang="af-ZA" sz="1800" b="1" i="1" dirty="0">
                <a:solidFill>
                  <a:srgbClr val="000000"/>
                </a:solidFill>
                <a:effectLst/>
                <a:latin typeface="Calibri" panose="020F0502020204030204" pitchFamily="34" charset="0"/>
                <a:ea typeface="Arial" panose="020B0604020202020204" pitchFamily="34" charset="0"/>
                <a:cs typeface="Noto Sans Symbols"/>
              </a:rPr>
              <a:t>Aktiwiteit 2 (</a:t>
            </a:r>
            <a:r>
              <a:rPr lang="af-ZA" sz="1800" b="1" i="1" u="sng" dirty="0">
                <a:solidFill>
                  <a:srgbClr val="000000"/>
                </a:solidFill>
                <a:effectLst/>
                <a:latin typeface="Calibri" panose="020F0502020204030204" pitchFamily="34" charset="0"/>
                <a:ea typeface="Arial" panose="020B0604020202020204" pitchFamily="34" charset="0"/>
                <a:cs typeface="Noto Sans Symbols"/>
              </a:rPr>
              <a:t>Les 1 - Werkkaart</a:t>
            </a:r>
            <a:r>
              <a:rPr lang="af-ZA" sz="1800" dirty="0">
                <a:solidFill>
                  <a:srgbClr val="000000"/>
                </a:solidFill>
                <a:effectLst/>
                <a:latin typeface="Calibri" panose="020F0502020204030204" pitchFamily="34" charset="0"/>
                <a:ea typeface="Arial" panose="020B0604020202020204" pitchFamily="34" charset="0"/>
                <a:cs typeface="Noto Sans Symbols"/>
              </a:rPr>
              <a:t>) skryf. Indien leerders vinnig klaarmaak, kan hulle bykomende sosiale faktore wat nie in die scenario is nie, by hul </a:t>
            </a:r>
            <a:r>
              <a:rPr lang="af-ZA" sz="1800" dirty="0" err="1">
                <a:solidFill>
                  <a:srgbClr val="000000"/>
                </a:solidFill>
                <a:effectLst/>
                <a:latin typeface="Calibri" panose="020F0502020204030204" pitchFamily="34" charset="0"/>
                <a:ea typeface="Arial" panose="020B0604020202020204" pitchFamily="34" charset="0"/>
                <a:cs typeface="Noto Sans Symbols"/>
              </a:rPr>
              <a:t>breinkaarte</a:t>
            </a:r>
            <a:r>
              <a:rPr lang="af-ZA" sz="1800" dirty="0">
                <a:solidFill>
                  <a:srgbClr val="000000"/>
                </a:solidFill>
                <a:effectLst/>
                <a:latin typeface="Calibri" panose="020F0502020204030204" pitchFamily="34" charset="0"/>
                <a:ea typeface="Arial" panose="020B0604020202020204" pitchFamily="34" charset="0"/>
                <a:cs typeface="Noto Sans Symbols"/>
              </a:rPr>
              <a:t> voeg.</a:t>
            </a:r>
          </a:p>
          <a:p>
            <a:pPr marL="0" lvl="0" indent="0" algn="just">
              <a:buFont typeface="Arial" panose="020B0604020202020204" pitchFamily="34" charset="0"/>
              <a:buNone/>
              <a:tabLst>
                <a:tab pos="457200" algn="l"/>
              </a:tabLst>
            </a:pPr>
            <a:endParaRPr lang="en-US" sz="1800" dirty="0">
              <a:effectLst/>
              <a:latin typeface="Noto Sans Symbols"/>
              <a:ea typeface="Noto Sans Symbols"/>
              <a:cs typeface="Noto Sans Symbols"/>
            </a:endParaRPr>
          </a:p>
          <a:p>
            <a:pPr marL="342900" lvl="0" indent="-342900" algn="just">
              <a:buFont typeface="Arial" panose="020B0604020202020204" pitchFamily="34" charset="0"/>
              <a:buChar char="●"/>
              <a:tabLst>
                <a:tab pos="457200" algn="l"/>
              </a:tabLst>
            </a:pPr>
            <a:r>
              <a:rPr lang="af-ZA" sz="1800" dirty="0">
                <a:solidFill>
                  <a:srgbClr val="000000"/>
                </a:solidFill>
                <a:effectLst/>
                <a:latin typeface="Calibri" panose="020F0502020204030204" pitchFamily="34" charset="0"/>
                <a:ea typeface="Arial" panose="020B0604020202020204" pitchFamily="34" charset="0"/>
                <a:cs typeface="Noto Sans Symbols"/>
              </a:rPr>
              <a:t>Op hierdie stadium voltooi leerders slegs die breinkaart wat ooreenstem met hul groep se scenario. Hulle sal die res voltooi terwyl die ander groepe terugvoer gee.</a:t>
            </a:r>
            <a:endParaRPr lang="en-US" sz="1800" dirty="0">
              <a:effectLst/>
              <a:latin typeface="Noto Sans Symbols"/>
              <a:ea typeface="Noto Sans Symbols"/>
              <a:cs typeface="Noto Sans Symbols"/>
            </a:endParaRPr>
          </a:p>
          <a:p>
            <a:endParaRPr lang="en-US" baseline="0" dirty="0"/>
          </a:p>
          <a:p>
            <a:endParaRPr lang="en-US" dirty="0"/>
          </a:p>
        </p:txBody>
      </p:sp>
      <p:sp>
        <p:nvSpPr>
          <p:cNvPr id="4" name="Slide Number Placeholder 3"/>
          <p:cNvSpPr>
            <a:spLocks noGrp="1"/>
          </p:cNvSpPr>
          <p:nvPr>
            <p:ph type="sldNum" sz="quarter" idx="5"/>
          </p:nvPr>
        </p:nvSpPr>
        <p:spPr/>
        <p:txBody>
          <a:bodyPr/>
          <a:lstStyle/>
          <a:p>
            <a:fld id="{B75C85D0-037D-4A58-9C41-CA222644A372}" type="slidenum">
              <a:rPr lang="en-US" smtClean="0"/>
              <a:t>5</a:t>
            </a:fld>
            <a:endParaRPr lang="en-US"/>
          </a:p>
        </p:txBody>
      </p:sp>
    </p:spTree>
    <p:extLst>
      <p:ext uri="{BB962C8B-B14F-4D97-AF65-F5344CB8AC3E}">
        <p14:creationId xmlns:p14="http://schemas.microsoft.com/office/powerpoint/2010/main" val="284329588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err="1"/>
              <a:t>Terugvoer</a:t>
            </a:r>
            <a:r>
              <a:rPr lang="en-GB" dirty="0"/>
              <a:t> (10 min)</a:t>
            </a:r>
          </a:p>
          <a:p>
            <a:endParaRPr lang="en-GB" dirty="0"/>
          </a:p>
          <a:p>
            <a:pPr marL="342900" lvl="0" indent="-342900" algn="just">
              <a:buFont typeface="Arial" panose="020B0604020202020204" pitchFamily="34" charset="0"/>
              <a:buChar char="●"/>
            </a:pPr>
            <a:r>
              <a:rPr lang="af-ZA" sz="1800" dirty="0">
                <a:solidFill>
                  <a:srgbClr val="000000"/>
                </a:solidFill>
                <a:effectLst/>
                <a:latin typeface="Calibri" panose="020F0502020204030204" pitchFamily="34" charset="0"/>
                <a:ea typeface="Arial" panose="020B0604020202020204" pitchFamily="34" charset="0"/>
                <a:cs typeface="Noto Sans Symbols"/>
              </a:rPr>
              <a:t>Laat groepe toe om aan die res van die klas terugvoer te gee oor die sosiale faktore wat hulle binne hul scenario geïdentifiseer het. (As daar meer as een groep is wat aan dieselfde scenario gewerk het, laat die tweede groep toe om antwoorde by te voeg wat nie genoem is nie.)</a:t>
            </a:r>
          </a:p>
          <a:p>
            <a:pPr marL="0" lvl="0" indent="0" algn="just">
              <a:buFont typeface="Arial" panose="020B0604020202020204" pitchFamily="34" charset="0"/>
              <a:buNone/>
            </a:pPr>
            <a:endParaRPr lang="en-US" sz="1800" dirty="0">
              <a:effectLst/>
              <a:latin typeface="Noto Sans Symbols"/>
              <a:ea typeface="Noto Sans Symbols"/>
              <a:cs typeface="Noto Sans Symbols"/>
            </a:endParaRPr>
          </a:p>
          <a:p>
            <a:pPr marL="342900" lvl="0" indent="-342900" algn="just">
              <a:buFont typeface="Arial" panose="020B0604020202020204" pitchFamily="34" charset="0"/>
              <a:buChar char="●"/>
              <a:tabLst>
                <a:tab pos="457200" algn="l"/>
              </a:tabLst>
            </a:pPr>
            <a:r>
              <a:rPr lang="af-ZA" sz="1800" dirty="0">
                <a:solidFill>
                  <a:srgbClr val="000000"/>
                </a:solidFill>
                <a:effectLst/>
                <a:latin typeface="Calibri" panose="020F0502020204030204" pitchFamily="34" charset="0"/>
                <a:ea typeface="Arial" panose="020B0604020202020204" pitchFamily="34" charset="0"/>
                <a:cs typeface="Noto Sans Symbols"/>
              </a:rPr>
              <a:t>Terwyl een groep terugvoer gee, is dit noodsaaklik dat die ander leerders aktief luister, aangesien hulle die res van die </a:t>
            </a:r>
            <a:r>
              <a:rPr lang="af-ZA" sz="1800" dirty="0" err="1">
                <a:solidFill>
                  <a:srgbClr val="000000"/>
                </a:solidFill>
                <a:effectLst/>
                <a:latin typeface="Calibri" panose="020F0502020204030204" pitchFamily="34" charset="0"/>
                <a:ea typeface="Arial" panose="020B0604020202020204" pitchFamily="34" charset="0"/>
                <a:cs typeface="Noto Sans Symbols"/>
              </a:rPr>
              <a:t>breinkaarte</a:t>
            </a:r>
            <a:r>
              <a:rPr lang="af-ZA" sz="1800" dirty="0">
                <a:solidFill>
                  <a:srgbClr val="000000"/>
                </a:solidFill>
                <a:effectLst/>
                <a:latin typeface="Calibri" panose="020F0502020204030204" pitchFamily="34" charset="0"/>
                <a:ea typeface="Arial" panose="020B0604020202020204" pitchFamily="34" charset="0"/>
                <a:cs typeface="Noto Sans Symbols"/>
              </a:rPr>
              <a:t> in </a:t>
            </a:r>
            <a:r>
              <a:rPr lang="af-ZA" sz="1800" b="1" i="1" dirty="0">
                <a:solidFill>
                  <a:srgbClr val="000000"/>
                </a:solidFill>
                <a:effectLst/>
                <a:latin typeface="Calibri" panose="020F0502020204030204" pitchFamily="34" charset="0"/>
                <a:ea typeface="Arial" panose="020B0604020202020204" pitchFamily="34" charset="0"/>
                <a:cs typeface="Noto Sans Symbols"/>
              </a:rPr>
              <a:t>Aktiwiteit 2 (</a:t>
            </a:r>
            <a:r>
              <a:rPr lang="af-ZA" sz="1800" b="1" i="1" u="sng" dirty="0">
                <a:solidFill>
                  <a:srgbClr val="000000"/>
                </a:solidFill>
                <a:effectLst/>
                <a:latin typeface="Calibri" panose="020F0502020204030204" pitchFamily="34" charset="0"/>
                <a:ea typeface="Arial" panose="020B0604020202020204" pitchFamily="34" charset="0"/>
                <a:cs typeface="Noto Sans Symbols"/>
              </a:rPr>
              <a:t>Les 1 – Werkkaart</a:t>
            </a:r>
            <a:r>
              <a:rPr lang="af-ZA" sz="1800" dirty="0">
                <a:solidFill>
                  <a:srgbClr val="000000"/>
                </a:solidFill>
                <a:effectLst/>
                <a:latin typeface="Calibri" panose="020F0502020204030204" pitchFamily="34" charset="0"/>
                <a:ea typeface="Arial" panose="020B0604020202020204" pitchFamily="34" charset="0"/>
                <a:cs typeface="Noto Sans Symbols"/>
              </a:rPr>
              <a:t>) moet voltooi</a:t>
            </a:r>
            <a:r>
              <a:rPr lang="af-ZA" sz="1800" b="1" i="1" dirty="0">
                <a:solidFill>
                  <a:srgbClr val="000000"/>
                </a:solidFill>
                <a:effectLst/>
                <a:latin typeface="Calibri" panose="020F0502020204030204" pitchFamily="34" charset="0"/>
                <a:ea typeface="Arial" panose="020B0604020202020204" pitchFamily="34" charset="0"/>
                <a:cs typeface="Noto Sans Symbols"/>
              </a:rPr>
              <a:t> </a:t>
            </a:r>
            <a:r>
              <a:rPr lang="af-ZA" sz="1800" dirty="0">
                <a:solidFill>
                  <a:srgbClr val="000000"/>
                </a:solidFill>
                <a:effectLst/>
                <a:latin typeface="Calibri" panose="020F0502020204030204" pitchFamily="34" charset="0"/>
                <a:ea typeface="Arial" panose="020B0604020202020204" pitchFamily="34" charset="0"/>
                <a:cs typeface="Noto Sans Symbols"/>
              </a:rPr>
              <a:t>op grond van die ander groepe se terugvoer.  </a:t>
            </a:r>
          </a:p>
          <a:p>
            <a:pPr marL="0" lvl="0" indent="0" algn="just">
              <a:buFont typeface="Arial" panose="020B0604020202020204" pitchFamily="34" charset="0"/>
              <a:buNone/>
              <a:tabLst>
                <a:tab pos="457200" algn="l"/>
              </a:tabLst>
            </a:pPr>
            <a:endParaRPr lang="en-US" sz="1800" dirty="0">
              <a:effectLst/>
              <a:latin typeface="Noto Sans Symbols"/>
              <a:ea typeface="Noto Sans Symbols"/>
              <a:cs typeface="Noto Sans Symbols"/>
            </a:endParaRPr>
          </a:p>
          <a:p>
            <a:pPr marL="342900" lvl="0" indent="-342900" algn="just">
              <a:buFont typeface="Arial" panose="020B0604020202020204" pitchFamily="34" charset="0"/>
              <a:buChar char="●"/>
              <a:tabLst>
                <a:tab pos="457200" algn="l"/>
              </a:tabLst>
            </a:pPr>
            <a:r>
              <a:rPr lang="af-ZA" sz="1800" dirty="0">
                <a:solidFill>
                  <a:srgbClr val="000000"/>
                </a:solidFill>
                <a:effectLst/>
                <a:latin typeface="Calibri" panose="020F0502020204030204" pitchFamily="34" charset="0"/>
                <a:ea typeface="Arial" panose="020B0604020202020204" pitchFamily="34" charset="0"/>
                <a:cs typeface="Noto Sans Symbols"/>
              </a:rPr>
              <a:t>Antwoorde is beskikbaar op </a:t>
            </a:r>
            <a:r>
              <a:rPr lang="af-ZA" sz="1800" b="1" i="1" u="sng" dirty="0">
                <a:solidFill>
                  <a:srgbClr val="000000"/>
                </a:solidFill>
                <a:effectLst/>
                <a:latin typeface="Calibri" panose="020F0502020204030204" pitchFamily="34" charset="0"/>
                <a:ea typeface="Arial" panose="020B0604020202020204" pitchFamily="34" charset="0"/>
                <a:cs typeface="Noto Sans Symbols"/>
              </a:rPr>
              <a:t>Les 1 – Werkkaart MEMO</a:t>
            </a:r>
            <a:r>
              <a:rPr lang="af-ZA" sz="1800" b="1" i="1" dirty="0">
                <a:solidFill>
                  <a:srgbClr val="000000"/>
                </a:solidFill>
                <a:effectLst/>
                <a:latin typeface="Calibri" panose="020F0502020204030204" pitchFamily="34" charset="0"/>
                <a:ea typeface="Arial" panose="020B0604020202020204" pitchFamily="34" charset="0"/>
                <a:cs typeface="Noto Sans Symbols"/>
              </a:rPr>
              <a:t>.</a:t>
            </a:r>
            <a:endParaRPr lang="en-US" sz="1800" dirty="0">
              <a:effectLst/>
              <a:latin typeface="Noto Sans Symbols"/>
              <a:ea typeface="Noto Sans Symbols"/>
              <a:cs typeface="Noto Sans Symbols"/>
            </a:endParaRPr>
          </a:p>
          <a:p>
            <a:endParaRPr lang="en-GB" dirty="0"/>
          </a:p>
          <a:p>
            <a:pPr marL="0" lvl="0" indent="0">
              <a:buFont typeface="Arial" panose="020B0604020202020204" pitchFamily="34" charset="0"/>
              <a:buNone/>
            </a:pPr>
            <a:endParaRPr lang="en-US" dirty="0"/>
          </a:p>
        </p:txBody>
      </p:sp>
      <p:sp>
        <p:nvSpPr>
          <p:cNvPr id="4" name="Slide Number Placeholder 3"/>
          <p:cNvSpPr>
            <a:spLocks noGrp="1"/>
          </p:cNvSpPr>
          <p:nvPr>
            <p:ph type="sldNum" sz="quarter" idx="5"/>
          </p:nvPr>
        </p:nvSpPr>
        <p:spPr/>
        <p:txBody>
          <a:bodyPr/>
          <a:lstStyle/>
          <a:p>
            <a:fld id="{B75C85D0-037D-4A58-9C41-CA222644A372}" type="slidenum">
              <a:rPr lang="en-US" smtClean="0"/>
              <a:t>6</a:t>
            </a:fld>
            <a:endParaRPr lang="en-US"/>
          </a:p>
        </p:txBody>
      </p:sp>
    </p:spTree>
    <p:extLst>
      <p:ext uri="{BB962C8B-B14F-4D97-AF65-F5344CB8AC3E}">
        <p14:creationId xmlns:p14="http://schemas.microsoft.com/office/powerpoint/2010/main" val="11691471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err="1"/>
              <a:t>Refleksie</a:t>
            </a:r>
            <a:r>
              <a:rPr lang="en-GB" dirty="0"/>
              <a:t> (6 min)</a:t>
            </a:r>
          </a:p>
          <a:p>
            <a:endParaRPr lang="en-GB" dirty="0"/>
          </a:p>
          <a:p>
            <a:pPr marL="342900" lvl="0" indent="-342900" algn="just">
              <a:buFont typeface="Arial" panose="020B0604020202020204" pitchFamily="34" charset="0"/>
              <a:buChar char="●"/>
            </a:pPr>
            <a:r>
              <a:rPr lang="af-ZA" sz="1200" dirty="0">
                <a:solidFill>
                  <a:srgbClr val="000000"/>
                </a:solidFill>
                <a:effectLst/>
                <a:latin typeface="Calibri" panose="020F0502020204030204" pitchFamily="34" charset="0"/>
                <a:ea typeface="Arial" panose="020B0604020202020204" pitchFamily="34" charset="0"/>
                <a:cs typeface="Noto Sans Symbols"/>
              </a:rPr>
              <a:t>Sluit die les af en vra leerders om na te dink oor wat hulle in hierdie les geleer </a:t>
            </a:r>
            <a:r>
              <a:rPr lang="af-ZA" sz="1200">
                <a:solidFill>
                  <a:srgbClr val="000000"/>
                </a:solidFill>
                <a:effectLst/>
                <a:latin typeface="Calibri" panose="020F0502020204030204" pitchFamily="34" charset="0"/>
                <a:ea typeface="Arial" panose="020B0604020202020204" pitchFamily="34" charset="0"/>
                <a:cs typeface="Noto Sans Symbols"/>
              </a:rPr>
              <a:t>het.</a:t>
            </a:r>
          </a:p>
          <a:p>
            <a:pPr marL="0" lvl="0" indent="0" algn="just">
              <a:buFont typeface="Arial" panose="020B0604020202020204" pitchFamily="34" charset="0"/>
              <a:buNone/>
            </a:pPr>
            <a:endParaRPr lang="en-US" sz="1200" dirty="0">
              <a:effectLst/>
              <a:latin typeface="Noto Sans Symbols"/>
              <a:ea typeface="Noto Sans Symbols"/>
              <a:cs typeface="Noto Sans Symbols"/>
            </a:endParaRPr>
          </a:p>
          <a:p>
            <a:pPr marL="342900" lvl="0" indent="-342900" algn="just">
              <a:buFont typeface="Arial" panose="020B0604020202020204" pitchFamily="34" charset="0"/>
              <a:buChar char="●"/>
              <a:tabLst>
                <a:tab pos="457200" algn="l"/>
              </a:tabLst>
            </a:pPr>
            <a:r>
              <a:rPr lang="af-ZA" sz="1200" dirty="0">
                <a:solidFill>
                  <a:srgbClr val="000000"/>
                </a:solidFill>
                <a:effectLst/>
                <a:latin typeface="Calibri" panose="020F0502020204030204" pitchFamily="34" charset="0"/>
                <a:ea typeface="Arial" panose="020B0604020202020204" pitchFamily="34" charset="0"/>
                <a:cs typeface="Noto Sans Symbols"/>
              </a:rPr>
              <a:t>Leerders voltooi die volgende refleksie-vrae in </a:t>
            </a:r>
            <a:r>
              <a:rPr lang="af-ZA" sz="1200" b="1" i="1" dirty="0">
                <a:solidFill>
                  <a:srgbClr val="000000"/>
                </a:solidFill>
                <a:effectLst/>
                <a:latin typeface="Calibri" panose="020F0502020204030204" pitchFamily="34" charset="0"/>
                <a:ea typeface="Arial" panose="020B0604020202020204" pitchFamily="34" charset="0"/>
                <a:cs typeface="Noto Sans Symbols"/>
              </a:rPr>
              <a:t>Aktiwiteit 3 (</a:t>
            </a:r>
            <a:r>
              <a:rPr lang="af-ZA" sz="1200" b="1" i="1" u="sng" dirty="0">
                <a:solidFill>
                  <a:srgbClr val="000000"/>
                </a:solidFill>
                <a:effectLst/>
                <a:latin typeface="Calibri" panose="020F0502020204030204" pitchFamily="34" charset="0"/>
                <a:ea typeface="Arial" panose="020B0604020202020204" pitchFamily="34" charset="0"/>
                <a:cs typeface="Noto Sans Symbols"/>
              </a:rPr>
              <a:t>Les 1 – Werkkaart</a:t>
            </a:r>
            <a:r>
              <a:rPr lang="af-ZA" sz="1200" dirty="0">
                <a:solidFill>
                  <a:srgbClr val="000000"/>
                </a:solidFill>
                <a:effectLst/>
                <a:latin typeface="Calibri" panose="020F0502020204030204" pitchFamily="34" charset="0"/>
                <a:ea typeface="Arial" panose="020B0604020202020204" pitchFamily="34" charset="0"/>
                <a:cs typeface="Noto Sans Symbols"/>
              </a:rPr>
              <a:t>):</a:t>
            </a:r>
            <a:endParaRPr lang="en-US" sz="1200" dirty="0">
              <a:effectLst/>
              <a:latin typeface="Noto Sans Symbols"/>
              <a:ea typeface="Noto Sans Symbols"/>
              <a:cs typeface="Noto Sans Symbols"/>
            </a:endParaRPr>
          </a:p>
          <a:p>
            <a:pPr marL="742950" lvl="1" indent="-285750" algn="just">
              <a:buFont typeface="Courier New" panose="02070309020205020404" pitchFamily="49" charset="0"/>
              <a:buChar char="o"/>
            </a:pPr>
            <a:r>
              <a:rPr lang="af-ZA" sz="1200" dirty="0">
                <a:solidFill>
                  <a:srgbClr val="000000"/>
                </a:solidFill>
                <a:effectLst/>
                <a:latin typeface="Calibri" panose="020F0502020204030204" pitchFamily="34" charset="0"/>
                <a:ea typeface="Arial" panose="020B0604020202020204" pitchFamily="34" charset="0"/>
                <a:cs typeface="Courier New" panose="02070309020205020404" pitchFamily="49" charset="0"/>
              </a:rPr>
              <a:t>Watter sosiale faktore wat tot dwelmmisbruik bydra, is in jou eie lewe of in die mense rondom jou se lewens teenwoordig? </a:t>
            </a:r>
            <a:endParaRPr lang="en-US" sz="1200" dirty="0">
              <a:effectLst/>
              <a:latin typeface="Courier New" panose="02070309020205020404" pitchFamily="49" charset="0"/>
              <a:ea typeface="Courier New" panose="02070309020205020404" pitchFamily="49" charset="0"/>
              <a:cs typeface="Courier New" panose="02070309020205020404" pitchFamily="49" charset="0"/>
            </a:endParaRPr>
          </a:p>
          <a:p>
            <a:pPr marL="742950" lvl="1" indent="-285750" algn="just">
              <a:buFont typeface="Courier New" panose="02070309020205020404" pitchFamily="49" charset="0"/>
              <a:buChar char="o"/>
            </a:pPr>
            <a:r>
              <a:rPr lang="af-ZA" sz="1200" dirty="0">
                <a:solidFill>
                  <a:srgbClr val="000000"/>
                </a:solidFill>
                <a:effectLst/>
                <a:latin typeface="Calibri" panose="020F0502020204030204" pitchFamily="34" charset="0"/>
                <a:ea typeface="Arial" panose="020B0604020202020204" pitchFamily="34" charset="0"/>
                <a:cs typeface="Courier New" panose="02070309020205020404" pitchFamily="49" charset="0"/>
              </a:rPr>
              <a:t>Is daar enige wanopvattings oor dwelmmisbruik waarvan jy nie bewus was nie en hoe het jou nuutgevonde bewustheid jou perspektief rondom dwelmmisbruik verander?</a:t>
            </a:r>
            <a:endParaRPr lang="en-US" sz="1200" dirty="0">
              <a:effectLst/>
              <a:latin typeface="Courier New" panose="02070309020205020404" pitchFamily="49" charset="0"/>
              <a:ea typeface="Courier New" panose="02070309020205020404" pitchFamily="49" charset="0"/>
              <a:cs typeface="Courier New" panose="02070309020205020404" pitchFamily="49" charset="0"/>
            </a:endParaRPr>
          </a:p>
          <a:p>
            <a:pPr marL="742950" lvl="1" indent="-285750" algn="just">
              <a:buFont typeface="Courier New" panose="02070309020205020404" pitchFamily="49" charset="0"/>
              <a:buChar char="o"/>
            </a:pPr>
            <a:r>
              <a:rPr lang="af-ZA" sz="1200" dirty="0">
                <a:solidFill>
                  <a:srgbClr val="000000"/>
                </a:solidFill>
                <a:effectLst/>
                <a:latin typeface="Calibri" panose="020F0502020204030204" pitchFamily="34" charset="0"/>
                <a:ea typeface="Arial" panose="020B0604020202020204" pitchFamily="34" charset="0"/>
                <a:cs typeface="Courier New" panose="02070309020205020404" pitchFamily="49" charset="0"/>
              </a:rPr>
              <a:t>Het jy al enige situasies van dwelmmisbruik gesien of ervaar? Wat was die uitwerking daarvan op jou, betrokke individue of die gemeenskap?</a:t>
            </a:r>
            <a:endParaRPr lang="en-US" sz="1200" dirty="0">
              <a:effectLst/>
              <a:latin typeface="Courier New" panose="02070309020205020404" pitchFamily="49" charset="0"/>
              <a:ea typeface="Courier New" panose="02070309020205020404" pitchFamily="49" charset="0"/>
              <a:cs typeface="Courier New" panose="02070309020205020404" pitchFamily="49" charset="0"/>
            </a:endParaRPr>
          </a:p>
          <a:p>
            <a:endParaRPr lang="en-GB" dirty="0"/>
          </a:p>
        </p:txBody>
      </p:sp>
      <p:sp>
        <p:nvSpPr>
          <p:cNvPr id="4" name="Slide Number Placeholder 3"/>
          <p:cNvSpPr>
            <a:spLocks noGrp="1"/>
          </p:cNvSpPr>
          <p:nvPr>
            <p:ph type="sldNum" sz="quarter" idx="5"/>
          </p:nvPr>
        </p:nvSpPr>
        <p:spPr/>
        <p:txBody>
          <a:bodyPr/>
          <a:lstStyle/>
          <a:p>
            <a:fld id="{B75C85D0-037D-4A58-9C41-CA222644A372}" type="slidenum">
              <a:rPr lang="en-US" smtClean="0"/>
              <a:t>7</a:t>
            </a:fld>
            <a:endParaRPr lang="en-US"/>
          </a:p>
        </p:txBody>
      </p:sp>
    </p:spTree>
    <p:extLst>
      <p:ext uri="{BB962C8B-B14F-4D97-AF65-F5344CB8AC3E}">
        <p14:creationId xmlns:p14="http://schemas.microsoft.com/office/powerpoint/2010/main" val="66464797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2/13/2024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2/13/2024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2/13/2024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2/13/2024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2/13/2024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2/13/2024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2/13/2024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2/13/2024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2/13/2024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2/13/2024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2/13/2024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2/13/2024</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pic>
        <p:nvPicPr>
          <p:cNvPr id="7" name="Picture 6">
            <a:extLst>
              <a:ext uri="{FF2B5EF4-FFF2-40B4-BE49-F238E27FC236}">
                <a16:creationId xmlns:a16="http://schemas.microsoft.com/office/drawing/2014/main" id="{B2DE528A-9D60-7837-A4E7-266B7F11B794}"/>
              </a:ext>
            </a:extLst>
          </p:cNvPr>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16625455" y="-38100"/>
            <a:ext cx="1662545" cy="571500"/>
          </a:xfrm>
          <a:prstGeom prst="rect">
            <a:avLst/>
          </a:prstGeom>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3.svg"/></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5.svg"/></Relationships>
</file>

<file path=ppt/slides/_rels/slide3.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7.xml"/><Relationship Id="rId4" Type="http://schemas.openxmlformats.org/officeDocument/2006/relationships/image" Target="../media/image8.svg"/></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6.xml"/><Relationship Id="rId1" Type="http://schemas.openxmlformats.org/officeDocument/2006/relationships/slideLayout" Target="../slideLayouts/slideLayout7.xml"/><Relationship Id="rId4" Type="http://schemas.openxmlformats.org/officeDocument/2006/relationships/image" Target="../media/image10.svg"/></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7.xml"/><Relationship Id="rId1" Type="http://schemas.openxmlformats.org/officeDocument/2006/relationships/slideLayout" Target="../slideLayouts/slideLayout7.xml"/><Relationship Id="rId4" Type="http://schemas.openxmlformats.org/officeDocument/2006/relationships/image" Target="../media/image12.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0933862" y="851615"/>
            <a:ext cx="6672858" cy="9017375"/>
          </a:xfrm>
          <a:custGeom>
            <a:avLst/>
            <a:gdLst/>
            <a:ahLst/>
            <a:cxnLst/>
            <a:rect l="l" t="t" r="r" b="b"/>
            <a:pathLst>
              <a:path w="6672858" h="9017375">
                <a:moveTo>
                  <a:pt x="0" y="0"/>
                </a:moveTo>
                <a:lnTo>
                  <a:pt x="6672858" y="0"/>
                </a:lnTo>
                <a:lnTo>
                  <a:pt x="6672858" y="9017375"/>
                </a:lnTo>
                <a:lnTo>
                  <a:pt x="0" y="9017375"/>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US"/>
          </a:p>
        </p:txBody>
      </p:sp>
      <p:grpSp>
        <p:nvGrpSpPr>
          <p:cNvPr id="3" name="Group 3"/>
          <p:cNvGrpSpPr/>
          <p:nvPr/>
        </p:nvGrpSpPr>
        <p:grpSpPr>
          <a:xfrm>
            <a:off x="-607474" y="632616"/>
            <a:ext cx="10969658" cy="8576112"/>
            <a:chOff x="0" y="-57150"/>
            <a:chExt cx="2889128" cy="2258729"/>
          </a:xfrm>
        </p:grpSpPr>
        <p:sp>
          <p:nvSpPr>
            <p:cNvPr id="4" name="Freeform 4"/>
            <p:cNvSpPr/>
            <p:nvPr/>
          </p:nvSpPr>
          <p:spPr>
            <a:xfrm>
              <a:off x="159993" y="0"/>
              <a:ext cx="2729135" cy="2201579"/>
            </a:xfrm>
            <a:custGeom>
              <a:avLst/>
              <a:gdLst/>
              <a:ahLst/>
              <a:cxnLst/>
              <a:rect l="l" t="t" r="r" b="b"/>
              <a:pathLst>
                <a:path w="2889128" h="2201579">
                  <a:moveTo>
                    <a:pt x="35994" y="0"/>
                  </a:moveTo>
                  <a:lnTo>
                    <a:pt x="2853135" y="0"/>
                  </a:lnTo>
                  <a:cubicBezTo>
                    <a:pt x="2873013" y="0"/>
                    <a:pt x="2889128" y="16115"/>
                    <a:pt x="2889128" y="35994"/>
                  </a:cubicBezTo>
                  <a:lnTo>
                    <a:pt x="2889128" y="2165585"/>
                  </a:lnTo>
                  <a:cubicBezTo>
                    <a:pt x="2889128" y="2175131"/>
                    <a:pt x="2885336" y="2184287"/>
                    <a:pt x="2878586" y="2191037"/>
                  </a:cubicBezTo>
                  <a:cubicBezTo>
                    <a:pt x="2871836" y="2197787"/>
                    <a:pt x="2862680" y="2201579"/>
                    <a:pt x="2853135" y="2201579"/>
                  </a:cubicBezTo>
                  <a:lnTo>
                    <a:pt x="35994" y="2201579"/>
                  </a:lnTo>
                  <a:cubicBezTo>
                    <a:pt x="26448" y="2201579"/>
                    <a:pt x="17292" y="2197787"/>
                    <a:pt x="10542" y="2191037"/>
                  </a:cubicBezTo>
                  <a:cubicBezTo>
                    <a:pt x="3792" y="2184287"/>
                    <a:pt x="0" y="2175131"/>
                    <a:pt x="0" y="2165585"/>
                  </a:cubicBezTo>
                  <a:lnTo>
                    <a:pt x="0" y="35994"/>
                  </a:lnTo>
                  <a:cubicBezTo>
                    <a:pt x="0" y="26448"/>
                    <a:pt x="3792" y="17292"/>
                    <a:pt x="10542" y="10542"/>
                  </a:cubicBezTo>
                  <a:cubicBezTo>
                    <a:pt x="17292" y="3792"/>
                    <a:pt x="26448" y="0"/>
                    <a:pt x="35994" y="0"/>
                  </a:cubicBezTo>
                  <a:close/>
                </a:path>
              </a:pathLst>
            </a:custGeom>
            <a:solidFill>
              <a:srgbClr val="2D2932"/>
            </a:solidFill>
          </p:spPr>
          <p:txBody>
            <a:bodyPr/>
            <a:lstStyle/>
            <a:p>
              <a:endParaRPr lang="en-US"/>
            </a:p>
          </p:txBody>
        </p:sp>
        <p:sp>
          <p:nvSpPr>
            <p:cNvPr id="5" name="TextBox 5"/>
            <p:cNvSpPr txBox="1"/>
            <p:nvPr/>
          </p:nvSpPr>
          <p:spPr>
            <a:xfrm>
              <a:off x="0" y="-57150"/>
              <a:ext cx="2889128" cy="2258729"/>
            </a:xfrm>
            <a:prstGeom prst="rect">
              <a:avLst/>
            </a:prstGeom>
          </p:spPr>
          <p:txBody>
            <a:bodyPr lIns="50800" tIns="50800" rIns="50800" bIns="50800" rtlCol="0" anchor="ctr"/>
            <a:lstStyle/>
            <a:p>
              <a:pPr algn="ctr">
                <a:lnSpc>
                  <a:spcPts val="2659"/>
                </a:lnSpc>
                <a:spcBef>
                  <a:spcPct val="0"/>
                </a:spcBef>
              </a:pPr>
              <a:endParaRPr/>
            </a:p>
          </p:txBody>
        </p:sp>
      </p:grpSp>
      <p:sp>
        <p:nvSpPr>
          <p:cNvPr id="6" name="AutoShape 6"/>
          <p:cNvSpPr/>
          <p:nvPr/>
        </p:nvSpPr>
        <p:spPr>
          <a:xfrm>
            <a:off x="-95898" y="1719650"/>
            <a:ext cx="10458082" cy="0"/>
          </a:xfrm>
          <a:prstGeom prst="line">
            <a:avLst/>
          </a:prstGeom>
          <a:ln w="38100" cap="flat">
            <a:solidFill>
              <a:srgbClr val="FFFFFF"/>
            </a:solidFill>
            <a:prstDash val="solid"/>
            <a:headEnd type="none" w="sm" len="sm"/>
            <a:tailEnd type="none" w="sm" len="sm"/>
          </a:ln>
        </p:spPr>
        <p:txBody>
          <a:bodyPr/>
          <a:lstStyle/>
          <a:p>
            <a:endParaRPr lang="en-US"/>
          </a:p>
        </p:txBody>
      </p:sp>
      <p:grpSp>
        <p:nvGrpSpPr>
          <p:cNvPr id="7" name="Group 7"/>
          <p:cNvGrpSpPr/>
          <p:nvPr/>
        </p:nvGrpSpPr>
        <p:grpSpPr>
          <a:xfrm>
            <a:off x="8562218" y="1099528"/>
            <a:ext cx="1247155" cy="300908"/>
            <a:chOff x="0" y="0"/>
            <a:chExt cx="1662874" cy="401211"/>
          </a:xfrm>
        </p:grpSpPr>
        <p:grpSp>
          <p:nvGrpSpPr>
            <p:cNvPr id="8" name="Group 8"/>
            <p:cNvGrpSpPr/>
            <p:nvPr/>
          </p:nvGrpSpPr>
          <p:grpSpPr>
            <a:xfrm>
              <a:off x="1261663" y="0"/>
              <a:ext cx="401211" cy="401211"/>
              <a:chOff x="0" y="0"/>
              <a:chExt cx="812800" cy="812800"/>
            </a:xfrm>
          </p:grpSpPr>
          <p:sp>
            <p:nvSpPr>
              <p:cNvPr id="9" name="Freeform 9"/>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E9BB"/>
              </a:solidFill>
            </p:spPr>
            <p:txBody>
              <a:bodyPr/>
              <a:lstStyle/>
              <a:p>
                <a:endParaRPr lang="en-US"/>
              </a:p>
            </p:txBody>
          </p:sp>
          <p:sp>
            <p:nvSpPr>
              <p:cNvPr id="10" name="TextBox 10"/>
              <p:cNvSpPr txBox="1"/>
              <p:nvPr/>
            </p:nvSpPr>
            <p:spPr>
              <a:xfrm>
                <a:off x="76200" y="38100"/>
                <a:ext cx="660400" cy="698500"/>
              </a:xfrm>
              <a:prstGeom prst="rect">
                <a:avLst/>
              </a:prstGeom>
            </p:spPr>
            <p:txBody>
              <a:bodyPr lIns="50800" tIns="50800" rIns="50800" bIns="50800" rtlCol="0" anchor="ctr"/>
              <a:lstStyle/>
              <a:p>
                <a:pPr algn="ctr">
                  <a:lnSpc>
                    <a:spcPts val="2659"/>
                  </a:lnSpc>
                </a:pPr>
                <a:endParaRPr/>
              </a:p>
            </p:txBody>
          </p:sp>
        </p:grpSp>
        <p:grpSp>
          <p:nvGrpSpPr>
            <p:cNvPr id="11" name="Group 11"/>
            <p:cNvGrpSpPr/>
            <p:nvPr/>
          </p:nvGrpSpPr>
          <p:grpSpPr>
            <a:xfrm>
              <a:off x="629769" y="0"/>
              <a:ext cx="401211" cy="401211"/>
              <a:chOff x="0" y="0"/>
              <a:chExt cx="812800" cy="812800"/>
            </a:xfrm>
          </p:grpSpPr>
          <p:sp>
            <p:nvSpPr>
              <p:cNvPr id="12" name="Freeform 12"/>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E9BB"/>
              </a:solidFill>
            </p:spPr>
            <p:txBody>
              <a:bodyPr/>
              <a:lstStyle/>
              <a:p>
                <a:endParaRPr lang="en-US"/>
              </a:p>
            </p:txBody>
          </p:sp>
          <p:sp>
            <p:nvSpPr>
              <p:cNvPr id="13" name="TextBox 13"/>
              <p:cNvSpPr txBox="1"/>
              <p:nvPr/>
            </p:nvSpPr>
            <p:spPr>
              <a:xfrm>
                <a:off x="76200" y="38100"/>
                <a:ext cx="660400" cy="698500"/>
              </a:xfrm>
              <a:prstGeom prst="rect">
                <a:avLst/>
              </a:prstGeom>
            </p:spPr>
            <p:txBody>
              <a:bodyPr lIns="50800" tIns="50800" rIns="50800" bIns="50800" rtlCol="0" anchor="ctr"/>
              <a:lstStyle/>
              <a:p>
                <a:pPr algn="ctr">
                  <a:lnSpc>
                    <a:spcPts val="2659"/>
                  </a:lnSpc>
                </a:pPr>
                <a:endParaRPr/>
              </a:p>
            </p:txBody>
          </p:sp>
        </p:grpSp>
        <p:grpSp>
          <p:nvGrpSpPr>
            <p:cNvPr id="14" name="Group 14"/>
            <p:cNvGrpSpPr/>
            <p:nvPr/>
          </p:nvGrpSpPr>
          <p:grpSpPr>
            <a:xfrm>
              <a:off x="0" y="0"/>
              <a:ext cx="401211" cy="401211"/>
              <a:chOff x="0" y="0"/>
              <a:chExt cx="812800" cy="812800"/>
            </a:xfrm>
          </p:grpSpPr>
          <p:sp>
            <p:nvSpPr>
              <p:cNvPr id="15" name="Freeform 15"/>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E9BB"/>
              </a:solidFill>
            </p:spPr>
            <p:txBody>
              <a:bodyPr/>
              <a:lstStyle/>
              <a:p>
                <a:endParaRPr lang="en-US"/>
              </a:p>
            </p:txBody>
          </p:sp>
          <p:sp>
            <p:nvSpPr>
              <p:cNvPr id="16" name="TextBox 16"/>
              <p:cNvSpPr txBox="1"/>
              <p:nvPr/>
            </p:nvSpPr>
            <p:spPr>
              <a:xfrm>
                <a:off x="76200" y="38100"/>
                <a:ext cx="660400" cy="698500"/>
              </a:xfrm>
              <a:prstGeom prst="rect">
                <a:avLst/>
              </a:prstGeom>
            </p:spPr>
            <p:txBody>
              <a:bodyPr lIns="50800" tIns="50800" rIns="50800" bIns="50800" rtlCol="0" anchor="ctr"/>
              <a:lstStyle/>
              <a:p>
                <a:pPr algn="ctr">
                  <a:lnSpc>
                    <a:spcPts val="2659"/>
                  </a:lnSpc>
                </a:pPr>
                <a:endParaRPr/>
              </a:p>
            </p:txBody>
          </p:sp>
        </p:grpSp>
      </p:grpSp>
      <p:sp>
        <p:nvSpPr>
          <p:cNvPr id="17" name="TextBox 17"/>
          <p:cNvSpPr txBox="1"/>
          <p:nvPr/>
        </p:nvSpPr>
        <p:spPr>
          <a:xfrm>
            <a:off x="724272" y="4318607"/>
            <a:ext cx="8817741" cy="3020892"/>
          </a:xfrm>
          <a:prstGeom prst="rect">
            <a:avLst/>
          </a:prstGeom>
        </p:spPr>
        <p:txBody>
          <a:bodyPr lIns="0" tIns="0" rIns="0" bIns="0" rtlCol="0" anchor="t">
            <a:spAutoFit/>
          </a:bodyPr>
          <a:lstStyle/>
          <a:p>
            <a:pPr algn="ctr">
              <a:lnSpc>
                <a:spcPts val="7824"/>
              </a:lnSpc>
            </a:pPr>
            <a:r>
              <a:rPr lang="en-US" sz="7523" dirty="0" err="1">
                <a:solidFill>
                  <a:srgbClr val="FFFFFF"/>
                </a:solidFill>
                <a:latin typeface="Poppins Bold"/>
              </a:rPr>
              <a:t>Sosiale</a:t>
            </a:r>
            <a:r>
              <a:rPr lang="en-US" sz="7523" dirty="0">
                <a:solidFill>
                  <a:srgbClr val="FFFFFF"/>
                </a:solidFill>
                <a:latin typeface="Poppins Bold"/>
              </a:rPr>
              <a:t> </a:t>
            </a:r>
            <a:r>
              <a:rPr lang="en-US" sz="7523" dirty="0" err="1">
                <a:solidFill>
                  <a:srgbClr val="FFFFFF"/>
                </a:solidFill>
                <a:latin typeface="Poppins Bold"/>
              </a:rPr>
              <a:t>Faktore</a:t>
            </a:r>
            <a:r>
              <a:rPr lang="en-US" sz="7523" dirty="0">
                <a:solidFill>
                  <a:srgbClr val="FFFFFF"/>
                </a:solidFill>
                <a:latin typeface="Poppins Bold"/>
              </a:rPr>
              <a:t> wat </a:t>
            </a:r>
            <a:r>
              <a:rPr lang="en-US" sz="7523" dirty="0" err="1">
                <a:solidFill>
                  <a:srgbClr val="FFFFFF"/>
                </a:solidFill>
                <a:latin typeface="Poppins Bold"/>
              </a:rPr>
              <a:t>bydra</a:t>
            </a:r>
            <a:r>
              <a:rPr lang="en-US" sz="7523" dirty="0">
                <a:solidFill>
                  <a:srgbClr val="FFFFFF"/>
                </a:solidFill>
                <a:latin typeface="Poppins Bold"/>
              </a:rPr>
              <a:t> tot </a:t>
            </a:r>
            <a:r>
              <a:rPr lang="en-US" sz="7523" dirty="0" err="1">
                <a:solidFill>
                  <a:srgbClr val="FFFFFF"/>
                </a:solidFill>
                <a:latin typeface="Poppins Bold"/>
              </a:rPr>
              <a:t>Dwelmmisbruik</a:t>
            </a:r>
            <a:r>
              <a:rPr lang="en-US" sz="7523" dirty="0">
                <a:solidFill>
                  <a:srgbClr val="FFFFFF"/>
                </a:solidFill>
                <a:latin typeface="Poppins Bold"/>
              </a:rPr>
              <a:t> </a:t>
            </a:r>
          </a:p>
        </p:txBody>
      </p:sp>
      <p:sp>
        <p:nvSpPr>
          <p:cNvPr id="18" name="TextBox 18"/>
          <p:cNvSpPr txBox="1"/>
          <p:nvPr/>
        </p:nvSpPr>
        <p:spPr>
          <a:xfrm>
            <a:off x="0" y="2709919"/>
            <a:ext cx="10362184" cy="1069716"/>
          </a:xfrm>
          <a:prstGeom prst="rect">
            <a:avLst/>
          </a:prstGeom>
        </p:spPr>
        <p:txBody>
          <a:bodyPr wrap="square" lIns="0" tIns="0" rIns="0" bIns="0" rtlCol="0" anchor="t">
            <a:spAutoFit/>
          </a:bodyPr>
          <a:lstStyle/>
          <a:p>
            <a:pPr algn="ctr">
              <a:lnSpc>
                <a:spcPts val="4925"/>
              </a:lnSpc>
            </a:pPr>
            <a:r>
              <a:rPr lang="en-US" sz="3648" dirty="0" err="1">
                <a:solidFill>
                  <a:srgbClr val="FFFFFF"/>
                </a:solidFill>
                <a:latin typeface="Poppins Bold"/>
              </a:rPr>
              <a:t>Graad</a:t>
            </a:r>
            <a:r>
              <a:rPr lang="en-US" sz="3648" dirty="0">
                <a:solidFill>
                  <a:srgbClr val="FFFFFF"/>
                </a:solidFill>
                <a:latin typeface="Poppins Bold"/>
              </a:rPr>
              <a:t> 8</a:t>
            </a:r>
          </a:p>
          <a:p>
            <a:pPr algn="ctr">
              <a:lnSpc>
                <a:spcPts val="3575"/>
              </a:lnSpc>
            </a:pPr>
            <a:r>
              <a:rPr lang="en-US" sz="2648" dirty="0" err="1">
                <a:solidFill>
                  <a:srgbClr val="FFFFFF"/>
                </a:solidFill>
                <a:latin typeface="Poppins"/>
              </a:rPr>
              <a:t>Gesondheids</a:t>
            </a:r>
            <a:r>
              <a:rPr lang="en-US" sz="2648" dirty="0">
                <a:solidFill>
                  <a:srgbClr val="FFFFFF"/>
                </a:solidFill>
                <a:latin typeface="Poppins"/>
              </a:rPr>
              <a:t>-, </a:t>
            </a:r>
            <a:r>
              <a:rPr lang="en-US" sz="2648" dirty="0" err="1">
                <a:solidFill>
                  <a:srgbClr val="FFFFFF"/>
                </a:solidFill>
                <a:latin typeface="Poppins"/>
              </a:rPr>
              <a:t>Sosiale</a:t>
            </a:r>
            <a:r>
              <a:rPr lang="en-US" sz="2648" dirty="0">
                <a:solidFill>
                  <a:srgbClr val="FFFFFF"/>
                </a:solidFill>
                <a:latin typeface="Poppins"/>
              </a:rPr>
              <a:t> </a:t>
            </a:r>
            <a:r>
              <a:rPr lang="en-US" sz="2648" dirty="0" err="1">
                <a:solidFill>
                  <a:srgbClr val="FFFFFF"/>
                </a:solidFill>
                <a:latin typeface="Poppins"/>
              </a:rPr>
              <a:t>en</a:t>
            </a:r>
            <a:r>
              <a:rPr lang="en-US" sz="2648" dirty="0">
                <a:solidFill>
                  <a:srgbClr val="FFFFFF"/>
                </a:solidFill>
                <a:latin typeface="Poppins"/>
              </a:rPr>
              <a:t> </a:t>
            </a:r>
            <a:r>
              <a:rPr lang="en-US" sz="2648" dirty="0" err="1">
                <a:solidFill>
                  <a:srgbClr val="FFFFFF"/>
                </a:solidFill>
                <a:latin typeface="Poppins"/>
              </a:rPr>
              <a:t>Omgewingsverantwoordelikheid</a:t>
            </a:r>
            <a:endParaRPr lang="en-US" sz="2648" dirty="0">
              <a:solidFill>
                <a:srgbClr val="FFFFFF"/>
              </a:solidFill>
              <a:latin typeface="Poppins"/>
            </a:endParaRPr>
          </a:p>
        </p:txBody>
      </p:sp>
      <p:sp>
        <p:nvSpPr>
          <p:cNvPr id="19" name="TextBox 19"/>
          <p:cNvSpPr txBox="1"/>
          <p:nvPr/>
        </p:nvSpPr>
        <p:spPr>
          <a:xfrm>
            <a:off x="2571558" y="7937742"/>
            <a:ext cx="5123170" cy="364395"/>
          </a:xfrm>
          <a:prstGeom prst="rect">
            <a:avLst/>
          </a:prstGeom>
        </p:spPr>
        <p:txBody>
          <a:bodyPr lIns="0" tIns="0" rIns="0" bIns="0" rtlCol="0" anchor="t">
            <a:spAutoFit/>
          </a:bodyPr>
          <a:lstStyle/>
          <a:p>
            <a:pPr algn="ctr">
              <a:lnSpc>
                <a:spcPts val="2754"/>
              </a:lnSpc>
            </a:pPr>
            <a:r>
              <a:rPr lang="en-US" sz="2648" dirty="0" err="1">
                <a:solidFill>
                  <a:srgbClr val="FFFFFF"/>
                </a:solidFill>
                <a:latin typeface="Poppins"/>
              </a:rPr>
              <a:t>Kwartaal</a:t>
            </a:r>
            <a:r>
              <a:rPr lang="en-US" sz="2648" dirty="0">
                <a:solidFill>
                  <a:srgbClr val="FFFFFF"/>
                </a:solidFill>
                <a:latin typeface="Poppins"/>
              </a:rPr>
              <a:t> 2: Les 1</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678129" y="1028700"/>
            <a:ext cx="10946761" cy="8359121"/>
            <a:chOff x="0" y="0"/>
            <a:chExt cx="2883097" cy="2201579"/>
          </a:xfrm>
        </p:grpSpPr>
        <p:sp>
          <p:nvSpPr>
            <p:cNvPr id="3" name="Freeform 3"/>
            <p:cNvSpPr/>
            <p:nvPr/>
          </p:nvSpPr>
          <p:spPr>
            <a:xfrm>
              <a:off x="0" y="0"/>
              <a:ext cx="2883097" cy="2201579"/>
            </a:xfrm>
            <a:custGeom>
              <a:avLst/>
              <a:gdLst/>
              <a:ahLst/>
              <a:cxnLst/>
              <a:rect l="l" t="t" r="r" b="b"/>
              <a:pathLst>
                <a:path w="2883097" h="2201579">
                  <a:moveTo>
                    <a:pt x="36069" y="0"/>
                  </a:moveTo>
                  <a:lnTo>
                    <a:pt x="2847029" y="0"/>
                  </a:lnTo>
                  <a:cubicBezTo>
                    <a:pt x="2856595" y="0"/>
                    <a:pt x="2865769" y="3800"/>
                    <a:pt x="2872533" y="10564"/>
                  </a:cubicBezTo>
                  <a:cubicBezTo>
                    <a:pt x="2879297" y="17329"/>
                    <a:pt x="2883097" y="26503"/>
                    <a:pt x="2883097" y="36069"/>
                  </a:cubicBezTo>
                  <a:lnTo>
                    <a:pt x="2883097" y="2165510"/>
                  </a:lnTo>
                  <a:cubicBezTo>
                    <a:pt x="2883097" y="2185430"/>
                    <a:pt x="2866949" y="2201579"/>
                    <a:pt x="2847029" y="2201579"/>
                  </a:cubicBezTo>
                  <a:lnTo>
                    <a:pt x="36069" y="2201579"/>
                  </a:lnTo>
                  <a:cubicBezTo>
                    <a:pt x="26503" y="2201579"/>
                    <a:pt x="17329" y="2197779"/>
                    <a:pt x="10564" y="2191015"/>
                  </a:cubicBezTo>
                  <a:cubicBezTo>
                    <a:pt x="3800" y="2184250"/>
                    <a:pt x="0" y="2175076"/>
                    <a:pt x="0" y="2165510"/>
                  </a:cubicBezTo>
                  <a:lnTo>
                    <a:pt x="0" y="36069"/>
                  </a:lnTo>
                  <a:cubicBezTo>
                    <a:pt x="0" y="26503"/>
                    <a:pt x="3800" y="17329"/>
                    <a:pt x="10564" y="10564"/>
                  </a:cubicBezTo>
                  <a:cubicBezTo>
                    <a:pt x="17329" y="3800"/>
                    <a:pt x="26503" y="0"/>
                    <a:pt x="36069" y="0"/>
                  </a:cubicBezTo>
                  <a:close/>
                </a:path>
              </a:pathLst>
            </a:custGeom>
            <a:solidFill>
              <a:srgbClr val="2D2932"/>
            </a:solidFill>
          </p:spPr>
          <p:txBody>
            <a:bodyPr/>
            <a:lstStyle/>
            <a:p>
              <a:endParaRPr lang="en-US"/>
            </a:p>
          </p:txBody>
        </p:sp>
        <p:sp>
          <p:nvSpPr>
            <p:cNvPr id="4" name="TextBox 4"/>
            <p:cNvSpPr txBox="1"/>
            <p:nvPr/>
          </p:nvSpPr>
          <p:spPr>
            <a:xfrm>
              <a:off x="0" y="-57150"/>
              <a:ext cx="2883097" cy="2258729"/>
            </a:xfrm>
            <a:prstGeom prst="rect">
              <a:avLst/>
            </a:prstGeom>
          </p:spPr>
          <p:txBody>
            <a:bodyPr lIns="50800" tIns="50800" rIns="50800" bIns="50800" rtlCol="0" anchor="ctr"/>
            <a:lstStyle/>
            <a:p>
              <a:pPr algn="ctr">
                <a:lnSpc>
                  <a:spcPts val="2659"/>
                </a:lnSpc>
                <a:spcBef>
                  <a:spcPct val="0"/>
                </a:spcBef>
              </a:pPr>
              <a:endParaRPr/>
            </a:p>
          </p:txBody>
        </p:sp>
      </p:grpSp>
      <p:sp>
        <p:nvSpPr>
          <p:cNvPr id="5" name="AutoShape 5"/>
          <p:cNvSpPr/>
          <p:nvPr/>
        </p:nvSpPr>
        <p:spPr>
          <a:xfrm>
            <a:off x="640164" y="1898743"/>
            <a:ext cx="10984726" cy="0"/>
          </a:xfrm>
          <a:prstGeom prst="line">
            <a:avLst/>
          </a:prstGeom>
          <a:ln w="38100" cap="flat">
            <a:solidFill>
              <a:srgbClr val="FFFFFF"/>
            </a:solidFill>
            <a:prstDash val="solid"/>
            <a:headEnd type="none" w="sm" len="sm"/>
            <a:tailEnd type="none" w="sm" len="sm"/>
          </a:ln>
        </p:spPr>
        <p:txBody>
          <a:bodyPr/>
          <a:lstStyle/>
          <a:p>
            <a:endParaRPr lang="en-US"/>
          </a:p>
        </p:txBody>
      </p:sp>
      <p:grpSp>
        <p:nvGrpSpPr>
          <p:cNvPr id="6" name="Group 6"/>
          <p:cNvGrpSpPr/>
          <p:nvPr/>
        </p:nvGrpSpPr>
        <p:grpSpPr>
          <a:xfrm>
            <a:off x="1329927" y="1324416"/>
            <a:ext cx="1247155" cy="300908"/>
            <a:chOff x="0" y="0"/>
            <a:chExt cx="1662874" cy="401211"/>
          </a:xfrm>
        </p:grpSpPr>
        <p:grpSp>
          <p:nvGrpSpPr>
            <p:cNvPr id="7" name="Group 7"/>
            <p:cNvGrpSpPr/>
            <p:nvPr/>
          </p:nvGrpSpPr>
          <p:grpSpPr>
            <a:xfrm>
              <a:off x="1261663" y="0"/>
              <a:ext cx="401211" cy="401211"/>
              <a:chOff x="0" y="0"/>
              <a:chExt cx="812800" cy="812800"/>
            </a:xfrm>
          </p:grpSpPr>
          <p:sp>
            <p:nvSpPr>
              <p:cNvPr id="8" name="Freeform 8"/>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txBody>
              <a:bodyPr/>
              <a:lstStyle/>
              <a:p>
                <a:endParaRPr lang="en-US"/>
              </a:p>
            </p:txBody>
          </p:sp>
          <p:sp>
            <p:nvSpPr>
              <p:cNvPr id="9" name="TextBox 9"/>
              <p:cNvSpPr txBox="1"/>
              <p:nvPr/>
            </p:nvSpPr>
            <p:spPr>
              <a:xfrm>
                <a:off x="76200" y="38100"/>
                <a:ext cx="660400" cy="698500"/>
              </a:xfrm>
              <a:prstGeom prst="rect">
                <a:avLst/>
              </a:prstGeom>
            </p:spPr>
            <p:txBody>
              <a:bodyPr lIns="50800" tIns="50800" rIns="50800" bIns="50800" rtlCol="0" anchor="ctr"/>
              <a:lstStyle/>
              <a:p>
                <a:pPr algn="ctr">
                  <a:lnSpc>
                    <a:spcPts val="2659"/>
                  </a:lnSpc>
                </a:pPr>
                <a:endParaRPr/>
              </a:p>
            </p:txBody>
          </p:sp>
        </p:grpSp>
        <p:grpSp>
          <p:nvGrpSpPr>
            <p:cNvPr id="10" name="Group 10"/>
            <p:cNvGrpSpPr/>
            <p:nvPr/>
          </p:nvGrpSpPr>
          <p:grpSpPr>
            <a:xfrm>
              <a:off x="629769" y="0"/>
              <a:ext cx="401211" cy="401211"/>
              <a:chOff x="0" y="0"/>
              <a:chExt cx="812800" cy="812800"/>
            </a:xfrm>
          </p:grpSpPr>
          <p:sp>
            <p:nvSpPr>
              <p:cNvPr id="11" name="Freeform 11"/>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txBody>
              <a:bodyPr/>
              <a:lstStyle/>
              <a:p>
                <a:endParaRPr lang="en-US"/>
              </a:p>
            </p:txBody>
          </p:sp>
          <p:sp>
            <p:nvSpPr>
              <p:cNvPr id="12" name="TextBox 12"/>
              <p:cNvSpPr txBox="1"/>
              <p:nvPr/>
            </p:nvSpPr>
            <p:spPr>
              <a:xfrm>
                <a:off x="76200" y="38100"/>
                <a:ext cx="660400" cy="698500"/>
              </a:xfrm>
              <a:prstGeom prst="rect">
                <a:avLst/>
              </a:prstGeom>
            </p:spPr>
            <p:txBody>
              <a:bodyPr lIns="50800" tIns="50800" rIns="50800" bIns="50800" rtlCol="0" anchor="ctr"/>
              <a:lstStyle/>
              <a:p>
                <a:pPr algn="ctr">
                  <a:lnSpc>
                    <a:spcPts val="2659"/>
                  </a:lnSpc>
                </a:pPr>
                <a:endParaRPr/>
              </a:p>
            </p:txBody>
          </p:sp>
        </p:grpSp>
        <p:grpSp>
          <p:nvGrpSpPr>
            <p:cNvPr id="13" name="Group 13"/>
            <p:cNvGrpSpPr/>
            <p:nvPr/>
          </p:nvGrpSpPr>
          <p:grpSpPr>
            <a:xfrm>
              <a:off x="0" y="0"/>
              <a:ext cx="401211" cy="401211"/>
              <a:chOff x="0" y="0"/>
              <a:chExt cx="812800" cy="812800"/>
            </a:xfrm>
          </p:grpSpPr>
          <p:sp>
            <p:nvSpPr>
              <p:cNvPr id="14" name="Freeform 14"/>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txBody>
              <a:bodyPr/>
              <a:lstStyle/>
              <a:p>
                <a:endParaRPr lang="en-US"/>
              </a:p>
            </p:txBody>
          </p:sp>
          <p:sp>
            <p:nvSpPr>
              <p:cNvPr id="15" name="TextBox 15"/>
              <p:cNvSpPr txBox="1"/>
              <p:nvPr/>
            </p:nvSpPr>
            <p:spPr>
              <a:xfrm>
                <a:off x="76200" y="38100"/>
                <a:ext cx="660400" cy="698500"/>
              </a:xfrm>
              <a:prstGeom prst="rect">
                <a:avLst/>
              </a:prstGeom>
            </p:spPr>
            <p:txBody>
              <a:bodyPr lIns="50800" tIns="50800" rIns="50800" bIns="50800" rtlCol="0" anchor="ctr"/>
              <a:lstStyle/>
              <a:p>
                <a:pPr algn="ctr">
                  <a:lnSpc>
                    <a:spcPts val="2659"/>
                  </a:lnSpc>
                </a:pPr>
                <a:endParaRPr/>
              </a:p>
            </p:txBody>
          </p:sp>
        </p:grpSp>
      </p:grpSp>
      <p:sp>
        <p:nvSpPr>
          <p:cNvPr id="16" name="Freeform 16"/>
          <p:cNvSpPr/>
          <p:nvPr/>
        </p:nvSpPr>
        <p:spPr>
          <a:xfrm>
            <a:off x="9577309" y="1474870"/>
            <a:ext cx="8567305" cy="7928651"/>
          </a:xfrm>
          <a:custGeom>
            <a:avLst/>
            <a:gdLst/>
            <a:ahLst/>
            <a:cxnLst/>
            <a:rect l="l" t="t" r="r" b="b"/>
            <a:pathLst>
              <a:path w="8567305" h="7928651">
                <a:moveTo>
                  <a:pt x="0" y="0"/>
                </a:moveTo>
                <a:lnTo>
                  <a:pt x="8567304" y="0"/>
                </a:lnTo>
                <a:lnTo>
                  <a:pt x="8567304" y="7928652"/>
                </a:lnTo>
                <a:lnTo>
                  <a:pt x="0" y="7928652"/>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US"/>
          </a:p>
        </p:txBody>
      </p:sp>
      <p:sp>
        <p:nvSpPr>
          <p:cNvPr id="17" name="TextBox 17"/>
          <p:cNvSpPr txBox="1"/>
          <p:nvPr/>
        </p:nvSpPr>
        <p:spPr>
          <a:xfrm>
            <a:off x="1443660" y="4199707"/>
            <a:ext cx="9415699" cy="2130757"/>
          </a:xfrm>
          <a:prstGeom prst="rect">
            <a:avLst/>
          </a:prstGeom>
        </p:spPr>
        <p:txBody>
          <a:bodyPr lIns="0" tIns="0" rIns="0" bIns="0" rtlCol="0" anchor="t">
            <a:spAutoFit/>
          </a:bodyPr>
          <a:lstStyle/>
          <a:p>
            <a:pPr lvl="0" algn="ctr">
              <a:lnSpc>
                <a:spcPts val="8449"/>
              </a:lnSpc>
            </a:pPr>
            <a:r>
              <a:rPr lang="nl-NL" sz="5522" dirty="0">
                <a:solidFill>
                  <a:srgbClr val="FFFFFF"/>
                </a:solidFill>
                <a:latin typeface="Poppins Bold"/>
              </a:rPr>
              <a:t>Wat weet jy van Dwelmmisbruik?</a:t>
            </a:r>
            <a:endParaRPr lang="en-US" sz="5522" dirty="0">
              <a:solidFill>
                <a:srgbClr val="FFFFFF"/>
              </a:solidFill>
              <a:latin typeface="Poppins Bold"/>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Picture 19" descr="A close-up of a bottle pouring water into a glass&#10;&#10;Description automatically generated">
            <a:extLst>
              <a:ext uri="{FF2B5EF4-FFF2-40B4-BE49-F238E27FC236}">
                <a16:creationId xmlns:a16="http://schemas.microsoft.com/office/drawing/2014/main" id="{945EF044-810D-3B86-D467-839B6E66E534}"/>
              </a:ext>
            </a:extLst>
          </p:cNvPr>
          <p:cNvPicPr>
            <a:picLocks noChangeAspect="1"/>
          </p:cNvPicPr>
          <p:nvPr/>
        </p:nvPicPr>
        <p:blipFill rotWithShape="1">
          <a:blip r:embed="rId3">
            <a:alphaModFix amt="50000"/>
            <a:extLst>
              <a:ext uri="{28A0092B-C50C-407E-A947-70E740481C1C}">
                <a14:useLocalDpi xmlns:a14="http://schemas.microsoft.com/office/drawing/2010/main" val="0"/>
              </a:ext>
            </a:extLst>
          </a:blip>
          <a:srcRect l="14659"/>
          <a:stretch/>
        </p:blipFill>
        <p:spPr>
          <a:xfrm>
            <a:off x="0" y="-25696"/>
            <a:ext cx="9814088" cy="10286996"/>
          </a:xfrm>
          <a:prstGeom prst="rect">
            <a:avLst/>
          </a:prstGeom>
        </p:spPr>
      </p:pic>
      <p:grpSp>
        <p:nvGrpSpPr>
          <p:cNvPr id="3" name="Group 3"/>
          <p:cNvGrpSpPr/>
          <p:nvPr/>
        </p:nvGrpSpPr>
        <p:grpSpPr>
          <a:xfrm>
            <a:off x="6980615" y="1068218"/>
            <a:ext cx="10946761" cy="8359121"/>
            <a:chOff x="0" y="0"/>
            <a:chExt cx="2883097" cy="2201579"/>
          </a:xfrm>
        </p:grpSpPr>
        <p:sp>
          <p:nvSpPr>
            <p:cNvPr id="4" name="Freeform 4"/>
            <p:cNvSpPr/>
            <p:nvPr/>
          </p:nvSpPr>
          <p:spPr>
            <a:xfrm>
              <a:off x="0" y="0"/>
              <a:ext cx="2883097" cy="2201579"/>
            </a:xfrm>
            <a:custGeom>
              <a:avLst/>
              <a:gdLst/>
              <a:ahLst/>
              <a:cxnLst/>
              <a:rect l="l" t="t" r="r" b="b"/>
              <a:pathLst>
                <a:path w="2883097" h="2201579">
                  <a:moveTo>
                    <a:pt x="36069" y="0"/>
                  </a:moveTo>
                  <a:lnTo>
                    <a:pt x="2847029" y="0"/>
                  </a:lnTo>
                  <a:cubicBezTo>
                    <a:pt x="2856595" y="0"/>
                    <a:pt x="2865769" y="3800"/>
                    <a:pt x="2872533" y="10564"/>
                  </a:cubicBezTo>
                  <a:cubicBezTo>
                    <a:pt x="2879297" y="17329"/>
                    <a:pt x="2883097" y="26503"/>
                    <a:pt x="2883097" y="36069"/>
                  </a:cubicBezTo>
                  <a:lnTo>
                    <a:pt x="2883097" y="2165510"/>
                  </a:lnTo>
                  <a:cubicBezTo>
                    <a:pt x="2883097" y="2185430"/>
                    <a:pt x="2866949" y="2201579"/>
                    <a:pt x="2847029" y="2201579"/>
                  </a:cubicBezTo>
                  <a:lnTo>
                    <a:pt x="36069" y="2201579"/>
                  </a:lnTo>
                  <a:cubicBezTo>
                    <a:pt x="26503" y="2201579"/>
                    <a:pt x="17329" y="2197779"/>
                    <a:pt x="10564" y="2191015"/>
                  </a:cubicBezTo>
                  <a:cubicBezTo>
                    <a:pt x="3800" y="2184250"/>
                    <a:pt x="0" y="2175076"/>
                    <a:pt x="0" y="2165510"/>
                  </a:cubicBezTo>
                  <a:lnTo>
                    <a:pt x="0" y="36069"/>
                  </a:lnTo>
                  <a:cubicBezTo>
                    <a:pt x="0" y="26503"/>
                    <a:pt x="3800" y="17329"/>
                    <a:pt x="10564" y="10564"/>
                  </a:cubicBezTo>
                  <a:cubicBezTo>
                    <a:pt x="17329" y="3800"/>
                    <a:pt x="26503" y="0"/>
                    <a:pt x="36069" y="0"/>
                  </a:cubicBezTo>
                  <a:close/>
                </a:path>
              </a:pathLst>
            </a:custGeom>
            <a:solidFill>
              <a:srgbClr val="EC5961"/>
            </a:solidFill>
          </p:spPr>
          <p:txBody>
            <a:bodyPr/>
            <a:lstStyle/>
            <a:p>
              <a:endParaRPr lang="en-US"/>
            </a:p>
          </p:txBody>
        </p:sp>
        <p:sp>
          <p:nvSpPr>
            <p:cNvPr id="5" name="TextBox 5"/>
            <p:cNvSpPr txBox="1"/>
            <p:nvPr/>
          </p:nvSpPr>
          <p:spPr>
            <a:xfrm>
              <a:off x="0" y="-57150"/>
              <a:ext cx="2883097" cy="2258729"/>
            </a:xfrm>
            <a:prstGeom prst="rect">
              <a:avLst/>
            </a:prstGeom>
          </p:spPr>
          <p:txBody>
            <a:bodyPr lIns="50800" tIns="50800" rIns="50800" bIns="50800" rtlCol="0" anchor="ctr"/>
            <a:lstStyle/>
            <a:p>
              <a:pPr algn="ctr">
                <a:lnSpc>
                  <a:spcPts val="2659"/>
                </a:lnSpc>
                <a:spcBef>
                  <a:spcPct val="0"/>
                </a:spcBef>
              </a:pPr>
              <a:endParaRPr/>
            </a:p>
          </p:txBody>
        </p:sp>
      </p:grpSp>
      <p:sp>
        <p:nvSpPr>
          <p:cNvPr id="6" name="AutoShape 6"/>
          <p:cNvSpPr/>
          <p:nvPr/>
        </p:nvSpPr>
        <p:spPr>
          <a:xfrm>
            <a:off x="6942650" y="1938261"/>
            <a:ext cx="10984726" cy="0"/>
          </a:xfrm>
          <a:prstGeom prst="line">
            <a:avLst/>
          </a:prstGeom>
          <a:ln w="38100" cap="flat">
            <a:solidFill>
              <a:srgbClr val="FFFFFF"/>
            </a:solidFill>
            <a:prstDash val="solid"/>
            <a:headEnd type="none" w="sm" len="sm"/>
            <a:tailEnd type="none" w="sm" len="sm"/>
          </a:ln>
        </p:spPr>
        <p:txBody>
          <a:bodyPr/>
          <a:lstStyle/>
          <a:p>
            <a:endParaRPr lang="en-US"/>
          </a:p>
        </p:txBody>
      </p:sp>
      <p:grpSp>
        <p:nvGrpSpPr>
          <p:cNvPr id="7" name="Group 7"/>
          <p:cNvGrpSpPr/>
          <p:nvPr/>
        </p:nvGrpSpPr>
        <p:grpSpPr>
          <a:xfrm>
            <a:off x="7632413" y="1363935"/>
            <a:ext cx="1247155" cy="300908"/>
            <a:chOff x="0" y="0"/>
            <a:chExt cx="1662874" cy="401211"/>
          </a:xfrm>
        </p:grpSpPr>
        <p:grpSp>
          <p:nvGrpSpPr>
            <p:cNvPr id="8" name="Group 8"/>
            <p:cNvGrpSpPr/>
            <p:nvPr/>
          </p:nvGrpSpPr>
          <p:grpSpPr>
            <a:xfrm>
              <a:off x="1261663" y="0"/>
              <a:ext cx="401211" cy="401211"/>
              <a:chOff x="0" y="0"/>
              <a:chExt cx="812800" cy="812800"/>
            </a:xfrm>
          </p:grpSpPr>
          <p:sp>
            <p:nvSpPr>
              <p:cNvPr id="9" name="Freeform 9"/>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txBody>
              <a:bodyPr/>
              <a:lstStyle/>
              <a:p>
                <a:endParaRPr lang="en-US"/>
              </a:p>
            </p:txBody>
          </p:sp>
          <p:sp>
            <p:nvSpPr>
              <p:cNvPr id="10" name="TextBox 10"/>
              <p:cNvSpPr txBox="1"/>
              <p:nvPr/>
            </p:nvSpPr>
            <p:spPr>
              <a:xfrm>
                <a:off x="76200" y="38100"/>
                <a:ext cx="660400" cy="698500"/>
              </a:xfrm>
              <a:prstGeom prst="rect">
                <a:avLst/>
              </a:prstGeom>
            </p:spPr>
            <p:txBody>
              <a:bodyPr lIns="50800" tIns="50800" rIns="50800" bIns="50800" rtlCol="0" anchor="ctr"/>
              <a:lstStyle/>
              <a:p>
                <a:pPr algn="ctr">
                  <a:lnSpc>
                    <a:spcPts val="2659"/>
                  </a:lnSpc>
                </a:pPr>
                <a:endParaRPr/>
              </a:p>
            </p:txBody>
          </p:sp>
        </p:grpSp>
        <p:grpSp>
          <p:nvGrpSpPr>
            <p:cNvPr id="11" name="Group 11"/>
            <p:cNvGrpSpPr/>
            <p:nvPr/>
          </p:nvGrpSpPr>
          <p:grpSpPr>
            <a:xfrm>
              <a:off x="629769" y="0"/>
              <a:ext cx="401211" cy="401211"/>
              <a:chOff x="0" y="0"/>
              <a:chExt cx="812800" cy="812800"/>
            </a:xfrm>
          </p:grpSpPr>
          <p:sp>
            <p:nvSpPr>
              <p:cNvPr id="12" name="Freeform 12"/>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txBody>
              <a:bodyPr/>
              <a:lstStyle/>
              <a:p>
                <a:endParaRPr lang="en-US"/>
              </a:p>
            </p:txBody>
          </p:sp>
          <p:sp>
            <p:nvSpPr>
              <p:cNvPr id="13" name="TextBox 13"/>
              <p:cNvSpPr txBox="1"/>
              <p:nvPr/>
            </p:nvSpPr>
            <p:spPr>
              <a:xfrm>
                <a:off x="76200" y="38100"/>
                <a:ext cx="660400" cy="698500"/>
              </a:xfrm>
              <a:prstGeom prst="rect">
                <a:avLst/>
              </a:prstGeom>
            </p:spPr>
            <p:txBody>
              <a:bodyPr lIns="50800" tIns="50800" rIns="50800" bIns="50800" rtlCol="0" anchor="ctr"/>
              <a:lstStyle/>
              <a:p>
                <a:pPr algn="ctr">
                  <a:lnSpc>
                    <a:spcPts val="2659"/>
                  </a:lnSpc>
                </a:pPr>
                <a:endParaRPr/>
              </a:p>
            </p:txBody>
          </p:sp>
        </p:grpSp>
        <p:grpSp>
          <p:nvGrpSpPr>
            <p:cNvPr id="14" name="Group 14"/>
            <p:cNvGrpSpPr/>
            <p:nvPr/>
          </p:nvGrpSpPr>
          <p:grpSpPr>
            <a:xfrm>
              <a:off x="0" y="0"/>
              <a:ext cx="401211" cy="401211"/>
              <a:chOff x="0" y="0"/>
              <a:chExt cx="812800" cy="812800"/>
            </a:xfrm>
          </p:grpSpPr>
          <p:sp>
            <p:nvSpPr>
              <p:cNvPr id="15" name="Freeform 15"/>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txBody>
              <a:bodyPr/>
              <a:lstStyle/>
              <a:p>
                <a:endParaRPr lang="en-US"/>
              </a:p>
            </p:txBody>
          </p:sp>
          <p:sp>
            <p:nvSpPr>
              <p:cNvPr id="16" name="TextBox 16"/>
              <p:cNvSpPr txBox="1"/>
              <p:nvPr/>
            </p:nvSpPr>
            <p:spPr>
              <a:xfrm>
                <a:off x="76200" y="38100"/>
                <a:ext cx="660400" cy="698500"/>
              </a:xfrm>
              <a:prstGeom prst="rect">
                <a:avLst/>
              </a:prstGeom>
            </p:spPr>
            <p:txBody>
              <a:bodyPr lIns="50800" tIns="50800" rIns="50800" bIns="50800" rtlCol="0" anchor="ctr"/>
              <a:lstStyle/>
              <a:p>
                <a:pPr algn="ctr">
                  <a:lnSpc>
                    <a:spcPts val="2659"/>
                  </a:lnSpc>
                </a:pPr>
                <a:endParaRPr/>
              </a:p>
            </p:txBody>
          </p:sp>
        </p:grpSp>
      </p:grpSp>
      <p:sp>
        <p:nvSpPr>
          <p:cNvPr id="17" name="TextBox 17"/>
          <p:cNvSpPr txBox="1"/>
          <p:nvPr/>
        </p:nvSpPr>
        <p:spPr>
          <a:xfrm>
            <a:off x="7632413" y="2605016"/>
            <a:ext cx="9814088" cy="1057725"/>
          </a:xfrm>
          <a:prstGeom prst="rect">
            <a:avLst/>
          </a:prstGeom>
        </p:spPr>
        <p:txBody>
          <a:bodyPr lIns="0" tIns="0" rIns="0" bIns="0" rtlCol="0" anchor="t">
            <a:spAutoFit/>
          </a:bodyPr>
          <a:lstStyle/>
          <a:p>
            <a:pPr algn="ctr">
              <a:lnSpc>
                <a:spcPts val="8073"/>
              </a:lnSpc>
            </a:pPr>
            <a:r>
              <a:rPr lang="en-US" sz="7762" dirty="0">
                <a:solidFill>
                  <a:srgbClr val="FFFFFF"/>
                </a:solidFill>
                <a:latin typeface="Poppins Bold"/>
              </a:rPr>
              <a:t>Wat </a:t>
            </a:r>
            <a:r>
              <a:rPr lang="en-US" sz="7762" dirty="0" err="1">
                <a:solidFill>
                  <a:srgbClr val="FFFFFF"/>
                </a:solidFill>
                <a:latin typeface="Poppins Bold"/>
              </a:rPr>
              <a:t>gaan</a:t>
            </a:r>
            <a:r>
              <a:rPr lang="en-US" sz="7762" dirty="0">
                <a:solidFill>
                  <a:srgbClr val="FFFFFF"/>
                </a:solidFill>
                <a:latin typeface="Poppins Bold"/>
              </a:rPr>
              <a:t> </a:t>
            </a:r>
            <a:r>
              <a:rPr lang="en-US" sz="7762" dirty="0" err="1">
                <a:solidFill>
                  <a:srgbClr val="FFFFFF"/>
                </a:solidFill>
                <a:latin typeface="Poppins Bold"/>
              </a:rPr>
              <a:t>ons</a:t>
            </a:r>
            <a:r>
              <a:rPr lang="en-US" sz="7762" dirty="0">
                <a:solidFill>
                  <a:srgbClr val="FFFFFF"/>
                </a:solidFill>
                <a:latin typeface="Poppins Bold"/>
              </a:rPr>
              <a:t> leer?</a:t>
            </a:r>
          </a:p>
        </p:txBody>
      </p:sp>
      <p:sp>
        <p:nvSpPr>
          <p:cNvPr id="18" name="TextBox 18"/>
          <p:cNvSpPr txBox="1"/>
          <p:nvPr/>
        </p:nvSpPr>
        <p:spPr>
          <a:xfrm>
            <a:off x="7320912" y="3907265"/>
            <a:ext cx="10374927" cy="4697606"/>
          </a:xfrm>
          <a:prstGeom prst="rect">
            <a:avLst/>
          </a:prstGeom>
        </p:spPr>
        <p:txBody>
          <a:bodyPr lIns="0" tIns="0" rIns="0" bIns="0" rtlCol="0" anchor="t">
            <a:spAutoFit/>
          </a:bodyPr>
          <a:lstStyle/>
          <a:p>
            <a:pPr marL="658240" lvl="1" indent="-329120">
              <a:lnSpc>
                <a:spcPts val="3719"/>
              </a:lnSpc>
              <a:buFont typeface="Arial"/>
              <a:buChar char="•"/>
            </a:pPr>
            <a:r>
              <a:rPr lang="nl-NL" sz="3048" b="1" dirty="0">
                <a:solidFill>
                  <a:srgbClr val="FFFFFF"/>
                </a:solidFill>
                <a:latin typeface="Poppins" panose="00000500000000000000" pitchFamily="2" charset="0"/>
                <a:cs typeface="Poppins" panose="00000500000000000000" pitchFamily="2" charset="0"/>
              </a:rPr>
              <a:t>Sosiale faktore wat bydra tot dwelmmisbruik, insluitend die samelewing en die media</a:t>
            </a:r>
          </a:p>
          <a:p>
            <a:pPr marL="658240" lvl="1" indent="-329120">
              <a:lnSpc>
                <a:spcPts val="3719"/>
              </a:lnSpc>
              <a:buFont typeface="Arial"/>
              <a:buChar char="•"/>
            </a:pPr>
            <a:r>
              <a:rPr lang="nl-NL" sz="3048" dirty="0">
                <a:solidFill>
                  <a:srgbClr val="FFFFFF"/>
                </a:solidFill>
                <a:latin typeface="Poppins" panose="00000500000000000000" pitchFamily="2" charset="0"/>
                <a:cs typeface="Poppins" panose="00000500000000000000" pitchFamily="2" charset="0"/>
              </a:rPr>
              <a:t>Gepaste gedrag om dwelmmisbruik te voorkom en stop te sit: weiering en besluitnemingsvaardighede</a:t>
            </a:r>
          </a:p>
          <a:p>
            <a:pPr marL="658240" lvl="1" indent="-329120">
              <a:lnSpc>
                <a:spcPts val="3719"/>
              </a:lnSpc>
              <a:buFont typeface="Arial"/>
              <a:buChar char="•"/>
            </a:pPr>
            <a:r>
              <a:rPr lang="nl-NL" sz="3048" dirty="0">
                <a:solidFill>
                  <a:srgbClr val="FFFFFF"/>
                </a:solidFill>
                <a:latin typeface="Poppins" panose="00000500000000000000" pitchFamily="2" charset="0"/>
                <a:cs typeface="Poppins" panose="00000500000000000000" pitchFamily="2" charset="0"/>
              </a:rPr>
              <a:t>Lang- en korttermyngevolge van dwelmmisbruik: verbintenis met misdaad, geweld en opvoedkundige uitkomste</a:t>
            </a:r>
          </a:p>
          <a:p>
            <a:pPr marL="658240" lvl="1" indent="-329120">
              <a:lnSpc>
                <a:spcPts val="3719"/>
              </a:lnSpc>
              <a:buFont typeface="Arial"/>
              <a:buChar char="•"/>
            </a:pPr>
            <a:r>
              <a:rPr lang="nl-NL" sz="3048" dirty="0">
                <a:solidFill>
                  <a:srgbClr val="FFFFFF"/>
                </a:solidFill>
                <a:latin typeface="Poppins" panose="00000500000000000000" pitchFamily="2" charset="0"/>
                <a:cs typeface="Poppins" panose="00000500000000000000" pitchFamily="2" charset="0"/>
              </a:rPr>
              <a:t>Moontlikhede vir rehabilitasie: waar om hulp te vind, versorging en ondersteuning</a:t>
            </a:r>
            <a:endParaRPr lang="en-US" sz="3048" dirty="0">
              <a:solidFill>
                <a:srgbClr val="FFFFFF"/>
              </a:solidFill>
              <a:latin typeface="Poppins" panose="00000500000000000000" pitchFamily="2" charset="0"/>
              <a:cs typeface="Poppins" panose="00000500000000000000" pitchFamily="2"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028700" y="899179"/>
            <a:ext cx="16230600" cy="8673432"/>
            <a:chOff x="0" y="0"/>
            <a:chExt cx="4740340" cy="2533179"/>
          </a:xfrm>
        </p:grpSpPr>
        <p:sp>
          <p:nvSpPr>
            <p:cNvPr id="3" name="Freeform 3"/>
            <p:cNvSpPr/>
            <p:nvPr/>
          </p:nvSpPr>
          <p:spPr>
            <a:xfrm>
              <a:off x="0" y="0"/>
              <a:ext cx="4740340" cy="2533179"/>
            </a:xfrm>
            <a:custGeom>
              <a:avLst/>
              <a:gdLst/>
              <a:ahLst/>
              <a:cxnLst/>
              <a:rect l="l" t="t" r="r" b="b"/>
              <a:pathLst>
                <a:path w="4740340" h="2533179">
                  <a:moveTo>
                    <a:pt x="24327" y="0"/>
                  </a:moveTo>
                  <a:lnTo>
                    <a:pt x="4716013" y="0"/>
                  </a:lnTo>
                  <a:cubicBezTo>
                    <a:pt x="4722465" y="0"/>
                    <a:pt x="4728652" y="2563"/>
                    <a:pt x="4733215" y="7125"/>
                  </a:cubicBezTo>
                  <a:cubicBezTo>
                    <a:pt x="4737777" y="11687"/>
                    <a:pt x="4740340" y="17875"/>
                    <a:pt x="4740340" y="24327"/>
                  </a:cubicBezTo>
                  <a:lnTo>
                    <a:pt x="4740340" y="2508852"/>
                  </a:lnTo>
                  <a:cubicBezTo>
                    <a:pt x="4740340" y="2522288"/>
                    <a:pt x="4729448" y="2533179"/>
                    <a:pt x="4716013" y="2533179"/>
                  </a:cubicBezTo>
                  <a:lnTo>
                    <a:pt x="24327" y="2533179"/>
                  </a:lnTo>
                  <a:cubicBezTo>
                    <a:pt x="17875" y="2533179"/>
                    <a:pt x="11687" y="2530616"/>
                    <a:pt x="7125" y="2526054"/>
                  </a:cubicBezTo>
                  <a:cubicBezTo>
                    <a:pt x="2563" y="2521492"/>
                    <a:pt x="0" y="2515304"/>
                    <a:pt x="0" y="2508852"/>
                  </a:cubicBezTo>
                  <a:lnTo>
                    <a:pt x="0" y="24327"/>
                  </a:lnTo>
                  <a:cubicBezTo>
                    <a:pt x="0" y="10891"/>
                    <a:pt x="10891" y="0"/>
                    <a:pt x="24327" y="0"/>
                  </a:cubicBezTo>
                  <a:close/>
                </a:path>
              </a:pathLst>
            </a:custGeom>
            <a:solidFill>
              <a:srgbClr val="FFE9BB"/>
            </a:solidFill>
          </p:spPr>
          <p:txBody>
            <a:bodyPr/>
            <a:lstStyle/>
            <a:p>
              <a:endParaRPr lang="en-US"/>
            </a:p>
          </p:txBody>
        </p:sp>
        <p:sp>
          <p:nvSpPr>
            <p:cNvPr id="4" name="TextBox 4"/>
            <p:cNvSpPr txBox="1"/>
            <p:nvPr/>
          </p:nvSpPr>
          <p:spPr>
            <a:xfrm>
              <a:off x="0" y="-57150"/>
              <a:ext cx="4740340" cy="2590329"/>
            </a:xfrm>
            <a:prstGeom prst="rect">
              <a:avLst/>
            </a:prstGeom>
          </p:spPr>
          <p:txBody>
            <a:bodyPr lIns="50800" tIns="50800" rIns="50800" bIns="50800" rtlCol="0" anchor="ctr"/>
            <a:lstStyle/>
            <a:p>
              <a:pPr algn="ctr">
                <a:lnSpc>
                  <a:spcPts val="2659"/>
                </a:lnSpc>
                <a:spcBef>
                  <a:spcPct val="0"/>
                </a:spcBef>
              </a:pPr>
              <a:endParaRPr/>
            </a:p>
          </p:txBody>
        </p:sp>
      </p:grpSp>
      <p:grpSp>
        <p:nvGrpSpPr>
          <p:cNvPr id="5" name="Group 5"/>
          <p:cNvGrpSpPr/>
          <p:nvPr/>
        </p:nvGrpSpPr>
        <p:grpSpPr>
          <a:xfrm>
            <a:off x="1718463" y="1194896"/>
            <a:ext cx="1247155" cy="300908"/>
            <a:chOff x="0" y="0"/>
            <a:chExt cx="1662874" cy="401211"/>
          </a:xfrm>
        </p:grpSpPr>
        <p:grpSp>
          <p:nvGrpSpPr>
            <p:cNvPr id="6" name="Group 6"/>
            <p:cNvGrpSpPr/>
            <p:nvPr/>
          </p:nvGrpSpPr>
          <p:grpSpPr>
            <a:xfrm>
              <a:off x="1261663" y="0"/>
              <a:ext cx="401211" cy="401211"/>
              <a:chOff x="0" y="0"/>
              <a:chExt cx="812800" cy="812800"/>
            </a:xfrm>
          </p:grpSpPr>
          <p:sp>
            <p:nvSpPr>
              <p:cNvPr id="7" name="Freeform 7"/>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2D2932"/>
              </a:solidFill>
            </p:spPr>
            <p:txBody>
              <a:bodyPr/>
              <a:lstStyle/>
              <a:p>
                <a:endParaRPr lang="en-US"/>
              </a:p>
            </p:txBody>
          </p:sp>
          <p:sp>
            <p:nvSpPr>
              <p:cNvPr id="8" name="TextBox 8"/>
              <p:cNvSpPr txBox="1"/>
              <p:nvPr/>
            </p:nvSpPr>
            <p:spPr>
              <a:xfrm>
                <a:off x="76200" y="38100"/>
                <a:ext cx="660400" cy="698500"/>
              </a:xfrm>
              <a:prstGeom prst="rect">
                <a:avLst/>
              </a:prstGeom>
            </p:spPr>
            <p:txBody>
              <a:bodyPr lIns="50800" tIns="50800" rIns="50800" bIns="50800" rtlCol="0" anchor="ctr"/>
              <a:lstStyle/>
              <a:p>
                <a:pPr algn="ctr">
                  <a:lnSpc>
                    <a:spcPts val="2659"/>
                  </a:lnSpc>
                </a:pPr>
                <a:endParaRPr/>
              </a:p>
            </p:txBody>
          </p:sp>
        </p:grpSp>
        <p:grpSp>
          <p:nvGrpSpPr>
            <p:cNvPr id="9" name="Group 9"/>
            <p:cNvGrpSpPr/>
            <p:nvPr/>
          </p:nvGrpSpPr>
          <p:grpSpPr>
            <a:xfrm>
              <a:off x="629769" y="0"/>
              <a:ext cx="401211" cy="401211"/>
              <a:chOff x="0" y="0"/>
              <a:chExt cx="812800" cy="812800"/>
            </a:xfrm>
          </p:grpSpPr>
          <p:sp>
            <p:nvSpPr>
              <p:cNvPr id="10" name="Freeform 10"/>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2D2932"/>
              </a:solidFill>
            </p:spPr>
            <p:txBody>
              <a:bodyPr/>
              <a:lstStyle/>
              <a:p>
                <a:endParaRPr lang="en-US"/>
              </a:p>
            </p:txBody>
          </p:sp>
          <p:sp>
            <p:nvSpPr>
              <p:cNvPr id="11" name="TextBox 11"/>
              <p:cNvSpPr txBox="1"/>
              <p:nvPr/>
            </p:nvSpPr>
            <p:spPr>
              <a:xfrm>
                <a:off x="76200" y="38100"/>
                <a:ext cx="660400" cy="698500"/>
              </a:xfrm>
              <a:prstGeom prst="rect">
                <a:avLst/>
              </a:prstGeom>
            </p:spPr>
            <p:txBody>
              <a:bodyPr lIns="50800" tIns="50800" rIns="50800" bIns="50800" rtlCol="0" anchor="ctr"/>
              <a:lstStyle/>
              <a:p>
                <a:pPr algn="ctr">
                  <a:lnSpc>
                    <a:spcPts val="2659"/>
                  </a:lnSpc>
                </a:pPr>
                <a:endParaRPr/>
              </a:p>
            </p:txBody>
          </p:sp>
        </p:grpSp>
        <p:grpSp>
          <p:nvGrpSpPr>
            <p:cNvPr id="12" name="Group 12"/>
            <p:cNvGrpSpPr/>
            <p:nvPr/>
          </p:nvGrpSpPr>
          <p:grpSpPr>
            <a:xfrm>
              <a:off x="0" y="0"/>
              <a:ext cx="401211" cy="401211"/>
              <a:chOff x="0" y="0"/>
              <a:chExt cx="812800" cy="812800"/>
            </a:xfrm>
          </p:grpSpPr>
          <p:sp>
            <p:nvSpPr>
              <p:cNvPr id="13" name="Freeform 13"/>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2D2932"/>
              </a:solidFill>
            </p:spPr>
            <p:txBody>
              <a:bodyPr/>
              <a:lstStyle/>
              <a:p>
                <a:endParaRPr lang="en-US"/>
              </a:p>
            </p:txBody>
          </p:sp>
          <p:sp>
            <p:nvSpPr>
              <p:cNvPr id="14" name="TextBox 14"/>
              <p:cNvSpPr txBox="1"/>
              <p:nvPr/>
            </p:nvSpPr>
            <p:spPr>
              <a:xfrm>
                <a:off x="76200" y="38100"/>
                <a:ext cx="660400" cy="698500"/>
              </a:xfrm>
              <a:prstGeom prst="rect">
                <a:avLst/>
              </a:prstGeom>
            </p:spPr>
            <p:txBody>
              <a:bodyPr lIns="50800" tIns="50800" rIns="50800" bIns="50800" rtlCol="0" anchor="ctr"/>
              <a:lstStyle/>
              <a:p>
                <a:pPr algn="ctr">
                  <a:lnSpc>
                    <a:spcPts val="2659"/>
                  </a:lnSpc>
                </a:pPr>
                <a:endParaRPr/>
              </a:p>
            </p:txBody>
          </p:sp>
        </p:grpSp>
      </p:grpSp>
      <p:sp>
        <p:nvSpPr>
          <p:cNvPr id="15" name="AutoShape 15"/>
          <p:cNvSpPr/>
          <p:nvPr/>
        </p:nvSpPr>
        <p:spPr>
          <a:xfrm>
            <a:off x="1028700" y="1826372"/>
            <a:ext cx="16215630" cy="0"/>
          </a:xfrm>
          <a:prstGeom prst="line">
            <a:avLst/>
          </a:prstGeom>
          <a:ln w="38100" cap="flat">
            <a:solidFill>
              <a:srgbClr val="000000"/>
            </a:solidFill>
            <a:prstDash val="solid"/>
            <a:headEnd type="none" w="sm" len="sm"/>
            <a:tailEnd type="none" w="sm" len="sm"/>
          </a:ln>
        </p:spPr>
        <p:txBody>
          <a:bodyPr/>
          <a:lstStyle/>
          <a:p>
            <a:endParaRPr lang="en-US"/>
          </a:p>
        </p:txBody>
      </p:sp>
      <p:sp>
        <p:nvSpPr>
          <p:cNvPr id="16" name="TextBox 16"/>
          <p:cNvSpPr txBox="1"/>
          <p:nvPr/>
        </p:nvSpPr>
        <p:spPr>
          <a:xfrm>
            <a:off x="1718463" y="3232660"/>
            <a:ext cx="15127534" cy="5754204"/>
          </a:xfrm>
          <a:prstGeom prst="rect">
            <a:avLst/>
          </a:prstGeom>
        </p:spPr>
        <p:txBody>
          <a:bodyPr lIns="0" tIns="0" rIns="0" bIns="0" rtlCol="0" anchor="t">
            <a:spAutoFit/>
          </a:bodyPr>
          <a:lstStyle/>
          <a:p>
            <a:pPr>
              <a:lnSpc>
                <a:spcPct val="150000"/>
              </a:lnSpc>
            </a:pPr>
            <a:r>
              <a:rPr lang="nl-NL" sz="2799" b="1" dirty="0">
                <a:solidFill>
                  <a:srgbClr val="000000"/>
                </a:solidFill>
                <a:latin typeface="Poppins" panose="00000500000000000000" pitchFamily="2" charset="0"/>
                <a:cs typeface="Poppins" panose="00000500000000000000" pitchFamily="2" charset="0"/>
              </a:rPr>
              <a:t>Gesinsdinamika</a:t>
            </a:r>
            <a:r>
              <a:rPr lang="nl-NL" sz="2799" dirty="0">
                <a:solidFill>
                  <a:srgbClr val="000000"/>
                </a:solidFill>
                <a:latin typeface="Poppins" panose="00000500000000000000" pitchFamily="2" charset="0"/>
                <a:cs typeface="Poppins" panose="00000500000000000000" pitchFamily="2" charset="0"/>
              </a:rPr>
              <a:t>: Interaksies en verhoudings binne 'n gesin.
</a:t>
            </a:r>
            <a:r>
              <a:rPr lang="nl-NL" sz="2799" b="1" dirty="0">
                <a:solidFill>
                  <a:srgbClr val="000000"/>
                </a:solidFill>
                <a:latin typeface="Poppins" panose="00000500000000000000" pitchFamily="2" charset="0"/>
                <a:cs typeface="Poppins" panose="00000500000000000000" pitchFamily="2" charset="0"/>
              </a:rPr>
              <a:t>Gebrek aan Onderrig</a:t>
            </a:r>
            <a:r>
              <a:rPr lang="nl-NL" sz="2799" dirty="0">
                <a:solidFill>
                  <a:srgbClr val="000000"/>
                </a:solidFill>
                <a:latin typeface="Poppins" panose="00000500000000000000" pitchFamily="2" charset="0"/>
                <a:cs typeface="Poppins" panose="00000500000000000000" pitchFamily="2" charset="0"/>
              </a:rPr>
              <a:t>: Beperkte toegang tot kennis en vaardighede.
</a:t>
            </a:r>
            <a:r>
              <a:rPr lang="nl-NL" sz="2799" b="1" dirty="0">
                <a:solidFill>
                  <a:srgbClr val="000000"/>
                </a:solidFill>
                <a:latin typeface="Poppins" panose="00000500000000000000" pitchFamily="2" charset="0"/>
                <a:cs typeface="Poppins" panose="00000500000000000000" pitchFamily="2" charset="0"/>
              </a:rPr>
              <a:t>Media-Invloed</a:t>
            </a:r>
            <a:r>
              <a:rPr lang="nl-NL" sz="2799" dirty="0">
                <a:solidFill>
                  <a:srgbClr val="000000"/>
                </a:solidFill>
                <a:latin typeface="Poppins" panose="00000500000000000000" pitchFamily="2" charset="0"/>
                <a:cs typeface="Poppins" panose="00000500000000000000" pitchFamily="2" charset="0"/>
              </a:rPr>
              <a:t>: Impak van massamedia op houdings, oortuigings en gedrag.
</a:t>
            </a:r>
            <a:r>
              <a:rPr lang="nl-NL" sz="2799" b="1" dirty="0">
                <a:solidFill>
                  <a:srgbClr val="000000"/>
                </a:solidFill>
                <a:latin typeface="Poppins" panose="00000500000000000000" pitchFamily="2" charset="0"/>
                <a:cs typeface="Poppins" panose="00000500000000000000" pitchFamily="2" charset="0"/>
              </a:rPr>
              <a:t>Sosiale Norme</a:t>
            </a:r>
            <a:r>
              <a:rPr lang="nl-NL" sz="2799" dirty="0">
                <a:solidFill>
                  <a:srgbClr val="000000"/>
                </a:solidFill>
                <a:latin typeface="Poppins" panose="00000500000000000000" pitchFamily="2" charset="0"/>
                <a:cs typeface="Poppins" panose="00000500000000000000" pitchFamily="2" charset="0"/>
              </a:rPr>
              <a:t>: Maatskaplike verwagtinge of ongeskrewe reëls wat gedrag lei.
</a:t>
            </a:r>
            <a:r>
              <a:rPr lang="nl-NL" sz="2799" b="1" dirty="0">
                <a:solidFill>
                  <a:srgbClr val="000000"/>
                </a:solidFill>
                <a:latin typeface="Poppins" panose="00000500000000000000" pitchFamily="2" charset="0"/>
                <a:cs typeface="Poppins" panose="00000500000000000000" pitchFamily="2" charset="0"/>
              </a:rPr>
              <a:t>Ekonomiese Faktore</a:t>
            </a:r>
            <a:r>
              <a:rPr lang="nl-NL" sz="2799" dirty="0">
                <a:solidFill>
                  <a:srgbClr val="000000"/>
                </a:solidFill>
                <a:latin typeface="Poppins" panose="00000500000000000000" pitchFamily="2" charset="0"/>
                <a:cs typeface="Poppins" panose="00000500000000000000" pitchFamily="2" charset="0"/>
              </a:rPr>
              <a:t>: Invloede wat verband hou met die verspreiding van hulpbronne in die samelewing.
</a:t>
            </a:r>
            <a:r>
              <a:rPr lang="nl-NL" sz="2799" b="1" dirty="0">
                <a:solidFill>
                  <a:srgbClr val="000000"/>
                </a:solidFill>
                <a:latin typeface="Poppins" panose="00000500000000000000" pitchFamily="2" charset="0"/>
                <a:cs typeface="Poppins" panose="00000500000000000000" pitchFamily="2" charset="0"/>
              </a:rPr>
              <a:t>Groepsdruk</a:t>
            </a:r>
            <a:r>
              <a:rPr lang="nl-NL" sz="2799" dirty="0">
                <a:solidFill>
                  <a:srgbClr val="000000"/>
                </a:solidFill>
                <a:latin typeface="Poppins" panose="00000500000000000000" pitchFamily="2" charset="0"/>
                <a:cs typeface="Poppins" panose="00000500000000000000" pitchFamily="2" charset="0"/>
              </a:rPr>
              <a:t>: Invloed van vriende om aan sekere gedrag te voldoen.
</a:t>
            </a:r>
            <a:r>
              <a:rPr lang="nl-NL" sz="2799" b="1" dirty="0">
                <a:solidFill>
                  <a:srgbClr val="000000"/>
                </a:solidFill>
                <a:latin typeface="Poppins" panose="00000500000000000000" pitchFamily="2" charset="0"/>
                <a:cs typeface="Poppins" panose="00000500000000000000" pitchFamily="2" charset="0"/>
              </a:rPr>
              <a:t>Trauma en Stres</a:t>
            </a:r>
            <a:r>
              <a:rPr lang="nl-NL" sz="2799" dirty="0">
                <a:solidFill>
                  <a:srgbClr val="000000"/>
                </a:solidFill>
                <a:latin typeface="Poppins" panose="00000500000000000000" pitchFamily="2" charset="0"/>
                <a:cs typeface="Poppins" panose="00000500000000000000" pitchFamily="2" charset="0"/>
              </a:rPr>
              <a:t>: Emosionele of fisiese spanning as gevolg van moeilike ervarings.
</a:t>
            </a:r>
            <a:r>
              <a:rPr lang="nl-NL" sz="2799" b="1" dirty="0">
                <a:solidFill>
                  <a:srgbClr val="000000"/>
                </a:solidFill>
                <a:latin typeface="Poppins" panose="00000500000000000000" pitchFamily="2" charset="0"/>
                <a:cs typeface="Poppins" panose="00000500000000000000" pitchFamily="2" charset="0"/>
              </a:rPr>
              <a:t>Sosiale Isolasie</a:t>
            </a:r>
            <a:r>
              <a:rPr lang="nl-NL" sz="2799" dirty="0">
                <a:solidFill>
                  <a:srgbClr val="000000"/>
                </a:solidFill>
                <a:latin typeface="Poppins" panose="00000500000000000000" pitchFamily="2" charset="0"/>
                <a:cs typeface="Poppins" panose="00000500000000000000" pitchFamily="2" charset="0"/>
              </a:rPr>
              <a:t>: Gebrek aan kontak met ander; sosiaal alleen wees.</a:t>
            </a:r>
            <a:endParaRPr lang="en-US" sz="2799" dirty="0">
              <a:solidFill>
                <a:srgbClr val="000000"/>
              </a:solidFill>
              <a:latin typeface="Poppins" panose="00000500000000000000" pitchFamily="2" charset="0"/>
              <a:cs typeface="Poppins" panose="00000500000000000000" pitchFamily="2" charset="0"/>
            </a:endParaRPr>
          </a:p>
        </p:txBody>
      </p:sp>
      <p:sp>
        <p:nvSpPr>
          <p:cNvPr id="17" name="TextBox 17"/>
          <p:cNvSpPr txBox="1"/>
          <p:nvPr/>
        </p:nvSpPr>
        <p:spPr>
          <a:xfrm>
            <a:off x="5175719" y="2206773"/>
            <a:ext cx="7936563" cy="941027"/>
          </a:xfrm>
          <a:prstGeom prst="rect">
            <a:avLst/>
          </a:prstGeom>
        </p:spPr>
        <p:txBody>
          <a:bodyPr lIns="0" tIns="0" rIns="0" bIns="0" rtlCol="0" anchor="t">
            <a:spAutoFit/>
          </a:bodyPr>
          <a:lstStyle/>
          <a:p>
            <a:pPr marL="0" lvl="0" indent="0" algn="ctr">
              <a:lnSpc>
                <a:spcPts val="7199"/>
              </a:lnSpc>
              <a:spcBef>
                <a:spcPct val="0"/>
              </a:spcBef>
            </a:pPr>
            <a:r>
              <a:rPr lang="en-US" sz="6922" dirty="0" err="1">
                <a:solidFill>
                  <a:srgbClr val="2D2932"/>
                </a:solidFill>
                <a:latin typeface="Poppins Bold"/>
              </a:rPr>
              <a:t>Sosiale</a:t>
            </a:r>
            <a:r>
              <a:rPr lang="en-US" sz="6922" dirty="0">
                <a:solidFill>
                  <a:srgbClr val="2D2932"/>
                </a:solidFill>
                <a:latin typeface="Poppins Bold"/>
              </a:rPr>
              <a:t> </a:t>
            </a:r>
            <a:r>
              <a:rPr lang="en-US" sz="6922" dirty="0" err="1">
                <a:solidFill>
                  <a:srgbClr val="2D2932"/>
                </a:solidFill>
                <a:latin typeface="Poppins Bold"/>
              </a:rPr>
              <a:t>Faktore</a:t>
            </a:r>
            <a:endParaRPr lang="en-US" sz="6922" dirty="0">
              <a:solidFill>
                <a:srgbClr val="2D2932"/>
              </a:solidFill>
              <a:latin typeface="Poppins Bold"/>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028700" y="1028700"/>
            <a:ext cx="9902455" cy="5179461"/>
            <a:chOff x="0" y="0"/>
            <a:chExt cx="2608054" cy="1364138"/>
          </a:xfrm>
        </p:grpSpPr>
        <p:sp>
          <p:nvSpPr>
            <p:cNvPr id="3" name="Freeform 3"/>
            <p:cNvSpPr/>
            <p:nvPr/>
          </p:nvSpPr>
          <p:spPr>
            <a:xfrm>
              <a:off x="0" y="0"/>
              <a:ext cx="2608054" cy="1364138"/>
            </a:xfrm>
            <a:custGeom>
              <a:avLst/>
              <a:gdLst/>
              <a:ahLst/>
              <a:cxnLst/>
              <a:rect l="l" t="t" r="r" b="b"/>
              <a:pathLst>
                <a:path w="2608054" h="1364138">
                  <a:moveTo>
                    <a:pt x="39873" y="0"/>
                  </a:moveTo>
                  <a:lnTo>
                    <a:pt x="2568181" y="0"/>
                  </a:lnTo>
                  <a:cubicBezTo>
                    <a:pt x="2590202" y="0"/>
                    <a:pt x="2608054" y="17852"/>
                    <a:pt x="2608054" y="39873"/>
                  </a:cubicBezTo>
                  <a:lnTo>
                    <a:pt x="2608054" y="1324265"/>
                  </a:lnTo>
                  <a:cubicBezTo>
                    <a:pt x="2608054" y="1334840"/>
                    <a:pt x="2603853" y="1344982"/>
                    <a:pt x="2596376" y="1352460"/>
                  </a:cubicBezTo>
                  <a:cubicBezTo>
                    <a:pt x="2588898" y="1359937"/>
                    <a:pt x="2578756" y="1364138"/>
                    <a:pt x="2568181" y="1364138"/>
                  </a:cubicBezTo>
                  <a:lnTo>
                    <a:pt x="39873" y="1364138"/>
                  </a:lnTo>
                  <a:cubicBezTo>
                    <a:pt x="17852" y="1364138"/>
                    <a:pt x="0" y="1346286"/>
                    <a:pt x="0" y="1324265"/>
                  </a:cubicBezTo>
                  <a:lnTo>
                    <a:pt x="0" y="39873"/>
                  </a:lnTo>
                  <a:cubicBezTo>
                    <a:pt x="0" y="17852"/>
                    <a:pt x="17852" y="0"/>
                    <a:pt x="39873" y="0"/>
                  </a:cubicBezTo>
                  <a:close/>
                </a:path>
              </a:pathLst>
            </a:custGeom>
            <a:solidFill>
              <a:srgbClr val="2D2932"/>
            </a:solidFill>
          </p:spPr>
          <p:txBody>
            <a:bodyPr/>
            <a:lstStyle/>
            <a:p>
              <a:endParaRPr lang="en-US"/>
            </a:p>
          </p:txBody>
        </p:sp>
        <p:sp>
          <p:nvSpPr>
            <p:cNvPr id="4" name="TextBox 4"/>
            <p:cNvSpPr txBox="1"/>
            <p:nvPr/>
          </p:nvSpPr>
          <p:spPr>
            <a:xfrm>
              <a:off x="0" y="-57150"/>
              <a:ext cx="2608054" cy="1421288"/>
            </a:xfrm>
            <a:prstGeom prst="rect">
              <a:avLst/>
            </a:prstGeom>
          </p:spPr>
          <p:txBody>
            <a:bodyPr lIns="50800" tIns="50800" rIns="50800" bIns="50800" rtlCol="0" anchor="ctr"/>
            <a:lstStyle/>
            <a:p>
              <a:pPr algn="ctr">
                <a:lnSpc>
                  <a:spcPts val="2659"/>
                </a:lnSpc>
                <a:spcBef>
                  <a:spcPct val="0"/>
                </a:spcBef>
              </a:pPr>
              <a:endParaRPr/>
            </a:p>
          </p:txBody>
        </p:sp>
      </p:grpSp>
      <p:grpSp>
        <p:nvGrpSpPr>
          <p:cNvPr id="5" name="Group 5"/>
          <p:cNvGrpSpPr/>
          <p:nvPr/>
        </p:nvGrpSpPr>
        <p:grpSpPr>
          <a:xfrm>
            <a:off x="1329927" y="1324416"/>
            <a:ext cx="1247155" cy="300908"/>
            <a:chOff x="0" y="0"/>
            <a:chExt cx="1662874" cy="401211"/>
          </a:xfrm>
        </p:grpSpPr>
        <p:grpSp>
          <p:nvGrpSpPr>
            <p:cNvPr id="6" name="Group 6"/>
            <p:cNvGrpSpPr/>
            <p:nvPr/>
          </p:nvGrpSpPr>
          <p:grpSpPr>
            <a:xfrm>
              <a:off x="1261663" y="0"/>
              <a:ext cx="401211" cy="401211"/>
              <a:chOff x="0" y="0"/>
              <a:chExt cx="812800" cy="812800"/>
            </a:xfrm>
          </p:grpSpPr>
          <p:sp>
            <p:nvSpPr>
              <p:cNvPr id="7" name="Freeform 7"/>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txBody>
              <a:bodyPr/>
              <a:lstStyle/>
              <a:p>
                <a:endParaRPr lang="en-US"/>
              </a:p>
            </p:txBody>
          </p:sp>
          <p:sp>
            <p:nvSpPr>
              <p:cNvPr id="8" name="TextBox 8"/>
              <p:cNvSpPr txBox="1"/>
              <p:nvPr/>
            </p:nvSpPr>
            <p:spPr>
              <a:xfrm>
                <a:off x="76200" y="38100"/>
                <a:ext cx="660400" cy="698500"/>
              </a:xfrm>
              <a:prstGeom prst="rect">
                <a:avLst/>
              </a:prstGeom>
            </p:spPr>
            <p:txBody>
              <a:bodyPr lIns="50800" tIns="50800" rIns="50800" bIns="50800" rtlCol="0" anchor="ctr"/>
              <a:lstStyle/>
              <a:p>
                <a:pPr algn="ctr">
                  <a:lnSpc>
                    <a:spcPts val="2659"/>
                  </a:lnSpc>
                </a:pPr>
                <a:endParaRPr/>
              </a:p>
            </p:txBody>
          </p:sp>
        </p:grpSp>
        <p:grpSp>
          <p:nvGrpSpPr>
            <p:cNvPr id="9" name="Group 9"/>
            <p:cNvGrpSpPr/>
            <p:nvPr/>
          </p:nvGrpSpPr>
          <p:grpSpPr>
            <a:xfrm>
              <a:off x="629769" y="0"/>
              <a:ext cx="401211" cy="401211"/>
              <a:chOff x="0" y="0"/>
              <a:chExt cx="812800" cy="812800"/>
            </a:xfrm>
          </p:grpSpPr>
          <p:sp>
            <p:nvSpPr>
              <p:cNvPr id="10" name="Freeform 10"/>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txBody>
              <a:bodyPr/>
              <a:lstStyle/>
              <a:p>
                <a:endParaRPr lang="en-US"/>
              </a:p>
            </p:txBody>
          </p:sp>
          <p:sp>
            <p:nvSpPr>
              <p:cNvPr id="11" name="TextBox 11"/>
              <p:cNvSpPr txBox="1"/>
              <p:nvPr/>
            </p:nvSpPr>
            <p:spPr>
              <a:xfrm>
                <a:off x="76200" y="38100"/>
                <a:ext cx="660400" cy="698500"/>
              </a:xfrm>
              <a:prstGeom prst="rect">
                <a:avLst/>
              </a:prstGeom>
            </p:spPr>
            <p:txBody>
              <a:bodyPr lIns="50800" tIns="50800" rIns="50800" bIns="50800" rtlCol="0" anchor="ctr"/>
              <a:lstStyle/>
              <a:p>
                <a:pPr algn="ctr">
                  <a:lnSpc>
                    <a:spcPts val="2659"/>
                  </a:lnSpc>
                </a:pPr>
                <a:endParaRPr/>
              </a:p>
            </p:txBody>
          </p:sp>
        </p:grpSp>
        <p:grpSp>
          <p:nvGrpSpPr>
            <p:cNvPr id="12" name="Group 12"/>
            <p:cNvGrpSpPr/>
            <p:nvPr/>
          </p:nvGrpSpPr>
          <p:grpSpPr>
            <a:xfrm>
              <a:off x="0" y="0"/>
              <a:ext cx="401211" cy="401211"/>
              <a:chOff x="0" y="0"/>
              <a:chExt cx="812800" cy="812800"/>
            </a:xfrm>
          </p:grpSpPr>
          <p:sp>
            <p:nvSpPr>
              <p:cNvPr id="13" name="Freeform 13"/>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txBody>
              <a:bodyPr/>
              <a:lstStyle/>
              <a:p>
                <a:endParaRPr lang="en-US"/>
              </a:p>
            </p:txBody>
          </p:sp>
          <p:sp>
            <p:nvSpPr>
              <p:cNvPr id="14" name="TextBox 14"/>
              <p:cNvSpPr txBox="1"/>
              <p:nvPr/>
            </p:nvSpPr>
            <p:spPr>
              <a:xfrm>
                <a:off x="76200" y="38100"/>
                <a:ext cx="660400" cy="698500"/>
              </a:xfrm>
              <a:prstGeom prst="rect">
                <a:avLst/>
              </a:prstGeom>
            </p:spPr>
            <p:txBody>
              <a:bodyPr lIns="50800" tIns="50800" rIns="50800" bIns="50800" rtlCol="0" anchor="ctr"/>
              <a:lstStyle/>
              <a:p>
                <a:pPr algn="ctr">
                  <a:lnSpc>
                    <a:spcPts val="2659"/>
                  </a:lnSpc>
                </a:pPr>
                <a:endParaRPr/>
              </a:p>
            </p:txBody>
          </p:sp>
        </p:grpSp>
      </p:grpSp>
      <p:sp>
        <p:nvSpPr>
          <p:cNvPr id="15" name="AutoShape 15"/>
          <p:cNvSpPr/>
          <p:nvPr/>
        </p:nvSpPr>
        <p:spPr>
          <a:xfrm>
            <a:off x="1028700" y="1769222"/>
            <a:ext cx="16215630" cy="0"/>
          </a:xfrm>
          <a:prstGeom prst="line">
            <a:avLst/>
          </a:prstGeom>
          <a:ln w="38100" cap="flat">
            <a:solidFill>
              <a:srgbClr val="FFFFFF"/>
            </a:solidFill>
            <a:prstDash val="solid"/>
            <a:headEnd type="none" w="sm" len="sm"/>
            <a:tailEnd type="none" w="sm" len="sm"/>
          </a:ln>
        </p:spPr>
        <p:txBody>
          <a:bodyPr/>
          <a:lstStyle/>
          <a:p>
            <a:endParaRPr lang="en-US"/>
          </a:p>
        </p:txBody>
      </p:sp>
      <p:sp>
        <p:nvSpPr>
          <p:cNvPr id="16" name="Freeform 16"/>
          <p:cNvSpPr/>
          <p:nvPr/>
        </p:nvSpPr>
        <p:spPr>
          <a:xfrm>
            <a:off x="7447828" y="2186435"/>
            <a:ext cx="10840172" cy="8100565"/>
          </a:xfrm>
          <a:custGeom>
            <a:avLst/>
            <a:gdLst/>
            <a:ahLst/>
            <a:cxnLst/>
            <a:rect l="l" t="t" r="r" b="b"/>
            <a:pathLst>
              <a:path w="10840172" h="8100565">
                <a:moveTo>
                  <a:pt x="0" y="0"/>
                </a:moveTo>
                <a:lnTo>
                  <a:pt x="10840172" y="0"/>
                </a:lnTo>
                <a:lnTo>
                  <a:pt x="10840172" y="8100565"/>
                </a:lnTo>
                <a:lnTo>
                  <a:pt x="0" y="8100565"/>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US"/>
          </a:p>
        </p:txBody>
      </p:sp>
      <p:sp>
        <p:nvSpPr>
          <p:cNvPr id="17" name="TextBox 17"/>
          <p:cNvSpPr txBox="1"/>
          <p:nvPr/>
        </p:nvSpPr>
        <p:spPr>
          <a:xfrm>
            <a:off x="2011646" y="3247998"/>
            <a:ext cx="7936563" cy="941027"/>
          </a:xfrm>
          <a:prstGeom prst="rect">
            <a:avLst/>
          </a:prstGeom>
        </p:spPr>
        <p:txBody>
          <a:bodyPr lIns="0" tIns="0" rIns="0" bIns="0" rtlCol="0" anchor="t">
            <a:spAutoFit/>
          </a:bodyPr>
          <a:lstStyle/>
          <a:p>
            <a:pPr marL="0" lvl="0" indent="0" algn="ctr">
              <a:lnSpc>
                <a:spcPts val="7199"/>
              </a:lnSpc>
              <a:spcBef>
                <a:spcPct val="0"/>
              </a:spcBef>
            </a:pPr>
            <a:r>
              <a:rPr lang="en-US" sz="6922" dirty="0" err="1">
                <a:solidFill>
                  <a:srgbClr val="FFFFFF"/>
                </a:solidFill>
                <a:latin typeface="Poppins Bold"/>
              </a:rPr>
              <a:t>Groepaktiwiteit</a:t>
            </a:r>
            <a:endParaRPr lang="en-US" sz="6922" dirty="0">
              <a:solidFill>
                <a:srgbClr val="FFFFFF"/>
              </a:solidFill>
              <a:latin typeface="Poppins Bold"/>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028700" y="1028700"/>
            <a:ext cx="9902455" cy="5179461"/>
            <a:chOff x="0" y="0"/>
            <a:chExt cx="2608054" cy="1364138"/>
          </a:xfrm>
        </p:grpSpPr>
        <p:sp>
          <p:nvSpPr>
            <p:cNvPr id="3" name="Freeform 3"/>
            <p:cNvSpPr/>
            <p:nvPr/>
          </p:nvSpPr>
          <p:spPr>
            <a:xfrm>
              <a:off x="0" y="0"/>
              <a:ext cx="2608054" cy="1364138"/>
            </a:xfrm>
            <a:custGeom>
              <a:avLst/>
              <a:gdLst/>
              <a:ahLst/>
              <a:cxnLst/>
              <a:rect l="l" t="t" r="r" b="b"/>
              <a:pathLst>
                <a:path w="2608054" h="1364138">
                  <a:moveTo>
                    <a:pt x="39873" y="0"/>
                  </a:moveTo>
                  <a:lnTo>
                    <a:pt x="2568181" y="0"/>
                  </a:lnTo>
                  <a:cubicBezTo>
                    <a:pt x="2590202" y="0"/>
                    <a:pt x="2608054" y="17852"/>
                    <a:pt x="2608054" y="39873"/>
                  </a:cubicBezTo>
                  <a:lnTo>
                    <a:pt x="2608054" y="1324265"/>
                  </a:lnTo>
                  <a:cubicBezTo>
                    <a:pt x="2608054" y="1334840"/>
                    <a:pt x="2603853" y="1344982"/>
                    <a:pt x="2596376" y="1352460"/>
                  </a:cubicBezTo>
                  <a:cubicBezTo>
                    <a:pt x="2588898" y="1359937"/>
                    <a:pt x="2578756" y="1364138"/>
                    <a:pt x="2568181" y="1364138"/>
                  </a:cubicBezTo>
                  <a:lnTo>
                    <a:pt x="39873" y="1364138"/>
                  </a:lnTo>
                  <a:cubicBezTo>
                    <a:pt x="17852" y="1364138"/>
                    <a:pt x="0" y="1346286"/>
                    <a:pt x="0" y="1324265"/>
                  </a:cubicBezTo>
                  <a:lnTo>
                    <a:pt x="0" y="39873"/>
                  </a:lnTo>
                  <a:cubicBezTo>
                    <a:pt x="0" y="17852"/>
                    <a:pt x="17852" y="0"/>
                    <a:pt x="39873" y="0"/>
                  </a:cubicBezTo>
                  <a:close/>
                </a:path>
              </a:pathLst>
            </a:custGeom>
            <a:solidFill>
              <a:srgbClr val="2D2932"/>
            </a:solidFill>
          </p:spPr>
          <p:txBody>
            <a:bodyPr/>
            <a:lstStyle/>
            <a:p>
              <a:endParaRPr lang="en-US"/>
            </a:p>
          </p:txBody>
        </p:sp>
        <p:sp>
          <p:nvSpPr>
            <p:cNvPr id="4" name="TextBox 4"/>
            <p:cNvSpPr txBox="1"/>
            <p:nvPr/>
          </p:nvSpPr>
          <p:spPr>
            <a:xfrm>
              <a:off x="0" y="-57150"/>
              <a:ext cx="2608054" cy="1421288"/>
            </a:xfrm>
            <a:prstGeom prst="rect">
              <a:avLst/>
            </a:prstGeom>
          </p:spPr>
          <p:txBody>
            <a:bodyPr lIns="50800" tIns="50800" rIns="50800" bIns="50800" rtlCol="0" anchor="ctr"/>
            <a:lstStyle/>
            <a:p>
              <a:pPr algn="ctr">
                <a:lnSpc>
                  <a:spcPts val="2659"/>
                </a:lnSpc>
                <a:spcBef>
                  <a:spcPct val="0"/>
                </a:spcBef>
              </a:pPr>
              <a:endParaRPr/>
            </a:p>
          </p:txBody>
        </p:sp>
      </p:grpSp>
      <p:grpSp>
        <p:nvGrpSpPr>
          <p:cNvPr id="5" name="Group 5"/>
          <p:cNvGrpSpPr/>
          <p:nvPr/>
        </p:nvGrpSpPr>
        <p:grpSpPr>
          <a:xfrm>
            <a:off x="1329927" y="1324416"/>
            <a:ext cx="1247155" cy="300908"/>
            <a:chOff x="0" y="0"/>
            <a:chExt cx="1662874" cy="401211"/>
          </a:xfrm>
        </p:grpSpPr>
        <p:grpSp>
          <p:nvGrpSpPr>
            <p:cNvPr id="6" name="Group 6"/>
            <p:cNvGrpSpPr/>
            <p:nvPr/>
          </p:nvGrpSpPr>
          <p:grpSpPr>
            <a:xfrm>
              <a:off x="1261663" y="0"/>
              <a:ext cx="401211" cy="401211"/>
              <a:chOff x="0" y="0"/>
              <a:chExt cx="812800" cy="812800"/>
            </a:xfrm>
          </p:grpSpPr>
          <p:sp>
            <p:nvSpPr>
              <p:cNvPr id="7" name="Freeform 7"/>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txBody>
              <a:bodyPr/>
              <a:lstStyle/>
              <a:p>
                <a:endParaRPr lang="en-US"/>
              </a:p>
            </p:txBody>
          </p:sp>
          <p:sp>
            <p:nvSpPr>
              <p:cNvPr id="8" name="TextBox 8"/>
              <p:cNvSpPr txBox="1"/>
              <p:nvPr/>
            </p:nvSpPr>
            <p:spPr>
              <a:xfrm>
                <a:off x="76200" y="38100"/>
                <a:ext cx="660400" cy="698500"/>
              </a:xfrm>
              <a:prstGeom prst="rect">
                <a:avLst/>
              </a:prstGeom>
            </p:spPr>
            <p:txBody>
              <a:bodyPr lIns="50800" tIns="50800" rIns="50800" bIns="50800" rtlCol="0" anchor="ctr"/>
              <a:lstStyle/>
              <a:p>
                <a:pPr algn="ctr">
                  <a:lnSpc>
                    <a:spcPts val="2659"/>
                  </a:lnSpc>
                </a:pPr>
                <a:endParaRPr/>
              </a:p>
            </p:txBody>
          </p:sp>
        </p:grpSp>
        <p:grpSp>
          <p:nvGrpSpPr>
            <p:cNvPr id="9" name="Group 9"/>
            <p:cNvGrpSpPr/>
            <p:nvPr/>
          </p:nvGrpSpPr>
          <p:grpSpPr>
            <a:xfrm>
              <a:off x="629769" y="0"/>
              <a:ext cx="401211" cy="401211"/>
              <a:chOff x="0" y="0"/>
              <a:chExt cx="812800" cy="812800"/>
            </a:xfrm>
          </p:grpSpPr>
          <p:sp>
            <p:nvSpPr>
              <p:cNvPr id="10" name="Freeform 10"/>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txBody>
              <a:bodyPr/>
              <a:lstStyle/>
              <a:p>
                <a:endParaRPr lang="en-US"/>
              </a:p>
            </p:txBody>
          </p:sp>
          <p:sp>
            <p:nvSpPr>
              <p:cNvPr id="11" name="TextBox 11"/>
              <p:cNvSpPr txBox="1"/>
              <p:nvPr/>
            </p:nvSpPr>
            <p:spPr>
              <a:xfrm>
                <a:off x="76200" y="38100"/>
                <a:ext cx="660400" cy="698500"/>
              </a:xfrm>
              <a:prstGeom prst="rect">
                <a:avLst/>
              </a:prstGeom>
            </p:spPr>
            <p:txBody>
              <a:bodyPr lIns="50800" tIns="50800" rIns="50800" bIns="50800" rtlCol="0" anchor="ctr"/>
              <a:lstStyle/>
              <a:p>
                <a:pPr algn="ctr">
                  <a:lnSpc>
                    <a:spcPts val="2659"/>
                  </a:lnSpc>
                </a:pPr>
                <a:endParaRPr/>
              </a:p>
            </p:txBody>
          </p:sp>
        </p:grpSp>
        <p:grpSp>
          <p:nvGrpSpPr>
            <p:cNvPr id="12" name="Group 12"/>
            <p:cNvGrpSpPr/>
            <p:nvPr/>
          </p:nvGrpSpPr>
          <p:grpSpPr>
            <a:xfrm>
              <a:off x="0" y="0"/>
              <a:ext cx="401211" cy="401211"/>
              <a:chOff x="0" y="0"/>
              <a:chExt cx="812800" cy="812800"/>
            </a:xfrm>
          </p:grpSpPr>
          <p:sp>
            <p:nvSpPr>
              <p:cNvPr id="13" name="Freeform 13"/>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txBody>
              <a:bodyPr/>
              <a:lstStyle/>
              <a:p>
                <a:endParaRPr lang="en-US"/>
              </a:p>
            </p:txBody>
          </p:sp>
          <p:sp>
            <p:nvSpPr>
              <p:cNvPr id="14" name="TextBox 14"/>
              <p:cNvSpPr txBox="1"/>
              <p:nvPr/>
            </p:nvSpPr>
            <p:spPr>
              <a:xfrm>
                <a:off x="76200" y="38100"/>
                <a:ext cx="660400" cy="698500"/>
              </a:xfrm>
              <a:prstGeom prst="rect">
                <a:avLst/>
              </a:prstGeom>
            </p:spPr>
            <p:txBody>
              <a:bodyPr lIns="50800" tIns="50800" rIns="50800" bIns="50800" rtlCol="0" anchor="ctr"/>
              <a:lstStyle/>
              <a:p>
                <a:pPr algn="ctr">
                  <a:lnSpc>
                    <a:spcPts val="2659"/>
                  </a:lnSpc>
                </a:pPr>
                <a:endParaRPr/>
              </a:p>
            </p:txBody>
          </p:sp>
        </p:grpSp>
      </p:grpSp>
      <p:sp>
        <p:nvSpPr>
          <p:cNvPr id="15" name="AutoShape 15"/>
          <p:cNvSpPr/>
          <p:nvPr/>
        </p:nvSpPr>
        <p:spPr>
          <a:xfrm>
            <a:off x="1028700" y="1769222"/>
            <a:ext cx="16215630" cy="0"/>
          </a:xfrm>
          <a:prstGeom prst="line">
            <a:avLst/>
          </a:prstGeom>
          <a:ln w="38100" cap="flat">
            <a:solidFill>
              <a:srgbClr val="FFFFFF"/>
            </a:solidFill>
            <a:prstDash val="solid"/>
            <a:headEnd type="none" w="sm" len="sm"/>
            <a:tailEnd type="none" w="sm" len="sm"/>
          </a:ln>
        </p:spPr>
        <p:txBody>
          <a:bodyPr/>
          <a:lstStyle/>
          <a:p>
            <a:endParaRPr lang="en-US"/>
          </a:p>
        </p:txBody>
      </p:sp>
      <p:sp>
        <p:nvSpPr>
          <p:cNvPr id="16" name="Freeform 16"/>
          <p:cNvSpPr/>
          <p:nvPr/>
        </p:nvSpPr>
        <p:spPr>
          <a:xfrm>
            <a:off x="7236621" y="2932810"/>
            <a:ext cx="11051379" cy="7354190"/>
          </a:xfrm>
          <a:custGeom>
            <a:avLst/>
            <a:gdLst/>
            <a:ahLst/>
            <a:cxnLst/>
            <a:rect l="l" t="t" r="r" b="b"/>
            <a:pathLst>
              <a:path w="11051379" h="7354190">
                <a:moveTo>
                  <a:pt x="0" y="0"/>
                </a:moveTo>
                <a:lnTo>
                  <a:pt x="11051379" y="0"/>
                </a:lnTo>
                <a:lnTo>
                  <a:pt x="11051379" y="7354190"/>
                </a:lnTo>
                <a:lnTo>
                  <a:pt x="0" y="735419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US"/>
          </a:p>
        </p:txBody>
      </p:sp>
      <p:sp>
        <p:nvSpPr>
          <p:cNvPr id="17" name="TextBox 17"/>
          <p:cNvSpPr txBox="1"/>
          <p:nvPr/>
        </p:nvSpPr>
        <p:spPr>
          <a:xfrm>
            <a:off x="2011646" y="3247998"/>
            <a:ext cx="7936563" cy="941027"/>
          </a:xfrm>
          <a:prstGeom prst="rect">
            <a:avLst/>
          </a:prstGeom>
        </p:spPr>
        <p:txBody>
          <a:bodyPr lIns="0" tIns="0" rIns="0" bIns="0" rtlCol="0" anchor="t">
            <a:spAutoFit/>
          </a:bodyPr>
          <a:lstStyle/>
          <a:p>
            <a:pPr marL="0" lvl="0" indent="0" algn="ctr">
              <a:lnSpc>
                <a:spcPts val="7199"/>
              </a:lnSpc>
              <a:spcBef>
                <a:spcPct val="0"/>
              </a:spcBef>
            </a:pPr>
            <a:r>
              <a:rPr lang="en-US" sz="6922" dirty="0" err="1">
                <a:solidFill>
                  <a:srgbClr val="FFFFFF"/>
                </a:solidFill>
                <a:latin typeface="Poppins Bold"/>
              </a:rPr>
              <a:t>Terugvoer</a:t>
            </a:r>
            <a:endParaRPr lang="en-US" sz="6922" dirty="0">
              <a:solidFill>
                <a:srgbClr val="FFFFFF"/>
              </a:solidFill>
              <a:latin typeface="Poppins Bold"/>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036644" y="8934536"/>
            <a:ext cx="19681674" cy="3561277"/>
            <a:chOff x="0" y="0"/>
            <a:chExt cx="5183651" cy="937949"/>
          </a:xfrm>
        </p:grpSpPr>
        <p:sp>
          <p:nvSpPr>
            <p:cNvPr id="3" name="Freeform 3"/>
            <p:cNvSpPr/>
            <p:nvPr/>
          </p:nvSpPr>
          <p:spPr>
            <a:xfrm>
              <a:off x="0" y="0"/>
              <a:ext cx="5183651" cy="937949"/>
            </a:xfrm>
            <a:custGeom>
              <a:avLst/>
              <a:gdLst/>
              <a:ahLst/>
              <a:cxnLst/>
              <a:rect l="l" t="t" r="r" b="b"/>
              <a:pathLst>
                <a:path w="5183651" h="937949">
                  <a:moveTo>
                    <a:pt x="0" y="0"/>
                  </a:moveTo>
                  <a:lnTo>
                    <a:pt x="5183651" y="0"/>
                  </a:lnTo>
                  <a:lnTo>
                    <a:pt x="5183651" y="937949"/>
                  </a:lnTo>
                  <a:lnTo>
                    <a:pt x="0" y="937949"/>
                  </a:lnTo>
                  <a:close/>
                </a:path>
              </a:pathLst>
            </a:custGeom>
            <a:solidFill>
              <a:srgbClr val="FFE9BB"/>
            </a:solidFill>
          </p:spPr>
          <p:txBody>
            <a:bodyPr/>
            <a:lstStyle/>
            <a:p>
              <a:endParaRPr lang="en-US"/>
            </a:p>
          </p:txBody>
        </p:sp>
        <p:sp>
          <p:nvSpPr>
            <p:cNvPr id="4" name="TextBox 4"/>
            <p:cNvSpPr txBox="1"/>
            <p:nvPr/>
          </p:nvSpPr>
          <p:spPr>
            <a:xfrm>
              <a:off x="0" y="-57150"/>
              <a:ext cx="5183651" cy="995099"/>
            </a:xfrm>
            <a:prstGeom prst="rect">
              <a:avLst/>
            </a:prstGeom>
          </p:spPr>
          <p:txBody>
            <a:bodyPr lIns="50800" tIns="50800" rIns="50800" bIns="50800" rtlCol="0" anchor="ctr"/>
            <a:lstStyle/>
            <a:p>
              <a:pPr algn="ctr">
                <a:lnSpc>
                  <a:spcPts val="2659"/>
                </a:lnSpc>
              </a:pPr>
              <a:endParaRPr/>
            </a:p>
          </p:txBody>
        </p:sp>
      </p:grpSp>
      <p:sp>
        <p:nvSpPr>
          <p:cNvPr id="5" name="Freeform 5"/>
          <p:cNvSpPr/>
          <p:nvPr/>
        </p:nvSpPr>
        <p:spPr>
          <a:xfrm>
            <a:off x="5681022" y="2805542"/>
            <a:ext cx="6925957" cy="7200900"/>
          </a:xfrm>
          <a:custGeom>
            <a:avLst/>
            <a:gdLst/>
            <a:ahLst/>
            <a:cxnLst/>
            <a:rect l="l" t="t" r="r" b="b"/>
            <a:pathLst>
              <a:path w="6925957" h="7200900">
                <a:moveTo>
                  <a:pt x="0" y="0"/>
                </a:moveTo>
                <a:lnTo>
                  <a:pt x="6925956" y="0"/>
                </a:lnTo>
                <a:lnTo>
                  <a:pt x="6925956" y="7200900"/>
                </a:lnTo>
                <a:lnTo>
                  <a:pt x="0" y="720090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US"/>
          </a:p>
        </p:txBody>
      </p:sp>
      <p:sp>
        <p:nvSpPr>
          <p:cNvPr id="6" name="TextBox 6"/>
          <p:cNvSpPr txBox="1"/>
          <p:nvPr/>
        </p:nvSpPr>
        <p:spPr>
          <a:xfrm>
            <a:off x="2710172" y="792152"/>
            <a:ext cx="12867655" cy="2124941"/>
          </a:xfrm>
          <a:prstGeom prst="rect">
            <a:avLst/>
          </a:prstGeom>
        </p:spPr>
        <p:txBody>
          <a:bodyPr lIns="0" tIns="0" rIns="0" bIns="0" rtlCol="0" anchor="t">
            <a:spAutoFit/>
          </a:bodyPr>
          <a:lstStyle/>
          <a:p>
            <a:pPr lvl="0" algn="ctr">
              <a:lnSpc>
                <a:spcPts val="8246"/>
              </a:lnSpc>
              <a:spcBef>
                <a:spcPct val="0"/>
              </a:spcBef>
            </a:pPr>
            <a:r>
              <a:rPr lang="en-US" sz="7928" dirty="0" err="1">
                <a:solidFill>
                  <a:srgbClr val="2D2932"/>
                </a:solidFill>
                <a:latin typeface="Poppins Bold"/>
              </a:rPr>
              <a:t>Reflekteer</a:t>
            </a:r>
            <a:r>
              <a:rPr lang="en-US" sz="7928" dirty="0">
                <a:solidFill>
                  <a:srgbClr val="2D2932"/>
                </a:solidFill>
                <a:latin typeface="Poppins Bold"/>
              </a:rPr>
              <a:t> </a:t>
            </a:r>
            <a:r>
              <a:rPr lang="en-US" sz="7928" dirty="0" err="1">
                <a:solidFill>
                  <a:srgbClr val="2D2932"/>
                </a:solidFill>
                <a:latin typeface="Poppins Bold"/>
              </a:rPr>
              <a:t>oor</a:t>
            </a:r>
            <a:r>
              <a:rPr lang="en-US" sz="7928" dirty="0">
                <a:solidFill>
                  <a:srgbClr val="2D2932"/>
                </a:solidFill>
                <a:latin typeface="Poppins Bold"/>
              </a:rPr>
              <a:t> </a:t>
            </a:r>
          </a:p>
          <a:p>
            <a:pPr lvl="0" algn="ctr">
              <a:lnSpc>
                <a:spcPts val="8246"/>
              </a:lnSpc>
              <a:spcBef>
                <a:spcPct val="0"/>
              </a:spcBef>
            </a:pPr>
            <a:r>
              <a:rPr lang="en-US" sz="7928" dirty="0" err="1">
                <a:solidFill>
                  <a:srgbClr val="2D2932"/>
                </a:solidFill>
                <a:latin typeface="Poppins Bold"/>
              </a:rPr>
              <a:t>vandag</a:t>
            </a:r>
            <a:r>
              <a:rPr lang="en-US" sz="7928" dirty="0">
                <a:solidFill>
                  <a:srgbClr val="2D2932"/>
                </a:solidFill>
                <a:latin typeface="Poppins Bold"/>
              </a:rPr>
              <a:t> </a:t>
            </a:r>
            <a:r>
              <a:rPr lang="en-US" sz="7928">
                <a:solidFill>
                  <a:srgbClr val="2D2932"/>
                </a:solidFill>
                <a:latin typeface="Poppins Bold"/>
              </a:rPr>
              <a:t>se les</a:t>
            </a:r>
            <a:endParaRPr lang="en-US" sz="7928" dirty="0">
              <a:solidFill>
                <a:srgbClr val="2D2932"/>
              </a:solidFill>
              <a:latin typeface="Poppins Bold"/>
            </a:endParaRP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4F3AB23201A38C4A8F7AAD9F2A325F0A" ma:contentTypeVersion="13" ma:contentTypeDescription="Create a new document." ma:contentTypeScope="" ma:versionID="0f9bb933567494aaa2a6b81286c406b8">
  <xsd:schema xmlns:xsd="http://www.w3.org/2001/XMLSchema" xmlns:xs="http://www.w3.org/2001/XMLSchema" xmlns:p="http://schemas.microsoft.com/office/2006/metadata/properties" xmlns:ns2="3caab635-9527-4657-a12f-8c668acf6cb5" xmlns:ns3="b9f929ee-2ccc-426b-9fd2-932361bc865d" targetNamespace="http://schemas.microsoft.com/office/2006/metadata/properties" ma:root="true" ma:fieldsID="1d11c5b60a53f6d9f3b6cd84ce6302db" ns2:_="" ns3:_="">
    <xsd:import namespace="3caab635-9527-4657-a12f-8c668acf6cb5"/>
    <xsd:import namespace="b9f929ee-2ccc-426b-9fd2-932361bc865d"/>
    <xsd:element name="properties">
      <xsd:complexType>
        <xsd:sequence>
          <xsd:element name="documentManagement">
            <xsd:complexType>
              <xsd:all>
                <xsd:element ref="ns2:MediaServiceMetadata" minOccurs="0"/>
                <xsd:element ref="ns2:MediaServiceFastMetadata"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DateTaken" minOccurs="0"/>
                <xsd:element ref="ns2:MediaServiceObjectDetectorVersions" minOccurs="0"/>
                <xsd:element ref="ns2:MediaServiceLocation" minOccurs="0"/>
                <xsd:element ref="ns2:MediaLengthInSecond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caab635-9527-4657-a12f-8c668acf6cb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1" nillable="true" ma:taxonomy="true" ma:internalName="lcf76f155ced4ddcb4097134ff3c332f" ma:taxonomyFieldName="MediaServiceImageTags" ma:displayName="Image Tags" ma:readOnly="false" ma:fieldId="{5cf76f15-5ced-4ddc-b409-7134ff3c332f}" ma:taxonomyMulti="true" ma:sspId="2f9b47f4-9a27-4745-b6d6-fd1148aa3952" ma:termSetId="09814cd3-568e-fe90-9814-8d621ff8fb84" ma:anchorId="fba54fb3-c3e1-fe81-a776-ca4b69148c4d" ma:open="true" ma:isKeyword="false">
      <xsd:complexType>
        <xsd:sequence>
          <xsd:element ref="pc:Terms" minOccurs="0" maxOccurs="1"/>
        </xsd:sequence>
      </xsd:complex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dexed="true" ma:internalName="MediaServiceDateTaken" ma:readOnly="true">
      <xsd:simpleType>
        <xsd:restriction base="dms:Text"/>
      </xsd:simpleType>
    </xsd:element>
    <xsd:element name="MediaServiceObjectDetectorVersions" ma:index="17" nillable="true" ma:displayName="MediaServiceObjectDetectorVersions" ma:hidden="true" ma:indexed="true" ma:internalName="MediaServiceObjectDetectorVersions" ma:readOnly="true">
      <xsd:simpleType>
        <xsd:restriction base="dms:Text"/>
      </xsd:simpleType>
    </xsd:element>
    <xsd:element name="MediaServiceLocation" ma:index="18" nillable="true" ma:displayName="Location" ma:indexed="true" ma:internalName="MediaServiceLocation"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element name="MediaServiceSearchProperties" ma:index="20"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b9f929ee-2ccc-426b-9fd2-932361bc865d"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2b1a63e0-24cb-4c15-a6aa-5e8a397866bf}" ma:internalName="TaxCatchAll" ma:showField="CatchAllData" ma:web="b9f929ee-2ccc-426b-9fd2-932361bc865d">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34DD78B3-9BF1-403B-AC38-AEB35033F644}"/>
</file>

<file path=customXml/itemProps2.xml><?xml version="1.0" encoding="utf-8"?>
<ds:datastoreItem xmlns:ds="http://schemas.openxmlformats.org/officeDocument/2006/customXml" ds:itemID="{7ECCEB0D-6471-4B11-80C9-5B1E282E1966}"/>
</file>

<file path=docProps/app.xml><?xml version="1.0" encoding="utf-8"?>
<Properties xmlns="http://schemas.openxmlformats.org/officeDocument/2006/extended-properties" xmlns:vt="http://schemas.openxmlformats.org/officeDocument/2006/docPropsVTypes">
  <TotalTime>221</TotalTime>
  <Words>1081</Words>
  <Application>Microsoft Office PowerPoint</Application>
  <PresentationFormat>Custom</PresentationFormat>
  <Paragraphs>82</Paragraphs>
  <Slides>7</Slides>
  <Notes>7</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7</vt:i4>
      </vt:variant>
    </vt:vector>
  </HeadingPairs>
  <TitlesOfParts>
    <vt:vector size="15" baseType="lpstr">
      <vt:lpstr>Arial</vt:lpstr>
      <vt:lpstr>Noto Sans Symbols</vt:lpstr>
      <vt:lpstr>Times New Roman</vt:lpstr>
      <vt:lpstr>Poppins</vt:lpstr>
      <vt:lpstr>Poppins Bold</vt:lpstr>
      <vt:lpstr>Calibri</vt:lpstr>
      <vt:lpstr>Courier New</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Substance Abuse Lesson 1</dc:title>
  <dc:creator>Carsten Gertz</dc:creator>
  <cp:lastModifiedBy>Melchior Botes</cp:lastModifiedBy>
  <cp:revision>8</cp:revision>
  <dcterms:created xsi:type="dcterms:W3CDTF">2006-08-16T00:00:00Z</dcterms:created>
  <dcterms:modified xsi:type="dcterms:W3CDTF">2024-02-13T09:13:56Z</dcterms:modified>
  <dc:identifier>DAF0O69lJ_E</dc:identifier>
</cp:coreProperties>
</file>