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notesMasterIdLst>
    <p:notesMasterId r:id="rId12"/>
  </p:notesMasterIdLst>
  <p:sldIdLst>
    <p:sldId id="256" r:id="rId4"/>
    <p:sldId id="257" r:id="rId5"/>
    <p:sldId id="258" r:id="rId6"/>
    <p:sldId id="259" r:id="rId7"/>
    <p:sldId id="260" r:id="rId8"/>
    <p:sldId id="261" r:id="rId9"/>
    <p:sldId id="262" r:id="rId10"/>
    <p:sldId id="263" r:id="rId11"/>
  </p:sldIdLst>
  <p:sldSz cx="18288000" cy="10287000"/>
  <p:notesSz cx="6858000" cy="9144000"/>
  <p:embeddedFontLst>
    <p:embeddedFont>
      <p:font typeface="Poppins" panose="00000500000000000000" pitchFamily="2" charset="0"/>
      <p:regular r:id="rId13"/>
      <p:bold r:id="rId14"/>
      <p:italic r:id="rId15"/>
      <p:boldItalic r:id="rId16"/>
    </p:embeddedFont>
    <p:embeddedFont>
      <p:font typeface="Poppins Bold" panose="00000800000000000000"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575347-FED3-459C-A647-C0D9CB0A3207}" v="1" dt="2025-03-26T09:46:27.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89281" autoAdjust="0"/>
  </p:normalViewPr>
  <p:slideViewPr>
    <p:cSldViewPr>
      <p:cViewPr>
        <p:scale>
          <a:sx n="42" d="100"/>
          <a:sy n="42" d="100"/>
        </p:scale>
        <p:origin x="1363"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763"/>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font" Target="fonts/font3.fntdata"/><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2.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C3F460AA-213E-4FF7-9789-B5C975FDD66A}"/>
    <pc:docChg chg="undo redo custSel modSld">
      <pc:chgData name="Hp Unit" userId="86ec350514542ee1" providerId="LiveId" clId="{C3F460AA-213E-4FF7-9789-B5C975FDD66A}" dt="2024-02-13T09:18:34.886" v="426" actId="20577"/>
      <pc:docMkLst>
        <pc:docMk/>
      </pc:docMkLst>
      <pc:sldChg chg="addSp delSp modSp mod modNotesTx">
        <pc:chgData name="Hp Unit" userId="86ec350514542ee1" providerId="LiveId" clId="{C3F460AA-213E-4FF7-9789-B5C975FDD66A}" dt="2024-02-13T09:04:39.508" v="382"/>
        <pc:sldMkLst>
          <pc:docMk/>
          <pc:sldMk cId="0" sldId="256"/>
        </pc:sldMkLst>
      </pc:sldChg>
      <pc:sldChg chg="modSp mod modNotesTx">
        <pc:chgData name="Hp Unit" userId="86ec350514542ee1" providerId="LiveId" clId="{C3F460AA-213E-4FF7-9789-B5C975FDD66A}" dt="2024-02-13T09:04:51.496" v="386" actId="20577"/>
        <pc:sldMkLst>
          <pc:docMk/>
          <pc:sldMk cId="0" sldId="257"/>
        </pc:sldMkLst>
      </pc:sldChg>
      <pc:sldChg chg="modSp mod modNotesTx">
        <pc:chgData name="Hp Unit" userId="86ec350514542ee1" providerId="LiveId" clId="{C3F460AA-213E-4FF7-9789-B5C975FDD66A}" dt="2024-02-13T09:05:09.534" v="390" actId="12"/>
        <pc:sldMkLst>
          <pc:docMk/>
          <pc:sldMk cId="0" sldId="258"/>
        </pc:sldMkLst>
      </pc:sldChg>
      <pc:sldChg chg="modSp mod modNotesTx">
        <pc:chgData name="Hp Unit" userId="86ec350514542ee1" providerId="LiveId" clId="{C3F460AA-213E-4FF7-9789-B5C975FDD66A}" dt="2024-02-13T09:05:31.487" v="392" actId="20577"/>
        <pc:sldMkLst>
          <pc:docMk/>
          <pc:sldMk cId="0" sldId="259"/>
        </pc:sldMkLst>
      </pc:sldChg>
      <pc:sldChg chg="modSp mod modNotesTx">
        <pc:chgData name="Hp Unit" userId="86ec350514542ee1" providerId="LiveId" clId="{C3F460AA-213E-4FF7-9789-B5C975FDD66A}" dt="2024-02-13T09:06:23.543" v="404" actId="5793"/>
        <pc:sldMkLst>
          <pc:docMk/>
          <pc:sldMk cId="0" sldId="260"/>
        </pc:sldMkLst>
      </pc:sldChg>
      <pc:sldChg chg="modSp mod modNotesTx">
        <pc:chgData name="Hp Unit" userId="86ec350514542ee1" providerId="LiveId" clId="{C3F460AA-213E-4FF7-9789-B5C975FDD66A}" dt="2024-02-13T09:07:01.541" v="414" actId="15"/>
        <pc:sldMkLst>
          <pc:docMk/>
          <pc:sldMk cId="0" sldId="261"/>
        </pc:sldMkLst>
      </pc:sldChg>
      <pc:sldChg chg="modSp mod modNotesTx">
        <pc:chgData name="Hp Unit" userId="86ec350514542ee1" providerId="LiveId" clId="{C3F460AA-213E-4FF7-9789-B5C975FDD66A}" dt="2024-02-13T09:07:26.205" v="416" actId="20577"/>
        <pc:sldMkLst>
          <pc:docMk/>
          <pc:sldMk cId="0" sldId="262"/>
        </pc:sldMkLst>
      </pc:sldChg>
      <pc:sldChg chg="modSp mod modNotesTx">
        <pc:chgData name="Hp Unit" userId="86ec350514542ee1" providerId="LiveId" clId="{C3F460AA-213E-4FF7-9789-B5C975FDD66A}" dt="2024-02-13T09:18:34.886" v="426" actId="20577"/>
        <pc:sldMkLst>
          <pc:docMk/>
          <pc:sldMk cId="0" sldId="263"/>
        </pc:sldMkLst>
      </pc:sldChg>
    </pc:docChg>
  </pc:docChgLst>
  <pc:docChgLst>
    <pc:chgData name="Megan Botes" userId="70568131-745a-489b-b4fe-9e78c579dd6d" providerId="ADAL" clId="{FA575347-FED3-459C-A647-C0D9CB0A3207}"/>
    <pc:docChg chg="undo custSel modSld">
      <pc:chgData name="Megan Botes" userId="70568131-745a-489b-b4fe-9e78c579dd6d" providerId="ADAL" clId="{FA575347-FED3-459C-A647-C0D9CB0A3207}" dt="2025-03-26T09:47:52.080" v="57" actId="1582"/>
      <pc:docMkLst>
        <pc:docMk/>
      </pc:docMkLst>
      <pc:sldChg chg="addSp modSp mod modNotesTx">
        <pc:chgData name="Megan Botes" userId="70568131-745a-489b-b4fe-9e78c579dd6d" providerId="ADAL" clId="{FA575347-FED3-459C-A647-C0D9CB0A3207}" dt="2025-03-26T09:47:52.080" v="57" actId="1582"/>
        <pc:sldMkLst>
          <pc:docMk/>
          <pc:sldMk cId="0" sldId="259"/>
        </pc:sldMkLst>
        <pc:spChg chg="add mod">
          <ac:chgData name="Megan Botes" userId="70568131-745a-489b-b4fe-9e78c579dd6d" providerId="ADAL" clId="{FA575347-FED3-459C-A647-C0D9CB0A3207}" dt="2025-03-26T09:47:52.080" v="57" actId="1582"/>
          <ac:spMkLst>
            <pc:docMk/>
            <pc:sldMk cId="0" sldId="259"/>
            <ac:spMk id="39" creationId="{9969D14D-7854-C57F-0332-7EFB4EB27580}"/>
          </ac:spMkLst>
        </pc:spChg>
      </pc:sldChg>
    </pc:docChg>
  </pc:docChgLst>
  <pc:docChgLst>
    <pc:chgData name="Hp Unit" userId="86ec350514542ee1" providerId="LiveId" clId="{4091E65E-D2BE-4C6C-BB3A-CA7068FE2C41}"/>
    <pc:docChg chg="custSel modSld">
      <pc:chgData name="Hp Unit" userId="86ec350514542ee1" providerId="LiveId" clId="{4091E65E-D2BE-4C6C-BB3A-CA7068FE2C41}" dt="2024-02-12T13:29:19.519" v="70" actId="14100"/>
      <pc:docMkLst>
        <pc:docMk/>
      </pc:docMkLst>
      <pc:sldChg chg="addSp delSp modSp mod">
        <pc:chgData name="Hp Unit" userId="86ec350514542ee1" providerId="LiveId" clId="{4091E65E-D2BE-4C6C-BB3A-CA7068FE2C41}" dt="2024-02-09T06:17:57.014" v="18" actId="29295"/>
        <pc:sldMkLst>
          <pc:docMk/>
          <pc:sldMk cId="0" sldId="257"/>
        </pc:sldMkLst>
      </pc:sldChg>
      <pc:sldChg chg="modSp mod">
        <pc:chgData name="Hp Unit" userId="86ec350514542ee1" providerId="LiveId" clId="{4091E65E-D2BE-4C6C-BB3A-CA7068FE2C41}" dt="2024-02-09T06:25:21.878" v="25" actId="29295"/>
        <pc:sldMkLst>
          <pc:docMk/>
          <pc:sldMk cId="0" sldId="258"/>
        </pc:sldMkLst>
      </pc:sldChg>
      <pc:sldChg chg="addSp delSp modSp mod modNotesTx">
        <pc:chgData name="Hp Unit" userId="86ec350514542ee1" providerId="LiveId" clId="{4091E65E-D2BE-4C6C-BB3A-CA7068FE2C41}" dt="2024-02-12T13:29:19.519" v="70" actId="14100"/>
        <pc:sldMkLst>
          <pc:docMk/>
          <pc:sldMk cId="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A4417A-9DF8-45D1-B4D9-90F612596711}" type="datetimeFigureOut">
              <a:rPr lang="en-US" smtClean="0"/>
              <a:t>3/26/2025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52152E-7ACD-4443-B390-28DC96C88A78}" type="slidenum">
              <a:rPr lang="en-US" smtClean="0"/>
              <a:t>‹#›</a:t>
            </a:fld>
            <a:endParaRPr lang="en-US"/>
          </a:p>
        </p:txBody>
      </p:sp>
    </p:spTree>
    <p:extLst>
      <p:ext uri="{BB962C8B-B14F-4D97-AF65-F5344CB8AC3E}">
        <p14:creationId xmlns:p14="http://schemas.microsoft.com/office/powerpoint/2010/main" val="4159837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HOAkB2u-a-o"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a:t>
            </a:r>
          </a:p>
          <a:p>
            <a:endParaRPr lang="en-GB" dirty="0"/>
          </a:p>
          <a:p>
            <a:r>
              <a:rPr lang="af-ZA" sz="1800" dirty="0">
                <a:solidFill>
                  <a:srgbClr val="000000"/>
                </a:solidFill>
                <a:effectLst/>
                <a:latin typeface="Calibri" panose="020F0502020204030204" pitchFamily="34" charset="0"/>
                <a:ea typeface="Arial" panose="020B0604020202020204" pitchFamily="34" charset="0"/>
              </a:rPr>
              <a:t>Groet leerders. Laat leerders toe om te gaan sit en hul leermateriaal gereed te kry.</a:t>
            </a:r>
            <a:endParaRPr lang="en-GB" dirty="0"/>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1</a:t>
            </a:fld>
            <a:endParaRPr lang="en-US"/>
          </a:p>
        </p:txBody>
      </p:sp>
    </p:spTree>
    <p:extLst>
      <p:ext uri="{BB962C8B-B14F-4D97-AF65-F5344CB8AC3E}">
        <p14:creationId xmlns:p14="http://schemas.microsoft.com/office/powerpoint/2010/main" val="1332722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Herinner leerders daaraan dat hulle in die vorige les gekyk het na gepaste gedrag om dwelmmisbruik te voorkom en stop te sit. Vra hulle om te herroep wat </a:t>
            </a:r>
            <a:r>
              <a:rPr lang="af-ZA" sz="1800" dirty="0" err="1">
                <a:solidFill>
                  <a:srgbClr val="000000"/>
                </a:solidFill>
                <a:effectLst/>
                <a:latin typeface="Calibri" panose="020F0502020204030204" pitchFamily="34" charset="0"/>
                <a:ea typeface="Arial" panose="020B0604020202020204" pitchFamily="34" charset="0"/>
                <a:cs typeface="Noto Sans Symbols"/>
              </a:rPr>
              <a:t>selfgeldende</a:t>
            </a:r>
            <a:r>
              <a:rPr lang="af-ZA" sz="1800" dirty="0">
                <a:solidFill>
                  <a:srgbClr val="000000"/>
                </a:solidFill>
                <a:effectLst/>
                <a:latin typeface="Calibri" panose="020F0502020204030204" pitchFamily="34" charset="0"/>
                <a:ea typeface="Arial" panose="020B0604020202020204" pitchFamily="34" charset="0"/>
                <a:cs typeface="Noto Sans Symbols"/>
              </a:rPr>
              <a:t> weiering en </a:t>
            </a:r>
            <a:r>
              <a:rPr lang="af-ZA" sz="1800" dirty="0" err="1">
                <a:solidFill>
                  <a:srgbClr val="000000"/>
                </a:solidFill>
                <a:effectLst/>
                <a:latin typeface="Calibri" panose="020F0502020204030204" pitchFamily="34" charset="0"/>
                <a:ea typeface="Arial" panose="020B0604020202020204" pitchFamily="34" charset="0"/>
                <a:cs typeface="Noto Sans Symbols"/>
              </a:rPr>
              <a:t>besluitnemingsvaardighede</a:t>
            </a:r>
            <a:r>
              <a:rPr lang="af-ZA" sz="1800" dirty="0">
                <a:solidFill>
                  <a:srgbClr val="000000"/>
                </a:solidFill>
                <a:effectLst/>
                <a:latin typeface="Calibri" panose="020F0502020204030204" pitchFamily="34" charset="0"/>
                <a:ea typeface="Arial" panose="020B0604020202020204" pitchFamily="34" charset="0"/>
                <a:cs typeface="Noto Sans Symbols"/>
              </a:rPr>
              <a:t> is en 'n paar voorbeelde te gee.</a:t>
            </a:r>
          </a:p>
          <a:p>
            <a:pPr marL="342900" lvl="0" indent="-342900" algn="just">
              <a:buFont typeface="Arial" panose="020B0604020202020204" pitchFamily="34" charset="0"/>
              <a:buChar char="●"/>
            </a:pPr>
            <a:endParaRPr lang="en-US" sz="18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Vandag se fokus sal die volgende wees</a:t>
            </a:r>
            <a:r>
              <a:rPr lang="af-ZA" sz="1800" b="1" dirty="0">
                <a:solidFill>
                  <a:srgbClr val="000000"/>
                </a:solidFill>
                <a:effectLst/>
                <a:latin typeface="Calibri" panose="020F0502020204030204" pitchFamily="34" charset="0"/>
                <a:ea typeface="Arial" panose="020B0604020202020204" pitchFamily="34" charset="0"/>
                <a:cs typeface="Noto Sans Symbols"/>
              </a:rPr>
              <a:t>: Lang- en </a:t>
            </a:r>
            <a:r>
              <a:rPr lang="af-ZA" sz="1800" b="1" dirty="0" err="1">
                <a:solidFill>
                  <a:srgbClr val="000000"/>
                </a:solidFill>
                <a:effectLst/>
                <a:latin typeface="Calibri" panose="020F0502020204030204" pitchFamily="34" charset="0"/>
                <a:ea typeface="Arial" panose="020B0604020202020204" pitchFamily="34" charset="0"/>
                <a:cs typeface="Noto Sans Symbols"/>
              </a:rPr>
              <a:t>korttermyngevolge</a:t>
            </a:r>
            <a:r>
              <a:rPr lang="af-ZA" sz="1800" b="1" dirty="0">
                <a:solidFill>
                  <a:srgbClr val="000000"/>
                </a:solidFill>
                <a:effectLst/>
                <a:latin typeface="Calibri" panose="020F0502020204030204" pitchFamily="34" charset="0"/>
                <a:ea typeface="Arial" panose="020B0604020202020204" pitchFamily="34" charset="0"/>
                <a:cs typeface="Noto Sans Symbols"/>
              </a:rPr>
              <a:t> van dwelmmisbruik: Verbintenis met misdaad, geweld en opvoedkundige uitkomste EN Moontlikhede vir rehabilitasie: Waar om hulp te kry, versorging en ondersteuning</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endParaRPr lang="en-GB" dirty="0"/>
          </a:p>
          <a:p>
            <a:endParaRPr lang="en-GB" dirty="0"/>
          </a:p>
          <a:p>
            <a:pPr marL="0" indent="0">
              <a:buFont typeface="Arial" panose="020B0604020202020204" pitchFamily="34" charset="0"/>
              <a:buNone/>
            </a:pPr>
            <a:endParaRPr lang="en-GB" dirty="0"/>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2</a:t>
            </a:fld>
            <a:endParaRPr lang="en-US"/>
          </a:p>
        </p:txBody>
      </p:sp>
    </p:spTree>
    <p:extLst>
      <p:ext uri="{BB962C8B-B14F-4D97-AF65-F5344CB8AC3E}">
        <p14:creationId xmlns:p14="http://schemas.microsoft.com/office/powerpoint/2010/main" val="408117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(2 min)</a:t>
            </a:r>
          </a:p>
          <a:p>
            <a:endParaRPr lang="en-GB" dirty="0"/>
          </a:p>
          <a:p>
            <a:pPr marL="285750" indent="-28575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Verduidelik die volgende: Jy is op 'n punt in jou lewe waar jou liggaam en brein nog ontwikkel. Die besluite wat jy rakende dwelmgebruik neem, kan op die korttermyn en oor 'n leeftyd 'n impak op jou fisiese en geestelike gesondheid hê. Miskien het jy nog nie dwelmmiddels probeer nie, en dit is belangrik om te verstaan waarom dit  'n wyse keuse is om </a:t>
            </a:r>
            <a:r>
              <a:rPr lang="af-ZA" sz="1800" b="1" dirty="0">
                <a:solidFill>
                  <a:srgbClr val="000000"/>
                </a:solidFill>
                <a:effectLst/>
                <a:latin typeface="Calibri" panose="020F0502020204030204" pitchFamily="34" charset="0"/>
                <a:ea typeface="Arial" panose="020B0604020202020204" pitchFamily="34" charset="0"/>
              </a:rPr>
              <a:t>onthouding</a:t>
            </a:r>
            <a:r>
              <a:rPr lang="af-ZA" sz="1800" dirty="0">
                <a:solidFill>
                  <a:srgbClr val="000000"/>
                </a:solidFill>
                <a:effectLst/>
                <a:latin typeface="Calibri" panose="020F0502020204030204" pitchFamily="34" charset="0"/>
                <a:ea typeface="Arial" panose="020B0604020202020204" pitchFamily="34" charset="0"/>
              </a:rPr>
              <a:t> </a:t>
            </a:r>
            <a:r>
              <a:rPr lang="af-ZA" sz="1800" i="1" dirty="0">
                <a:solidFill>
                  <a:srgbClr val="000000"/>
                </a:solidFill>
                <a:effectLst/>
                <a:latin typeface="Calibri" panose="020F0502020204030204" pitchFamily="34" charset="0"/>
                <a:ea typeface="Arial" panose="020B0604020202020204" pitchFamily="34" charset="0"/>
              </a:rPr>
              <a:t>(om jouself te keer om iets te doen) </a:t>
            </a:r>
            <a:r>
              <a:rPr lang="af-ZA" sz="1800" dirty="0">
                <a:solidFill>
                  <a:srgbClr val="000000"/>
                </a:solidFill>
                <a:effectLst/>
                <a:latin typeface="Calibri" panose="020F0502020204030204" pitchFamily="34" charset="0"/>
                <a:ea typeface="Arial" panose="020B0604020202020204" pitchFamily="34" charset="0"/>
              </a:rPr>
              <a:t>daarvan toe te pas. Deur na die gevolge van dwelmgebruik te kyk, sal jy 'n duidelike idee hê van waarom dit noodsaaklik is om goeie en gesonde besluite te neem.</a:t>
            </a:r>
            <a:endParaRPr lang="en-GB" dirty="0"/>
          </a:p>
          <a:p>
            <a:endParaRPr lang="en-GB" dirty="0"/>
          </a:p>
          <a:p>
            <a:pPr marL="0" indent="0" algn="just">
              <a:lnSpc>
                <a:spcPct val="115000"/>
              </a:lnSpc>
              <a:spcAft>
                <a:spcPts val="800"/>
              </a:spcAft>
              <a:buFont typeface="Arial" panose="020B0604020202020204" pitchFamily="34" charset="0"/>
              <a:buNone/>
            </a:pPr>
            <a:r>
              <a:rPr lang="en-GB" dirty="0">
                <a:effectLst/>
              </a:rPr>
              <a:t> </a:t>
            </a:r>
            <a:endParaRPr lang="en-GB" b="0" dirty="0"/>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3</a:t>
            </a:fld>
            <a:endParaRPr lang="en-US"/>
          </a:p>
        </p:txBody>
      </p:sp>
    </p:spTree>
    <p:extLst>
      <p:ext uri="{BB962C8B-B14F-4D97-AF65-F5344CB8AC3E}">
        <p14:creationId xmlns:p14="http://schemas.microsoft.com/office/powerpoint/2010/main" val="4282273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&amp; Kyk Video (5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Begin deur die gesondheidsgevolge van dwelmmisbruik te bespreek. Dit is die voor die hand liggende gevolge waaraan ons dink as ons oor dwelmmisbruik praat.</a:t>
            </a:r>
          </a:p>
          <a:p>
            <a:pPr marL="342900" lvl="0" indent="-342900" algn="just">
              <a:buFont typeface="Arial" panose="020B0604020202020204" pitchFamily="34" charset="0"/>
              <a:buChar char="●"/>
            </a:pP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err="1">
                <a:solidFill>
                  <a:srgbClr val="000000"/>
                </a:solidFill>
                <a:effectLst/>
                <a:latin typeface="Calibri" panose="020F0502020204030204" pitchFamily="34" charset="0"/>
                <a:ea typeface="Arial" panose="020B0604020202020204" pitchFamily="34" charset="0"/>
                <a:cs typeface="Noto Sans Symbols"/>
              </a:rPr>
              <a:t>Korttermyngevolge</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Swak besluitneming: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gebruik van middels soos alkohol of dwelms kan dit moeilik maak om goeie keuses te maak, en fisiese beweging beperk, wat tot ongelukke kan lei.</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Olikheid: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Sommige dwelmmiddels kan jou baie naar laat voel en jou laat opgooi, wat jou kan dehidreer.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Asemhalingsprobleme: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Sekere middels kan jou asemhaling vertraag en dit moeilik maak om genoegsame suurstof te kry.</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Geestesgesondheidskwessies</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dwelmmiddels te gebruik, kan jou angstig of paranoïes laat voel.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Oordosis: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oormatige gebruik van sekere dwelmmiddels kan uiters gevaarlik en selfs dodelik wees.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900430"/>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Font typeface="Arial" panose="020B0604020202020204" pitchFamily="34" charset="0"/>
              <a:buChar char="●"/>
              <a:tabLst>
                <a:tab pos="457200" algn="l"/>
              </a:tabLst>
            </a:pPr>
            <a:r>
              <a:rPr lang="af-ZA" sz="1200" dirty="0" err="1">
                <a:solidFill>
                  <a:srgbClr val="000000"/>
                </a:solidFill>
                <a:effectLst/>
                <a:latin typeface="Calibri" panose="020F0502020204030204" pitchFamily="34" charset="0"/>
                <a:ea typeface="Arial" panose="020B0604020202020204" pitchFamily="34" charset="0"/>
                <a:cs typeface="Noto Sans Symbols"/>
              </a:rPr>
              <a:t>Langtermyngevolge</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Verslawing: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 jy dwelmmiddels oor 'n lang tydperk gebruik, kan jy verslaaf raak, wat beteken dat jy nie daarmee kan ophou nie, selfs al wil jy.</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Fisiese gesondheidsprobleme: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langdurige gebruik van dwelmmiddels kan jou organe beskadig, soos lewerskade as gevolg van te veel alkohol of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longprobleme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as gevolg van rook.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Geestesgesondheidskwessies</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Dwelmgebruik oor 'n lang tydperk kan lei tot depressie, angs of skisofrenie.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Probleme in verhoudings: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misbruik van dwelmmiddels kan dit moeilik maak om met vriende en familie oor die weg te kom.</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Finansiële probleme: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gebruik van dwelmmiddels kan duur wees, en dit kan veroorsaak dat jy nie genoeg geld het om op ander dinge wat vir jou gesondheid belangrik is te spandeer nie.</a:t>
            </a:r>
          </a:p>
          <a:p>
            <a:pPr marL="457200" lvl="1" indent="0" algn="just">
              <a:buFont typeface="Courier New" panose="02070309020205020404" pitchFamily="49" charset="0"/>
              <a:buNone/>
            </a:pPr>
            <a:endPar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endParaRPr>
          </a:p>
          <a:p>
            <a:pPr marR="0" algn="l" rtl="0">
              <a:buFont typeface="Symbol" panose="05050102010706020507" pitchFamily="18" charset="2"/>
              <a:buNone/>
            </a:pPr>
            <a:r>
              <a:rPr lang="nl-NL" sz="1200" b="0" i="0" u="none" strike="noStrike" baseline="0" dirty="0">
                <a:latin typeface="Calibri" panose="020F0502020204030204" pitchFamily="34" charset="0"/>
              </a:rPr>
              <a:t>Lig leerders in dat 'n gesondheidsverslag wat in 2025 uitgereik is, 'n direkte verband tussen alkoholverbruik en die ontwikkeling van kanker uitgelig.</a:t>
            </a:r>
          </a:p>
          <a:p>
            <a:pPr marR="0" algn="l" rtl="0">
              <a:buFont typeface="Symbol" panose="05050102010706020507" pitchFamily="18" charset="2"/>
              <a:buNone/>
            </a:pPr>
            <a:r>
              <a:rPr lang="af-ZA" sz="1200" b="0" i="0" u="none" strike="noStrike" baseline="0" dirty="0">
                <a:latin typeface="Calibri" panose="020F0502020204030204" pitchFamily="34" charset="0"/>
              </a:rPr>
              <a:t>Kyk die volgende video: </a:t>
            </a:r>
            <a:r>
              <a:rPr lang="af-ZA" sz="1200" b="1" i="1" u="none" strike="noStrike" baseline="0" dirty="0" err="1">
                <a:latin typeface="Calibri" panose="020F0502020204030204" pitchFamily="34" charset="0"/>
              </a:rPr>
              <a:t>Surgeon</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General</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Says</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Drinking</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Alcohol</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Increases</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Cancer</a:t>
            </a:r>
            <a:r>
              <a:rPr lang="af-ZA" sz="1200" b="1" i="1" u="none" strike="noStrike" baseline="0" dirty="0">
                <a:latin typeface="Calibri" panose="020F0502020204030204" pitchFamily="34" charset="0"/>
              </a:rPr>
              <a:t> </a:t>
            </a:r>
            <a:r>
              <a:rPr lang="af-ZA" sz="1200" b="1" i="1" u="none" strike="noStrike" baseline="0" dirty="0" err="1">
                <a:latin typeface="Calibri" panose="020F0502020204030204" pitchFamily="34" charset="0"/>
              </a:rPr>
              <a:t>Risk</a:t>
            </a:r>
            <a:endParaRPr lang="af-ZA" sz="1200" b="1" i="0" u="none" strike="noStrike" baseline="0" dirty="0">
              <a:latin typeface="Calibri" panose="020F0502020204030204" pitchFamily="34" charset="0"/>
            </a:endParaRPr>
          </a:p>
          <a:p>
            <a:pPr marR="0" algn="l" rtl="0">
              <a:buFont typeface="Symbol" panose="05050102010706020507" pitchFamily="18" charset="2"/>
              <a:buNone/>
            </a:pPr>
            <a:r>
              <a:rPr lang="sv-SE" sz="1200" b="0" i="0" u="sng" strike="noStrike" baseline="0" dirty="0">
                <a:solidFill>
                  <a:srgbClr val="0000FF"/>
                </a:solidFill>
                <a:latin typeface="Calibri" panose="020F0502020204030204" pitchFamily="34" charset="0"/>
                <a:hlinkClick r:id="rId3"/>
              </a:rPr>
              <a:t>https://www.youtube.com/watch?v=HOAkB2u-a-o</a:t>
            </a:r>
            <a:r>
              <a:rPr lang="sv-SE" sz="1200" b="0" i="0" u="none" strike="noStrike" baseline="0" dirty="0">
                <a:solidFill>
                  <a:srgbClr val="0000FF"/>
                </a:solidFill>
                <a:latin typeface="Calibri" panose="020F0502020204030204" pitchFamily="34" charset="0"/>
                <a:hlinkClick r:id="rId3"/>
              </a:rPr>
              <a:t> (1 min 24 sek)</a:t>
            </a:r>
          </a:p>
          <a:p>
            <a:pPr marL="457200" lvl="1" indent="0" algn="just">
              <a:buFont typeface="Courier New" panose="02070309020205020404" pitchFamily="49" charset="0"/>
              <a:buNone/>
            </a:pP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4</a:t>
            </a:fld>
            <a:endParaRPr lang="en-US"/>
          </a:p>
        </p:txBody>
      </p:sp>
    </p:spTree>
    <p:extLst>
      <p:ext uri="{BB962C8B-B14F-4D97-AF65-F5344CB8AC3E}">
        <p14:creationId xmlns:p14="http://schemas.microsoft.com/office/powerpoint/2010/main" val="2818319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Groepbespreking</a:t>
            </a:r>
            <a:r>
              <a:rPr lang="en-GB" dirty="0"/>
              <a:t> (15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Dwelmmisbruik gaan nie net oor die impak daarvan op fisiese en geestelike gesondheid nie; Dit kan ook individue aansienlik afwyk van die pad wat hulle vir hulself gestel het. Trouens, dwelmmisbruik hou nouliks verband met misdaad, geweld en ongunstige opvoedkundige uitkomste. </a:t>
            </a:r>
          </a:p>
          <a:p>
            <a:pPr marL="342900" lvl="0" indent="-342900" algn="just">
              <a:buFont typeface="Arial" panose="020B0604020202020204" pitchFamily="34" charset="0"/>
              <a:buChar char="●"/>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sal nou hierdie gevolge in hul groepbesprekings ondersoek.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Instruksies:</a:t>
            </a:r>
            <a:endParaRPr lang="en-US" sz="1800" dirty="0">
              <a:effectLst/>
              <a:latin typeface="Noto Sans Symbols"/>
              <a:ea typeface="Noto Sans Symbols"/>
              <a:cs typeface="Noto Sans Symbols"/>
            </a:endParaRPr>
          </a:p>
          <a:p>
            <a:pPr marL="800100" lvl="1" indent="-342900" algn="just">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Verdeel die klas in AGT groepe.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Elke groep sal DRIE </a:t>
            </a:r>
            <a:r>
              <a:rPr lang="af-ZA" sz="1800" dirty="0" err="1">
                <a:solidFill>
                  <a:srgbClr val="000000"/>
                </a:solidFill>
                <a:effectLst/>
                <a:latin typeface="Calibri" panose="020F0502020204030204" pitchFamily="34" charset="0"/>
                <a:ea typeface="Arial" panose="020B0604020202020204" pitchFamily="34" charset="0"/>
              </a:rPr>
              <a:t>scenariokaarte</a:t>
            </a:r>
            <a:r>
              <a:rPr lang="af-ZA" sz="1800" dirty="0">
                <a:solidFill>
                  <a:srgbClr val="000000"/>
                </a:solidFill>
                <a:effectLst/>
                <a:latin typeface="Calibri" panose="020F0502020204030204" pitchFamily="34" charset="0"/>
                <a:ea typeface="Arial" panose="020B0604020202020204" pitchFamily="34" charset="0"/>
              </a:rPr>
              <a:t> ontvang wat situasies beskryf wat misdaad, geweld en ongunstige opvoedkundige uitkomste as gevolg van dwelmgebruik insluit. (Elke kategorie word op die kaart aangedui deur die prentjies op die skyfie.)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b="1" dirty="0">
                <a:solidFill>
                  <a:srgbClr val="FF0000"/>
                </a:solidFill>
                <a:effectLst/>
                <a:latin typeface="Calibri" panose="020F0502020204030204" pitchFamily="34" charset="0"/>
                <a:ea typeface="Arial" panose="020B0604020202020204" pitchFamily="34" charset="0"/>
              </a:rPr>
              <a:t>NOTA AAN ONDERWYSER: </a:t>
            </a:r>
            <a:r>
              <a:rPr lang="af-ZA" sz="1800" dirty="0">
                <a:solidFill>
                  <a:srgbClr val="000000"/>
                </a:solidFill>
                <a:effectLst/>
                <a:latin typeface="Calibri" panose="020F0502020204030204" pitchFamily="34" charset="0"/>
                <a:ea typeface="Arial" panose="020B0604020202020204" pitchFamily="34" charset="0"/>
              </a:rPr>
              <a:t>Jy kan die aantal groepe of </a:t>
            </a:r>
            <a:r>
              <a:rPr lang="af-ZA" sz="1800" dirty="0" err="1">
                <a:solidFill>
                  <a:srgbClr val="000000"/>
                </a:solidFill>
                <a:effectLst/>
                <a:latin typeface="Calibri" panose="020F0502020204030204" pitchFamily="34" charset="0"/>
                <a:ea typeface="Arial" panose="020B0604020202020204" pitchFamily="34" charset="0"/>
              </a:rPr>
              <a:t>scenariokaarte</a:t>
            </a:r>
            <a:r>
              <a:rPr lang="af-ZA" sz="1800" dirty="0">
                <a:solidFill>
                  <a:srgbClr val="000000"/>
                </a:solidFill>
                <a:effectLst/>
                <a:latin typeface="Calibri" panose="020F0502020204030204" pitchFamily="34" charset="0"/>
                <a:ea typeface="Arial" panose="020B0604020202020204" pitchFamily="34" charset="0"/>
              </a:rPr>
              <a:t> aanpas om by jou klas se behoeftes te pas.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In hul groepe lees leerders die scenario hardop en bespreek die opdrag op die kaart.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Hulle kan aantekeninge maak van hul bespreking in </a:t>
            </a:r>
            <a:r>
              <a:rPr lang="af-ZA" sz="1800" b="1" i="1" dirty="0">
                <a:solidFill>
                  <a:srgbClr val="000000"/>
                </a:solidFill>
                <a:effectLst/>
                <a:latin typeface="Calibri" panose="020F0502020204030204" pitchFamily="34" charset="0"/>
                <a:ea typeface="Arial" panose="020B0604020202020204" pitchFamily="34" charset="0"/>
              </a:rPr>
              <a:t>Aktiwiteit 1 (</a:t>
            </a:r>
            <a:r>
              <a:rPr lang="af-ZA" sz="1800" b="1" i="1" u="sng" dirty="0">
                <a:solidFill>
                  <a:srgbClr val="000000"/>
                </a:solidFill>
                <a:effectLst/>
                <a:latin typeface="Calibri" panose="020F0502020204030204" pitchFamily="34" charset="0"/>
                <a:ea typeface="Arial" panose="020B0604020202020204" pitchFamily="34" charset="0"/>
              </a:rPr>
              <a:t>Les 3 - Werkkaart</a:t>
            </a:r>
            <a:r>
              <a:rPr lang="af-ZA" sz="1800" dirty="0">
                <a:solidFill>
                  <a:srgbClr val="000000"/>
                </a:solidFill>
                <a:effectLst/>
                <a:latin typeface="Calibri" panose="020F0502020204030204" pitchFamily="34" charset="0"/>
                <a:ea typeface="Arial" panose="020B0604020202020204" pitchFamily="34" charset="0"/>
              </a:rPr>
              <a:t>).</a:t>
            </a:r>
          </a:p>
          <a:p>
            <a:pPr marL="457200" lvl="1" indent="0" algn="just">
              <a:buFont typeface="Wingdings" panose="05000000000000000000" pitchFamily="2" charset="2"/>
              <a:buNone/>
            </a:pPr>
            <a:endParaRPr lang="en-US" sz="18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Scenariokaarte</a:t>
            </a:r>
            <a:r>
              <a:rPr lang="af-ZA" sz="1800" dirty="0">
                <a:solidFill>
                  <a:srgbClr val="000000"/>
                </a:solidFill>
                <a:effectLst/>
                <a:latin typeface="Calibri" panose="020F0502020204030204" pitchFamily="34" charset="0"/>
                <a:ea typeface="Arial" panose="020B0604020202020204" pitchFamily="34" charset="0"/>
                <a:cs typeface="Noto Sans Symbols"/>
              </a:rPr>
              <a:t> uit (dit moet voor die les uitgesny word – dit is 'n goeie idee om hierdie kaarte te lamineer vir toekomstige gebruik of as jy meer as een klas het).</a:t>
            </a:r>
          </a:p>
          <a:p>
            <a:pPr marL="0" lvl="0" indent="0" algn="just">
              <a:buFont typeface="Arial" panose="020B0604020202020204" pitchFamily="34" charset="0"/>
              <a:buNone/>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As onderwyser moet jy in die klas rondloop en die besprekings fasiliteer en seker maak dat leerders deelneem.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5</a:t>
            </a:fld>
            <a:endParaRPr lang="en-US"/>
          </a:p>
        </p:txBody>
      </p:sp>
    </p:spTree>
    <p:extLst>
      <p:ext uri="{BB962C8B-B14F-4D97-AF65-F5344CB8AC3E}">
        <p14:creationId xmlns:p14="http://schemas.microsoft.com/office/powerpoint/2010/main" val="357603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(3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Noudat leerders die invloede en gevolge van dwelmmisbruik verstaan, is dit vir hulle belangrik om te weet hoe en waar om hulp, sorg en ondersteuning te vind/aan te bied. </a:t>
            </a:r>
          </a:p>
          <a:p>
            <a:pPr marL="0" lvl="0" indent="0" algn="just">
              <a:buFont typeface="Arial" panose="020B0604020202020204" pitchFamily="34" charset="0"/>
              <a:buNone/>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Dit is baie moeilik om net op te hou om dwelmmiddels te gebruik as iemand eers verslaaf is. Baie verslaafdes voel baie alleen en glo dit is onmoontlik om dwelmverslawing te oorkom. 'n Verslaafde het gewoonlik professionele hulp nodig om ten volle te herstel. Hulle kan na 'n rehabilitasie kliniek gaan om ondersteuning te kry en hul verslawing te behandel.</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As jy bekommerd is dat 'n vriend(in) dwelmmiddels misbruik, moet jy die situasie met sorg en sensitiwiteit benader.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Wat is die tekens of simptome waarvoor jy kan uitkyk?</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voorbeelde te gee wat die volgende kan insluit:</a:t>
            </a:r>
            <a:endParaRPr lang="en-US" sz="1800" dirty="0">
              <a:effectLst/>
              <a:latin typeface="Noto Sans Symbols"/>
              <a:ea typeface="Noto Sans Symbols"/>
              <a:cs typeface="Noto Sans Symbols"/>
            </a:endParaRPr>
          </a:p>
          <a:p>
            <a:pPr marL="800100" lvl="1" indent="-342900" algn="just">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Beduidende veranderinge in gedrag</a:t>
            </a:r>
            <a:r>
              <a:rPr lang="af-ZA" sz="1800" dirty="0">
                <a:solidFill>
                  <a:srgbClr val="000000"/>
                </a:solidFill>
                <a:effectLst/>
                <a:latin typeface="Calibri" panose="020F0502020204030204" pitchFamily="34" charset="0"/>
                <a:ea typeface="Arial" panose="020B0604020202020204" pitchFamily="34" charset="0"/>
              </a:rPr>
              <a:t> soos </a:t>
            </a:r>
            <a:r>
              <a:rPr lang="af-ZA" sz="1800" dirty="0" err="1">
                <a:solidFill>
                  <a:srgbClr val="000000"/>
                </a:solidFill>
                <a:effectLst/>
                <a:latin typeface="Calibri" panose="020F0502020204030204" pitchFamily="34" charset="0"/>
                <a:ea typeface="Arial" panose="020B0604020202020204" pitchFamily="34" charset="0"/>
              </a:rPr>
              <a:t>gemoedskommelings</a:t>
            </a:r>
            <a:r>
              <a:rPr lang="af-ZA" sz="1800" dirty="0">
                <a:solidFill>
                  <a:srgbClr val="000000"/>
                </a:solidFill>
                <a:effectLst/>
                <a:latin typeface="Calibri" panose="020F0502020204030204" pitchFamily="34" charset="0"/>
                <a:ea typeface="Arial" panose="020B0604020202020204" pitchFamily="34" charset="0"/>
              </a:rPr>
              <a:t>, prikkelbaarheid of teruggetrokkenheid.</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As jou vriend(in) se </a:t>
            </a:r>
            <a:r>
              <a:rPr lang="af-ZA" sz="1800" b="1" dirty="0" err="1">
                <a:solidFill>
                  <a:srgbClr val="000000"/>
                </a:solidFill>
                <a:effectLst/>
                <a:latin typeface="Calibri" panose="020F0502020204030204" pitchFamily="34" charset="0"/>
                <a:ea typeface="Arial" panose="020B0604020202020204" pitchFamily="34" charset="0"/>
              </a:rPr>
              <a:t>skoolprestasie</a:t>
            </a:r>
            <a:r>
              <a:rPr lang="af-ZA" sz="1800" b="1" dirty="0">
                <a:solidFill>
                  <a:srgbClr val="000000"/>
                </a:solidFill>
                <a:effectLst/>
                <a:latin typeface="Calibri" panose="020F0502020204030204" pitchFamily="34" charset="0"/>
                <a:ea typeface="Arial" panose="020B0604020202020204" pitchFamily="34" charset="0"/>
              </a:rPr>
              <a:t> ewe skielik vererger</a:t>
            </a:r>
            <a:r>
              <a:rPr lang="af-ZA" sz="1800" dirty="0">
                <a:solidFill>
                  <a:srgbClr val="000000"/>
                </a:solidFill>
                <a:effectLst/>
                <a:latin typeface="Calibri" panose="020F0502020204030204" pitchFamily="34" charset="0"/>
                <a:ea typeface="Arial" panose="020B0604020202020204" pitchFamily="34" charset="0"/>
              </a:rPr>
              <a:t>, kan dit 'n teken van 'n probleem wees.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Kyk of jou vriend(in) </a:t>
            </a:r>
            <a:r>
              <a:rPr lang="af-ZA" sz="1800" b="1" dirty="0">
                <a:solidFill>
                  <a:srgbClr val="000000"/>
                </a:solidFill>
                <a:effectLst/>
                <a:latin typeface="Calibri" panose="020F0502020204030204" pitchFamily="34" charset="0"/>
                <a:ea typeface="Arial" panose="020B0604020202020204" pitchFamily="34" charset="0"/>
              </a:rPr>
              <a:t>tyd saam met 'n ander groep vriende deurbring</a:t>
            </a:r>
            <a:r>
              <a:rPr lang="af-ZA" sz="1800" dirty="0">
                <a:solidFill>
                  <a:srgbClr val="000000"/>
                </a:solidFill>
                <a:effectLst/>
                <a:latin typeface="Calibri" panose="020F0502020204030204" pitchFamily="34" charset="0"/>
                <a:ea typeface="Arial" panose="020B0604020202020204" pitchFamily="34" charset="0"/>
              </a:rPr>
              <a:t>, veral diegene wat by dwelmgebruik betrokke is.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Hou </a:t>
            </a:r>
            <a:r>
              <a:rPr lang="af-ZA" sz="1800" b="1" dirty="0">
                <a:solidFill>
                  <a:srgbClr val="000000"/>
                </a:solidFill>
                <a:effectLst/>
                <a:latin typeface="Calibri" panose="020F0502020204030204" pitchFamily="34" charset="0"/>
                <a:ea typeface="Arial" panose="020B0604020202020204" pitchFamily="34" charset="0"/>
              </a:rPr>
              <a:t>onverklaarbare fisiese veranderinge</a:t>
            </a:r>
            <a:r>
              <a:rPr lang="af-ZA" sz="1800" dirty="0">
                <a:solidFill>
                  <a:srgbClr val="000000"/>
                </a:solidFill>
                <a:effectLst/>
                <a:latin typeface="Calibri" panose="020F0502020204030204" pitchFamily="34" charset="0"/>
                <a:ea typeface="Arial" panose="020B0604020202020204" pitchFamily="34" charset="0"/>
              </a:rPr>
              <a:t> dop, soos bloedbelope oë, onverklaarbare gewigsverlies of tekens van dronkenskap.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6</a:t>
            </a:fld>
            <a:endParaRPr lang="en-US"/>
          </a:p>
        </p:txBody>
      </p:sp>
    </p:spTree>
    <p:extLst>
      <p:ext uri="{BB962C8B-B14F-4D97-AF65-F5344CB8AC3E}">
        <p14:creationId xmlns:p14="http://schemas.microsoft.com/office/powerpoint/2010/main" val="92750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US" dirty="0"/>
              <a:t>(7 min)</a:t>
            </a:r>
          </a:p>
          <a:p>
            <a:endParaRPr lang="en-US" dirty="0"/>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Vra leerders die volgende: As jy bekommerd is dat jou vriend dalk aan dwelms verslaaf is, wat kan jy doen? (d.w.s. Watter strategieë kan jy gebruik om 'n vriend met verslawing te help?)</a:t>
            </a:r>
          </a:p>
          <a:p>
            <a:pPr marL="342900" lvl="0" indent="-342900" algn="just">
              <a:buFont typeface="Symbol" panose="05050102010706020507" pitchFamily="18" charset="2"/>
              <a:buChar char=""/>
            </a:pP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Laat leerders toe om voorbeelde te gee wat die volgende kan insluit: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Praat openlik: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Benader jou vriend(in) op 'n nie-veroordelende en besorgde manier. Spreek jou kommer uit en laat hulle weet dat jy daar is om te luister en hulle te ondersteun.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Moedig eerlikheid aan: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Moedig jou vriend(in) aan om eerlik te wees oor wat aangaan. Verseker hulle dat jy nie sal oordeel nie, maar dat jy wil help.</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Bied 'n luisterende oor aan: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Soms het mense net iemand nodig om mee te praat. Wees daar om te luister sonder om te onderbreek of raad te gee, tensy hulle daarvoor vra.</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Stel voor dat hulle hulp soek: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 jy dwelmmisbruik vermoed, stel sagkens voor dat hulle hulp soek by 'n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skoolberader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betroubare volwassene of 'n hulplyn soos </a:t>
            </a:r>
            <a:r>
              <a:rPr lang="af-ZA" sz="1200" i="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Alcoholics</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i="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Anonymous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of </a:t>
            </a:r>
            <a:r>
              <a:rPr lang="af-ZA" sz="1200" i="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Lifeline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Vermy bemagtiging: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Moenie aan die dwelmgebruik van jou vriend(in) deelneem of dit aanpor nie. Maak dit duidelik dat jy nie hul skadelike gedrag kan ondersteun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Bly in kontak: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Bly deurentyd 'n ondersteunende vriend(in), selfs al soek hulle nie dadelik hulp nie. Loer gereeld in om seker te maak hulle is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oukei</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laat hulle weet dat jy omgee.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Betrek betroubare volwassenes: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 jy dink dat jou vriend(in) in onmiddellike gevaar is of nie in staat is om verantwoordelike besluite te neem nie, oorweeg dit om 'n betroubare volwassene, soos 'n ouer, voog, onderwyser of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skoolberader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te betrek.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Leer jouself op: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Lig jouself in oor die hulpbronne vir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dwelmmisbruikondersteuning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wat in jou gemeenskap beskikbaar is. Hierdie kennis kan 'n waardevolle hulpmiddel wees om jou vriend(in) te ondersteun.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7</a:t>
            </a:fld>
            <a:endParaRPr lang="en-US"/>
          </a:p>
        </p:txBody>
      </p:sp>
    </p:spTree>
    <p:extLst>
      <p:ext uri="{BB962C8B-B14F-4D97-AF65-F5344CB8AC3E}">
        <p14:creationId xmlns:p14="http://schemas.microsoft.com/office/powerpoint/2010/main" val="2076146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a:t>
            </a:r>
            <a:r>
              <a:rPr lang="en-GB" dirty="0" err="1"/>
              <a:t>en</a:t>
            </a:r>
            <a:r>
              <a:rPr lang="en-GB" dirty="0"/>
              <a:t> </a:t>
            </a:r>
            <a:r>
              <a:rPr lang="en-GB" dirty="0" err="1"/>
              <a:t>Huiswerk</a:t>
            </a:r>
            <a:r>
              <a:rPr lang="en-GB" dirty="0"/>
              <a:t> (5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die laaste drie lesse geleer het. Hulle sal hul kennis gebruik om </a:t>
            </a:r>
            <a:r>
              <a:rPr lang="af-ZA" sz="1800" dirty="0" err="1">
                <a:solidFill>
                  <a:srgbClr val="000000"/>
                </a:solidFill>
                <a:effectLst/>
                <a:latin typeface="Calibri" panose="020F0502020204030204" pitchFamily="34" charset="0"/>
                <a:ea typeface="Arial" panose="020B0604020202020204" pitchFamily="34" charset="0"/>
                <a:cs typeface="Noto Sans Symbols"/>
              </a:rPr>
              <a:t>hersieningsvrae</a:t>
            </a:r>
            <a:r>
              <a:rPr lang="af-ZA" sz="1800" dirty="0">
                <a:solidFill>
                  <a:srgbClr val="000000"/>
                </a:solidFill>
                <a:effectLst/>
                <a:latin typeface="Calibri" panose="020F0502020204030204" pitchFamily="34" charset="0"/>
                <a:ea typeface="Arial" panose="020B0604020202020204" pitchFamily="34" charset="0"/>
                <a:cs typeface="Noto Sans Symbols"/>
              </a:rPr>
              <a:t> te beantwoord.</a:t>
            </a:r>
          </a:p>
          <a:p>
            <a:pPr marL="0" lvl="0" indent="0" algn="just">
              <a:buFont typeface="Arial" panose="020B0604020202020204" pitchFamily="34" charset="0"/>
              <a:buNone/>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a:solidFill>
                  <a:srgbClr val="000000"/>
                </a:solidFill>
                <a:effectLst/>
                <a:latin typeface="Calibri" panose="020F0502020204030204" pitchFamily="34" charset="0"/>
                <a:ea typeface="Arial" panose="020B0604020202020204" pitchFamily="34" charset="0"/>
                <a:cs typeface="Noto Sans Symbols"/>
              </a:rPr>
              <a:t>uit.</a:t>
            </a:r>
          </a:p>
          <a:p>
            <a:pPr marL="0" lvl="0" indent="0" algn="just">
              <a:buFont typeface="Arial" panose="020B0604020202020204" pitchFamily="34" charset="0"/>
              <a:buNone/>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dirty="0">
                <a:solidFill>
                  <a:srgbClr val="000000"/>
                </a:solidFill>
                <a:effectLst/>
                <a:latin typeface="Calibri" panose="020F0502020204030204" pitchFamily="34" charset="0"/>
                <a:ea typeface="Arial" panose="020B0604020202020204" pitchFamily="34" charset="0"/>
                <a:cs typeface="Noto Sans Symbols"/>
              </a:rPr>
              <a:t>: Leerders kan die </a:t>
            </a:r>
            <a:r>
              <a:rPr lang="af-ZA" sz="1800" dirty="0" err="1">
                <a:solidFill>
                  <a:srgbClr val="000000"/>
                </a:solidFill>
                <a:effectLst/>
                <a:latin typeface="Calibri" panose="020F0502020204030204" pitchFamily="34" charset="0"/>
                <a:ea typeface="Arial" panose="020B0604020202020204" pitchFamily="34" charset="0"/>
                <a:cs typeface="Noto Sans Symbols"/>
              </a:rPr>
              <a:t>hersieningsvrae</a:t>
            </a:r>
            <a:r>
              <a:rPr lang="af-ZA" sz="1800" dirty="0">
                <a:solidFill>
                  <a:srgbClr val="000000"/>
                </a:solidFill>
                <a:effectLst/>
                <a:latin typeface="Calibri" panose="020F0502020204030204" pitchFamily="34" charset="0"/>
                <a:ea typeface="Arial" panose="020B0604020202020204" pitchFamily="34" charset="0"/>
                <a:cs typeface="Noto Sans Symbols"/>
              </a:rPr>
              <a: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800" dirty="0">
                <a:solidFill>
                  <a:srgbClr val="000000"/>
                </a:solidFill>
                <a:effectLst/>
                <a:latin typeface="Calibri" panose="020F0502020204030204" pitchFamily="34" charset="0"/>
                <a:ea typeface="Arial" panose="020B0604020202020204" pitchFamily="34" charset="0"/>
                <a:cs typeface="Noto Sans Symbols"/>
              </a:rPr>
              <a:t> in die laaste paar minute begin voltooi, maar dit moet vir huiswerk voltooi word. Leerders kan hul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om die </a:t>
            </a:r>
            <a:r>
              <a:rPr lang="af-ZA" sz="1800" dirty="0" err="1">
                <a:solidFill>
                  <a:srgbClr val="000000"/>
                </a:solidFill>
                <a:effectLst/>
                <a:latin typeface="Calibri" panose="020F0502020204030204" pitchFamily="34" charset="0"/>
                <a:ea typeface="Arial" panose="020B0604020202020204" pitchFamily="34" charset="0"/>
                <a:cs typeface="Noto Sans Symbols"/>
              </a:rPr>
              <a:t>hersieningsvrae</a:t>
            </a:r>
            <a:r>
              <a:rPr lang="af-ZA" sz="1800" dirty="0">
                <a:solidFill>
                  <a:srgbClr val="000000"/>
                </a:solidFill>
                <a:effectLst/>
                <a:latin typeface="Calibri" panose="020F0502020204030204" pitchFamily="34" charset="0"/>
                <a:ea typeface="Arial" panose="020B0604020202020204" pitchFamily="34" charset="0"/>
                <a:cs typeface="Noto Sans Symbols"/>
              </a:rPr>
              <a:t> te beantwoord wat gebaseer is op die hele lesreeks oor dwelmmisbruik. Dit is noodsaaklik dat leerders oefen om hierdie toets-tipe vrae te beantwoord. Antwoorde is beskikbaar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 MEMO.</a:t>
            </a:r>
            <a:r>
              <a:rPr lang="af-ZA" sz="1800" i="1" dirty="0">
                <a:solidFill>
                  <a:srgbClr val="000000"/>
                </a:solidFill>
                <a:effectLst/>
                <a:latin typeface="Calibri" panose="020F0502020204030204" pitchFamily="34" charset="0"/>
                <a:ea typeface="Arial" panose="020B0604020202020204" pitchFamily="34" charset="0"/>
                <a:cs typeface="Noto Sans Symbols"/>
              </a:rPr>
              <a:t> Dit kan aan die begin van die volgende les met leerders gedeel word.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6652152E-7ACD-4443-B390-28DC96C88A78}" type="slidenum">
              <a:rPr lang="en-US" smtClean="0"/>
              <a:t>8</a:t>
            </a:fld>
            <a:endParaRPr lang="en-US"/>
          </a:p>
        </p:txBody>
      </p:sp>
    </p:spTree>
    <p:extLst>
      <p:ext uri="{BB962C8B-B14F-4D97-AF65-F5344CB8AC3E}">
        <p14:creationId xmlns:p14="http://schemas.microsoft.com/office/powerpoint/2010/main" val="1313358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B2DE528A-9D60-7837-A4E7-266B7F11B79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482292" y="-38100"/>
            <a:ext cx="1805708" cy="62071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youtube.com/watch?v=HOAkB2u-a-o" TargetMode="External"/><Relationship Id="rId5" Type="http://schemas.openxmlformats.org/officeDocument/2006/relationships/image" Target="../media/image4.jpe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33862" y="851615"/>
            <a:ext cx="6672858" cy="9017375"/>
          </a:xfrm>
          <a:custGeom>
            <a:avLst/>
            <a:gdLst/>
            <a:ahLst/>
            <a:cxnLst/>
            <a:rect l="l" t="t" r="r" b="b"/>
            <a:pathLst>
              <a:path w="6672858" h="9017375">
                <a:moveTo>
                  <a:pt x="0" y="0"/>
                </a:moveTo>
                <a:lnTo>
                  <a:pt x="6672858" y="0"/>
                </a:lnTo>
                <a:lnTo>
                  <a:pt x="6672858" y="9017375"/>
                </a:lnTo>
                <a:lnTo>
                  <a:pt x="0" y="90173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0" y="849607"/>
            <a:ext cx="10362184" cy="8359121"/>
            <a:chOff x="0" y="0"/>
            <a:chExt cx="2889128" cy="2201579"/>
          </a:xfrm>
        </p:grpSpPr>
        <p:sp>
          <p:nvSpPr>
            <p:cNvPr id="4" name="Freeform 4"/>
            <p:cNvSpPr/>
            <p:nvPr/>
          </p:nvSpPr>
          <p:spPr>
            <a:xfrm>
              <a:off x="0" y="0"/>
              <a:ext cx="2889128" cy="2201579"/>
            </a:xfrm>
            <a:custGeom>
              <a:avLst/>
              <a:gdLst/>
              <a:ahLst/>
              <a:cxnLst/>
              <a:rect l="l" t="t" r="r" b="b"/>
              <a:pathLst>
                <a:path w="2889128" h="2201579">
                  <a:moveTo>
                    <a:pt x="35994" y="0"/>
                  </a:moveTo>
                  <a:lnTo>
                    <a:pt x="2853135" y="0"/>
                  </a:lnTo>
                  <a:cubicBezTo>
                    <a:pt x="2873013" y="0"/>
                    <a:pt x="2889128" y="16115"/>
                    <a:pt x="2889128" y="35994"/>
                  </a:cubicBezTo>
                  <a:lnTo>
                    <a:pt x="2889128" y="2165585"/>
                  </a:lnTo>
                  <a:cubicBezTo>
                    <a:pt x="2889128" y="2175131"/>
                    <a:pt x="2885336" y="2184287"/>
                    <a:pt x="2878586" y="2191037"/>
                  </a:cubicBezTo>
                  <a:cubicBezTo>
                    <a:pt x="2871836" y="2197787"/>
                    <a:pt x="2862680" y="2201579"/>
                    <a:pt x="2853135" y="2201579"/>
                  </a:cubicBezTo>
                  <a:lnTo>
                    <a:pt x="35994" y="2201579"/>
                  </a:lnTo>
                  <a:cubicBezTo>
                    <a:pt x="26448" y="2201579"/>
                    <a:pt x="17292" y="2197787"/>
                    <a:pt x="10542" y="2191037"/>
                  </a:cubicBezTo>
                  <a:cubicBezTo>
                    <a:pt x="3792" y="2184287"/>
                    <a:pt x="0" y="2175131"/>
                    <a:pt x="0" y="2165585"/>
                  </a:cubicBezTo>
                  <a:lnTo>
                    <a:pt x="0" y="35994"/>
                  </a:lnTo>
                  <a:cubicBezTo>
                    <a:pt x="0" y="26448"/>
                    <a:pt x="3792" y="17292"/>
                    <a:pt x="10542" y="10542"/>
                  </a:cubicBezTo>
                  <a:cubicBezTo>
                    <a:pt x="17292" y="3792"/>
                    <a:pt x="26448" y="0"/>
                    <a:pt x="35994" y="0"/>
                  </a:cubicBezTo>
                  <a:close/>
                </a:path>
              </a:pathLst>
            </a:custGeom>
            <a:solidFill>
              <a:srgbClr val="2D2932"/>
            </a:solidFill>
          </p:spPr>
          <p:txBody>
            <a:bodyPr/>
            <a:lstStyle/>
            <a:p>
              <a:endParaRPr lang="en-US"/>
            </a:p>
          </p:txBody>
        </p:sp>
        <p:sp>
          <p:nvSpPr>
            <p:cNvPr id="5" name="TextBox 5"/>
            <p:cNvSpPr txBox="1"/>
            <p:nvPr/>
          </p:nvSpPr>
          <p:spPr>
            <a:xfrm>
              <a:off x="0" y="-57150"/>
              <a:ext cx="2889128"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95898" y="1719650"/>
            <a:ext cx="10458082"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8562218" y="1099528"/>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724272" y="4328132"/>
            <a:ext cx="8817741" cy="2111966"/>
          </a:xfrm>
          <a:prstGeom prst="rect">
            <a:avLst/>
          </a:prstGeom>
        </p:spPr>
        <p:txBody>
          <a:bodyPr lIns="0" tIns="0" rIns="0" bIns="0" rtlCol="0" anchor="t">
            <a:spAutoFit/>
          </a:bodyPr>
          <a:lstStyle/>
          <a:p>
            <a:pPr algn="ctr">
              <a:lnSpc>
                <a:spcPts val="7928"/>
              </a:lnSpc>
            </a:pPr>
            <a:r>
              <a:rPr lang="en-US" sz="7623" dirty="0" err="1">
                <a:solidFill>
                  <a:srgbClr val="FFFFFF"/>
                </a:solidFill>
                <a:latin typeface="Poppins Bold"/>
              </a:rPr>
              <a:t>Gevolge</a:t>
            </a:r>
            <a:r>
              <a:rPr lang="en-US" sz="7623" dirty="0">
                <a:solidFill>
                  <a:srgbClr val="FFFFFF"/>
                </a:solidFill>
                <a:latin typeface="Poppins Bold"/>
              </a:rPr>
              <a:t> van </a:t>
            </a:r>
            <a:r>
              <a:rPr lang="en-US" sz="7623" dirty="0" err="1">
                <a:solidFill>
                  <a:srgbClr val="FFFFFF"/>
                </a:solidFill>
                <a:latin typeface="Poppins Bold"/>
              </a:rPr>
              <a:t>Dwelmmisbruik</a:t>
            </a:r>
            <a:endParaRPr lang="en-US" sz="7623" dirty="0">
              <a:solidFill>
                <a:srgbClr val="FFFFFF"/>
              </a:solidFill>
              <a:latin typeface="Poppins Bold"/>
            </a:endParaRPr>
          </a:p>
        </p:txBody>
      </p:sp>
      <p:sp>
        <p:nvSpPr>
          <p:cNvPr id="19" name="TextBox 19"/>
          <p:cNvSpPr txBox="1"/>
          <p:nvPr/>
        </p:nvSpPr>
        <p:spPr>
          <a:xfrm>
            <a:off x="2571558" y="7544513"/>
            <a:ext cx="5123170" cy="364395"/>
          </a:xfrm>
          <a:prstGeom prst="rect">
            <a:avLst/>
          </a:prstGeom>
        </p:spPr>
        <p:txBody>
          <a:bodyPr lIns="0" tIns="0" rIns="0" bIns="0" rtlCol="0" anchor="t">
            <a:spAutoFit/>
          </a:bodyPr>
          <a:lstStyle/>
          <a:p>
            <a:pPr algn="ctr">
              <a:lnSpc>
                <a:spcPts val="2754"/>
              </a:lnSpc>
            </a:pPr>
            <a:r>
              <a:rPr lang="en-US" sz="2648" dirty="0" err="1">
                <a:solidFill>
                  <a:srgbClr val="FFFFFF"/>
                </a:solidFill>
                <a:latin typeface="Poppins"/>
              </a:rPr>
              <a:t>Kwartaal</a:t>
            </a:r>
            <a:r>
              <a:rPr lang="en-US" sz="2648" dirty="0">
                <a:solidFill>
                  <a:srgbClr val="FFFFFF"/>
                </a:solidFill>
                <a:latin typeface="Poppins"/>
              </a:rPr>
              <a:t> 2: Les 3</a:t>
            </a:r>
          </a:p>
        </p:txBody>
      </p:sp>
      <p:pic>
        <p:nvPicPr>
          <p:cNvPr id="20" name="Picture 19" descr="A logo with a person in the middle&#10;&#10;Description automatically generated">
            <a:extLst>
              <a:ext uri="{FF2B5EF4-FFF2-40B4-BE49-F238E27FC236}">
                <a16:creationId xmlns:a16="http://schemas.microsoft.com/office/drawing/2014/main" id="{89F6DAD6-90F7-5C50-4DF1-CADABC46A4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18">
            <a:extLst>
              <a:ext uri="{FF2B5EF4-FFF2-40B4-BE49-F238E27FC236}">
                <a16:creationId xmlns:a16="http://schemas.microsoft.com/office/drawing/2014/main" id="{59E49040-E685-C48C-6BD1-D6829FC80E1A}"/>
              </a:ext>
            </a:extLst>
          </p:cNvPr>
          <p:cNvSpPr txBox="1"/>
          <p:nvPr/>
        </p:nvSpPr>
        <p:spPr>
          <a:xfrm>
            <a:off x="0" y="2709919"/>
            <a:ext cx="10362184" cy="1069716"/>
          </a:xfrm>
          <a:prstGeom prst="rect">
            <a:avLst/>
          </a:prstGeom>
        </p:spPr>
        <p:txBody>
          <a:bodyPr wrap="square" lIns="0" tIns="0" rIns="0" bIns="0" rtlCol="0" anchor="t">
            <a:spAutoFit/>
          </a:bodyPr>
          <a:lstStyle/>
          <a:p>
            <a:pPr algn="ctr">
              <a:lnSpc>
                <a:spcPts val="4925"/>
              </a:lnSpc>
            </a:pPr>
            <a:r>
              <a:rPr lang="en-US" sz="3648" dirty="0" err="1">
                <a:solidFill>
                  <a:srgbClr val="FFFFFF"/>
                </a:solidFill>
                <a:latin typeface="Poppins Bold"/>
              </a:rPr>
              <a:t>Graad</a:t>
            </a:r>
            <a:r>
              <a:rPr lang="en-US" sz="3648" dirty="0">
                <a:solidFill>
                  <a:srgbClr val="FFFFFF"/>
                </a:solidFill>
                <a:latin typeface="Poppins Bold"/>
              </a:rPr>
              <a:t> 8</a:t>
            </a:r>
          </a:p>
          <a:p>
            <a:pPr algn="ctr">
              <a:lnSpc>
                <a:spcPts val="3575"/>
              </a:lnSpc>
            </a:pPr>
            <a:r>
              <a:rPr lang="en-US" sz="2648" dirty="0" err="1">
                <a:solidFill>
                  <a:srgbClr val="FFFFFF"/>
                </a:solidFill>
                <a:latin typeface="Poppins"/>
              </a:rPr>
              <a:t>Gesondheids</a:t>
            </a:r>
            <a:r>
              <a:rPr lang="en-US" sz="2648" dirty="0">
                <a:solidFill>
                  <a:srgbClr val="FFFFFF"/>
                </a:solidFill>
                <a:latin typeface="Poppins"/>
              </a:rPr>
              <a:t>-, </a:t>
            </a:r>
            <a:r>
              <a:rPr lang="en-US" sz="2648" dirty="0" err="1">
                <a:solidFill>
                  <a:srgbClr val="FFFFFF"/>
                </a:solidFill>
                <a:latin typeface="Poppins"/>
              </a:rPr>
              <a:t>Sosiale</a:t>
            </a:r>
            <a:r>
              <a:rPr lang="en-US" sz="2648" dirty="0">
                <a:solidFill>
                  <a:srgbClr val="FFFFFF"/>
                </a:solidFill>
                <a:latin typeface="Poppins"/>
              </a:rPr>
              <a:t> </a:t>
            </a:r>
            <a:r>
              <a:rPr lang="en-US" sz="2648" dirty="0" err="1">
                <a:solidFill>
                  <a:srgbClr val="FFFFFF"/>
                </a:solidFill>
                <a:latin typeface="Poppins"/>
              </a:rPr>
              <a:t>en</a:t>
            </a:r>
            <a:r>
              <a:rPr lang="en-US" sz="2648" dirty="0">
                <a:solidFill>
                  <a:srgbClr val="FFFFFF"/>
                </a:solidFill>
                <a:latin typeface="Poppins"/>
              </a:rPr>
              <a:t> </a:t>
            </a:r>
            <a:r>
              <a:rPr lang="en-US" sz="2648" dirty="0" err="1">
                <a:solidFill>
                  <a:srgbClr val="FFFFFF"/>
                </a:solidFill>
                <a:latin typeface="Poppins"/>
              </a:rPr>
              <a:t>Omgewingsverantwoordelikheid</a:t>
            </a:r>
            <a:endParaRPr lang="en-US" sz="2648" dirty="0">
              <a:solidFill>
                <a:srgbClr val="FFFFFF"/>
              </a:solidFill>
              <a:latin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climbing a rock with a hand shake&#10;&#10;Description automatically generated">
            <a:extLst>
              <a:ext uri="{FF2B5EF4-FFF2-40B4-BE49-F238E27FC236}">
                <a16:creationId xmlns:a16="http://schemas.microsoft.com/office/drawing/2014/main" id="{90882079-175D-4464-A055-24E473E82F79}"/>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16663" t="20534" r="18144"/>
          <a:stretch/>
        </p:blipFill>
        <p:spPr>
          <a:xfrm>
            <a:off x="-57840" y="-1"/>
            <a:ext cx="8439361" cy="10286997"/>
          </a:xfrm>
          <a:prstGeom prst="rect">
            <a:avLst/>
          </a:prstGeom>
        </p:spPr>
      </p:pic>
      <p:grpSp>
        <p:nvGrpSpPr>
          <p:cNvPr id="3" name="Group 3"/>
          <p:cNvGrpSpPr/>
          <p:nvPr/>
        </p:nvGrpSpPr>
        <p:grpSpPr>
          <a:xfrm>
            <a:off x="6980615" y="1068218"/>
            <a:ext cx="10946761" cy="8359121"/>
            <a:chOff x="0" y="0"/>
            <a:chExt cx="2883097" cy="2201579"/>
          </a:xfrm>
        </p:grpSpPr>
        <p:sp>
          <p:nvSpPr>
            <p:cNvPr id="4" name="Freeform 4"/>
            <p:cNvSpPr/>
            <p:nvPr/>
          </p:nvSpPr>
          <p:spPr>
            <a:xfrm>
              <a:off x="0" y="0"/>
              <a:ext cx="2883097" cy="2201579"/>
            </a:xfrm>
            <a:custGeom>
              <a:avLst/>
              <a:gdLst/>
              <a:ahLst/>
              <a:cxnLst/>
              <a:rect l="l" t="t" r="r" b="b"/>
              <a:pathLst>
                <a:path w="2883097" h="2201579">
                  <a:moveTo>
                    <a:pt x="36069" y="0"/>
                  </a:moveTo>
                  <a:lnTo>
                    <a:pt x="2847029" y="0"/>
                  </a:lnTo>
                  <a:cubicBezTo>
                    <a:pt x="2856595" y="0"/>
                    <a:pt x="2865769" y="3800"/>
                    <a:pt x="2872533" y="10564"/>
                  </a:cubicBezTo>
                  <a:cubicBezTo>
                    <a:pt x="2879297" y="17329"/>
                    <a:pt x="2883097" y="26503"/>
                    <a:pt x="2883097" y="36069"/>
                  </a:cubicBezTo>
                  <a:lnTo>
                    <a:pt x="2883097" y="2165510"/>
                  </a:lnTo>
                  <a:cubicBezTo>
                    <a:pt x="2883097" y="2185430"/>
                    <a:pt x="2866949" y="2201579"/>
                    <a:pt x="2847029" y="2201579"/>
                  </a:cubicBezTo>
                  <a:lnTo>
                    <a:pt x="36069" y="2201579"/>
                  </a:lnTo>
                  <a:cubicBezTo>
                    <a:pt x="26503" y="2201579"/>
                    <a:pt x="17329" y="2197779"/>
                    <a:pt x="10564" y="2191015"/>
                  </a:cubicBezTo>
                  <a:cubicBezTo>
                    <a:pt x="3800" y="2184250"/>
                    <a:pt x="0" y="2175076"/>
                    <a:pt x="0" y="2165510"/>
                  </a:cubicBezTo>
                  <a:lnTo>
                    <a:pt x="0" y="36069"/>
                  </a:lnTo>
                  <a:cubicBezTo>
                    <a:pt x="0" y="26503"/>
                    <a:pt x="3800" y="17329"/>
                    <a:pt x="10564" y="10564"/>
                  </a:cubicBezTo>
                  <a:cubicBezTo>
                    <a:pt x="17329" y="3800"/>
                    <a:pt x="26503" y="0"/>
                    <a:pt x="36069" y="0"/>
                  </a:cubicBezTo>
                  <a:close/>
                </a:path>
              </a:pathLst>
            </a:custGeom>
            <a:solidFill>
              <a:srgbClr val="EC5961"/>
            </a:solidFill>
          </p:spPr>
          <p:txBody>
            <a:bodyPr/>
            <a:lstStyle/>
            <a:p>
              <a:endParaRPr lang="en-US"/>
            </a:p>
          </p:txBody>
        </p:sp>
        <p:sp>
          <p:nvSpPr>
            <p:cNvPr id="5" name="TextBox 5"/>
            <p:cNvSpPr txBox="1"/>
            <p:nvPr/>
          </p:nvSpPr>
          <p:spPr>
            <a:xfrm>
              <a:off x="0" y="-57150"/>
              <a:ext cx="2883097"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6942650" y="1938261"/>
            <a:ext cx="10984726"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7632413" y="1363935"/>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7632413" y="2605016"/>
            <a:ext cx="9814088" cy="1057725"/>
          </a:xfrm>
          <a:prstGeom prst="rect">
            <a:avLst/>
          </a:prstGeom>
        </p:spPr>
        <p:txBody>
          <a:bodyPr lIns="0" tIns="0" rIns="0" bIns="0" rtlCol="0" anchor="t">
            <a:spAutoFit/>
          </a:bodyPr>
          <a:lstStyle/>
          <a:p>
            <a:pPr algn="ctr">
              <a:lnSpc>
                <a:spcPts val="8073"/>
              </a:lnSpc>
            </a:pPr>
            <a:r>
              <a:rPr lang="en-US" sz="7762" dirty="0">
                <a:solidFill>
                  <a:srgbClr val="FFFFFF"/>
                </a:solidFill>
                <a:latin typeface="Poppins Bold"/>
              </a:rPr>
              <a:t>Wat </a:t>
            </a:r>
            <a:r>
              <a:rPr lang="en-US" sz="7762" dirty="0" err="1">
                <a:solidFill>
                  <a:srgbClr val="FFFFFF"/>
                </a:solidFill>
                <a:latin typeface="Poppins Bold"/>
              </a:rPr>
              <a:t>gaan</a:t>
            </a:r>
            <a:r>
              <a:rPr lang="en-US" sz="7762" dirty="0">
                <a:solidFill>
                  <a:srgbClr val="FFFFFF"/>
                </a:solidFill>
                <a:latin typeface="Poppins Bold"/>
              </a:rPr>
              <a:t> </a:t>
            </a:r>
            <a:r>
              <a:rPr lang="en-US" sz="7762" dirty="0" err="1">
                <a:solidFill>
                  <a:srgbClr val="FFFFFF"/>
                </a:solidFill>
                <a:latin typeface="Poppins Bold"/>
              </a:rPr>
              <a:t>ons</a:t>
            </a:r>
            <a:r>
              <a:rPr lang="en-US" sz="7762" dirty="0">
                <a:solidFill>
                  <a:srgbClr val="FFFFFF"/>
                </a:solidFill>
                <a:latin typeface="Poppins Bold"/>
              </a:rPr>
              <a:t> leer?</a:t>
            </a:r>
          </a:p>
        </p:txBody>
      </p:sp>
      <p:sp>
        <p:nvSpPr>
          <p:cNvPr id="18" name="TextBox 18"/>
          <p:cNvSpPr txBox="1"/>
          <p:nvPr/>
        </p:nvSpPr>
        <p:spPr>
          <a:xfrm>
            <a:off x="7320912" y="3907265"/>
            <a:ext cx="10374927" cy="4697606"/>
          </a:xfrm>
          <a:prstGeom prst="rect">
            <a:avLst/>
          </a:prstGeom>
        </p:spPr>
        <p:txBody>
          <a:bodyPr lIns="0" tIns="0" rIns="0" bIns="0" rtlCol="0" anchor="t">
            <a:spAutoFit/>
          </a:bodyPr>
          <a:lstStyle/>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Sosiale faktore wat bydra tot dwelmmisbruik, insluitend die samelewing en die media</a:t>
            </a:r>
          </a:p>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Gepaste gedrag om dwelmmisbruik te voorkom en stop te sit: weiering en besluitnemingsvaardighede</a:t>
            </a:r>
          </a:p>
          <a:p>
            <a:pPr marL="658240" lvl="1" indent="-329120">
              <a:lnSpc>
                <a:spcPts val="3719"/>
              </a:lnSpc>
              <a:buFont typeface="Arial"/>
              <a:buChar char="•"/>
            </a:pPr>
            <a:r>
              <a:rPr lang="nl-NL" sz="3048" b="1" dirty="0">
                <a:solidFill>
                  <a:srgbClr val="FFFFFF"/>
                </a:solidFill>
                <a:latin typeface="Poppins" panose="00000500000000000000" pitchFamily="2" charset="0"/>
                <a:cs typeface="Poppins" panose="00000500000000000000" pitchFamily="2" charset="0"/>
              </a:rPr>
              <a:t>Lang- en korttermyngevolge van dwelmmisbruik: verbintenis met misdaad, geweld en opvoedkundige uitkomste</a:t>
            </a:r>
          </a:p>
          <a:p>
            <a:pPr marL="658240" lvl="1" indent="-329120">
              <a:lnSpc>
                <a:spcPts val="3719"/>
              </a:lnSpc>
              <a:buFont typeface="Arial"/>
              <a:buChar char="•"/>
            </a:pPr>
            <a:r>
              <a:rPr lang="nl-NL" sz="3048" b="1" dirty="0">
                <a:solidFill>
                  <a:srgbClr val="FFFFFF"/>
                </a:solidFill>
                <a:latin typeface="Poppins" panose="00000500000000000000" pitchFamily="2" charset="0"/>
                <a:cs typeface="Poppins" panose="00000500000000000000" pitchFamily="2" charset="0"/>
              </a:rPr>
              <a:t>Moontlikhede vir rehabilitasie: waar om hulp te vind, versorging en ondersteuning</a:t>
            </a:r>
            <a:endParaRPr lang="en-US" sz="3048" b="1" dirty="0">
              <a:solidFill>
                <a:srgbClr val="FFFFFF"/>
              </a:solidFill>
              <a:latin typeface="Poppins" panose="00000500000000000000" pitchFamily="2" charset="0"/>
              <a:cs typeface="Poppins" panose="00000500000000000000" pitchFamily="2" charset="0"/>
            </a:endParaRPr>
          </a:p>
        </p:txBody>
      </p:sp>
      <p:pic>
        <p:nvPicPr>
          <p:cNvPr id="19" name="Picture 18" descr="A logo with a person in the middle&#10;&#10;Description automatically generated">
            <a:extLst>
              <a:ext uri="{FF2B5EF4-FFF2-40B4-BE49-F238E27FC236}">
                <a16:creationId xmlns:a16="http://schemas.microsoft.com/office/drawing/2014/main" id="{91B3D5D6-EBF1-11FB-17E7-DC8B680BEF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Close-up of a broken window&#10;&#10;Description automatically generated">
            <a:extLst>
              <a:ext uri="{FF2B5EF4-FFF2-40B4-BE49-F238E27FC236}">
                <a16:creationId xmlns:a16="http://schemas.microsoft.com/office/drawing/2014/main" id="{67AD12B3-D24C-296E-8386-B6C7421D00AB}"/>
              </a:ext>
            </a:extLst>
          </p:cNvPr>
          <p:cNvPicPr>
            <a:picLocks noChangeAspect="1"/>
          </p:cNvPicPr>
          <p:nvPr/>
        </p:nvPicPr>
        <p:blipFill>
          <a:blip r:embed="rId3" cstate="print">
            <a:alphaModFix amt="70000"/>
            <a:extLst>
              <a:ext uri="{28A0092B-C50C-407E-A947-70E740481C1C}">
                <a14:useLocalDpi xmlns:a14="http://schemas.microsoft.com/office/drawing/2010/main" val="0"/>
              </a:ext>
            </a:extLst>
          </a:blip>
          <a:stretch>
            <a:fillRect/>
          </a:stretch>
        </p:blipFill>
        <p:spPr>
          <a:xfrm>
            <a:off x="1" y="-25865"/>
            <a:ext cx="18288000" cy="13144499"/>
          </a:xfrm>
          <a:prstGeom prst="rect">
            <a:avLst/>
          </a:prstGeom>
        </p:spPr>
      </p:pic>
      <p:sp>
        <p:nvSpPr>
          <p:cNvPr id="2" name="Freeform 2"/>
          <p:cNvSpPr/>
          <p:nvPr/>
        </p:nvSpPr>
        <p:spPr>
          <a:xfrm>
            <a:off x="10024578" y="1028700"/>
            <a:ext cx="8263422" cy="8575249"/>
          </a:xfrm>
          <a:custGeom>
            <a:avLst/>
            <a:gdLst/>
            <a:ahLst/>
            <a:cxnLst/>
            <a:rect l="l" t="t" r="r" b="b"/>
            <a:pathLst>
              <a:path w="8263422" h="8575249">
                <a:moveTo>
                  <a:pt x="0" y="0"/>
                </a:moveTo>
                <a:lnTo>
                  <a:pt x="8263422" y="0"/>
                </a:lnTo>
                <a:lnTo>
                  <a:pt x="8263422" y="8575249"/>
                </a:lnTo>
                <a:lnTo>
                  <a:pt x="0" y="85752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p:cNvGrpSpPr/>
          <p:nvPr/>
        </p:nvGrpSpPr>
        <p:grpSpPr>
          <a:xfrm>
            <a:off x="0" y="6725723"/>
            <a:ext cx="14466196" cy="3561277"/>
            <a:chOff x="0" y="0"/>
            <a:chExt cx="4248142" cy="937949"/>
          </a:xfrm>
        </p:grpSpPr>
        <p:sp>
          <p:nvSpPr>
            <p:cNvPr id="4" name="Freeform 4"/>
            <p:cNvSpPr/>
            <p:nvPr/>
          </p:nvSpPr>
          <p:spPr>
            <a:xfrm>
              <a:off x="0" y="0"/>
              <a:ext cx="4248142" cy="937949"/>
            </a:xfrm>
            <a:custGeom>
              <a:avLst/>
              <a:gdLst/>
              <a:ahLst/>
              <a:cxnLst/>
              <a:rect l="l" t="t" r="r" b="b"/>
              <a:pathLst>
                <a:path w="4248142" h="937949">
                  <a:moveTo>
                    <a:pt x="0" y="0"/>
                  </a:moveTo>
                  <a:lnTo>
                    <a:pt x="4248142" y="0"/>
                  </a:lnTo>
                  <a:lnTo>
                    <a:pt x="4248142" y="937949"/>
                  </a:lnTo>
                  <a:lnTo>
                    <a:pt x="0" y="937949"/>
                  </a:lnTo>
                  <a:close/>
                </a:path>
              </a:pathLst>
            </a:custGeom>
            <a:solidFill>
              <a:srgbClr val="BE7CCA"/>
            </a:solidFill>
          </p:spPr>
          <p:txBody>
            <a:bodyPr/>
            <a:lstStyle/>
            <a:p>
              <a:endParaRPr lang="en-US"/>
            </a:p>
          </p:txBody>
        </p:sp>
        <p:sp>
          <p:nvSpPr>
            <p:cNvPr id="5" name="TextBox 5"/>
            <p:cNvSpPr txBox="1"/>
            <p:nvPr/>
          </p:nvSpPr>
          <p:spPr>
            <a:xfrm>
              <a:off x="0" y="-57150"/>
              <a:ext cx="4248142" cy="995099"/>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3752002" y="8838855"/>
            <a:ext cx="4535998" cy="1448145"/>
            <a:chOff x="0" y="0"/>
            <a:chExt cx="1194666" cy="381405"/>
          </a:xfrm>
        </p:grpSpPr>
        <p:sp>
          <p:nvSpPr>
            <p:cNvPr id="7" name="Freeform 7"/>
            <p:cNvSpPr/>
            <p:nvPr/>
          </p:nvSpPr>
          <p:spPr>
            <a:xfrm>
              <a:off x="0" y="0"/>
              <a:ext cx="1194666" cy="381405"/>
            </a:xfrm>
            <a:custGeom>
              <a:avLst/>
              <a:gdLst/>
              <a:ahLst/>
              <a:cxnLst/>
              <a:rect l="l" t="t" r="r" b="b"/>
              <a:pathLst>
                <a:path w="1194666" h="381405">
                  <a:moveTo>
                    <a:pt x="0" y="0"/>
                  </a:moveTo>
                  <a:lnTo>
                    <a:pt x="1194666" y="0"/>
                  </a:lnTo>
                  <a:lnTo>
                    <a:pt x="1194666" y="381405"/>
                  </a:lnTo>
                  <a:lnTo>
                    <a:pt x="0" y="381405"/>
                  </a:lnTo>
                  <a:close/>
                </a:path>
              </a:pathLst>
            </a:custGeom>
            <a:solidFill>
              <a:srgbClr val="BE7CCA"/>
            </a:solidFill>
          </p:spPr>
          <p:txBody>
            <a:bodyPr/>
            <a:lstStyle/>
            <a:p>
              <a:endParaRPr lang="en-US"/>
            </a:p>
          </p:txBody>
        </p:sp>
        <p:sp>
          <p:nvSpPr>
            <p:cNvPr id="8" name="TextBox 8"/>
            <p:cNvSpPr txBox="1"/>
            <p:nvPr/>
          </p:nvSpPr>
          <p:spPr>
            <a:xfrm>
              <a:off x="0" y="-57150"/>
              <a:ext cx="1194666" cy="43855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28700" y="981506"/>
            <a:ext cx="8115300" cy="8276794"/>
            <a:chOff x="0" y="0"/>
            <a:chExt cx="2890293" cy="2947810"/>
          </a:xfrm>
        </p:grpSpPr>
        <p:sp>
          <p:nvSpPr>
            <p:cNvPr id="10" name="Freeform 10"/>
            <p:cNvSpPr/>
            <p:nvPr/>
          </p:nvSpPr>
          <p:spPr>
            <a:xfrm>
              <a:off x="0" y="0"/>
              <a:ext cx="2890293" cy="2947810"/>
            </a:xfrm>
            <a:custGeom>
              <a:avLst/>
              <a:gdLst/>
              <a:ahLst/>
              <a:cxnLst/>
              <a:rect l="l" t="t" r="r" b="b"/>
              <a:pathLst>
                <a:path w="2890293" h="2947810">
                  <a:moveTo>
                    <a:pt x="48654" y="0"/>
                  </a:moveTo>
                  <a:lnTo>
                    <a:pt x="2841640" y="0"/>
                  </a:lnTo>
                  <a:cubicBezTo>
                    <a:pt x="2868510" y="0"/>
                    <a:pt x="2890293" y="21783"/>
                    <a:pt x="2890293" y="48654"/>
                  </a:cubicBezTo>
                  <a:lnTo>
                    <a:pt x="2890293" y="2899156"/>
                  </a:lnTo>
                  <a:cubicBezTo>
                    <a:pt x="2890293" y="2926027"/>
                    <a:pt x="2868510" y="2947810"/>
                    <a:pt x="2841640" y="2947810"/>
                  </a:cubicBezTo>
                  <a:lnTo>
                    <a:pt x="48654" y="2947810"/>
                  </a:lnTo>
                  <a:cubicBezTo>
                    <a:pt x="21783" y="2947810"/>
                    <a:pt x="0" y="2926027"/>
                    <a:pt x="0" y="2899156"/>
                  </a:cubicBezTo>
                  <a:lnTo>
                    <a:pt x="0" y="48654"/>
                  </a:lnTo>
                  <a:cubicBezTo>
                    <a:pt x="0" y="21783"/>
                    <a:pt x="21783" y="0"/>
                    <a:pt x="48654" y="0"/>
                  </a:cubicBezTo>
                  <a:close/>
                </a:path>
              </a:pathLst>
            </a:custGeom>
            <a:solidFill>
              <a:srgbClr val="FFE9BB"/>
            </a:solidFill>
          </p:spPr>
          <p:txBody>
            <a:bodyPr/>
            <a:lstStyle/>
            <a:p>
              <a:endParaRPr lang="en-US"/>
            </a:p>
          </p:txBody>
        </p:sp>
        <p:sp>
          <p:nvSpPr>
            <p:cNvPr id="11" name="TextBox 11"/>
            <p:cNvSpPr txBox="1"/>
            <p:nvPr/>
          </p:nvSpPr>
          <p:spPr>
            <a:xfrm>
              <a:off x="0" y="-57150"/>
              <a:ext cx="2890293" cy="3004960"/>
            </a:xfrm>
            <a:prstGeom prst="rect">
              <a:avLst/>
            </a:prstGeom>
          </p:spPr>
          <p:txBody>
            <a:bodyPr lIns="50800" tIns="50800" rIns="50800" bIns="50800" rtlCol="0" anchor="ctr"/>
            <a:lstStyle/>
            <a:p>
              <a:pPr algn="ctr">
                <a:lnSpc>
                  <a:spcPts val="2659"/>
                </a:lnSpc>
                <a:spcBef>
                  <a:spcPct val="0"/>
                </a:spcBef>
              </a:pPr>
              <a:endParaRPr/>
            </a:p>
          </p:txBody>
        </p:sp>
      </p:grpSp>
      <p:sp>
        <p:nvSpPr>
          <p:cNvPr id="12" name="AutoShape 12"/>
          <p:cNvSpPr/>
          <p:nvPr/>
        </p:nvSpPr>
        <p:spPr>
          <a:xfrm flipV="1">
            <a:off x="1028700" y="1796235"/>
            <a:ext cx="8077893" cy="0"/>
          </a:xfrm>
          <a:prstGeom prst="line">
            <a:avLst/>
          </a:prstGeom>
          <a:ln w="28575" cap="flat">
            <a:solidFill>
              <a:srgbClr val="2D2932"/>
            </a:solidFill>
            <a:prstDash val="solid"/>
            <a:headEnd type="none" w="sm" len="sm"/>
            <a:tailEnd type="none" w="sm" len="sm"/>
          </a:ln>
        </p:spPr>
        <p:txBody>
          <a:bodyPr/>
          <a:lstStyle/>
          <a:p>
            <a:endParaRPr lang="en-US"/>
          </a:p>
        </p:txBody>
      </p:sp>
      <p:grpSp>
        <p:nvGrpSpPr>
          <p:cNvPr id="13" name="Group 13"/>
          <p:cNvGrpSpPr/>
          <p:nvPr/>
        </p:nvGrpSpPr>
        <p:grpSpPr>
          <a:xfrm>
            <a:off x="1525072" y="1279327"/>
            <a:ext cx="901549" cy="217522"/>
            <a:chOff x="0" y="0"/>
            <a:chExt cx="1202065" cy="290029"/>
          </a:xfrm>
        </p:grpSpPr>
        <p:grpSp>
          <p:nvGrpSpPr>
            <p:cNvPr id="14" name="Group 14"/>
            <p:cNvGrpSpPr/>
            <p:nvPr/>
          </p:nvGrpSpPr>
          <p:grpSpPr>
            <a:xfrm>
              <a:off x="912036" y="0"/>
              <a:ext cx="290029" cy="29002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455250" y="0"/>
              <a:ext cx="290029" cy="29002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0" y="0"/>
              <a:ext cx="290029" cy="29002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23" name="TextBox 23"/>
          <p:cNvSpPr txBox="1"/>
          <p:nvPr/>
        </p:nvSpPr>
        <p:spPr>
          <a:xfrm>
            <a:off x="1592056" y="3857900"/>
            <a:ext cx="6988588" cy="1897955"/>
          </a:xfrm>
          <a:prstGeom prst="rect">
            <a:avLst/>
          </a:prstGeom>
        </p:spPr>
        <p:txBody>
          <a:bodyPr lIns="0" tIns="0" rIns="0" bIns="0" rtlCol="0" anchor="t">
            <a:spAutoFit/>
          </a:bodyPr>
          <a:lstStyle/>
          <a:p>
            <a:pPr lvl="0" algn="ctr">
              <a:lnSpc>
                <a:spcPts val="7425"/>
              </a:lnSpc>
              <a:spcBef>
                <a:spcPct val="0"/>
              </a:spcBef>
            </a:pPr>
            <a:r>
              <a:rPr lang="en-US" sz="6600" dirty="0" err="1">
                <a:solidFill>
                  <a:srgbClr val="2D2932"/>
                </a:solidFill>
                <a:latin typeface="Poppins Bold"/>
              </a:rPr>
              <a:t>Gevolge</a:t>
            </a:r>
            <a:r>
              <a:rPr lang="en-US" sz="6600" dirty="0">
                <a:solidFill>
                  <a:srgbClr val="2D2932"/>
                </a:solidFill>
                <a:latin typeface="Poppins Bold"/>
              </a:rPr>
              <a:t> van </a:t>
            </a:r>
            <a:r>
              <a:rPr lang="en-US" sz="6600" dirty="0" err="1">
                <a:solidFill>
                  <a:srgbClr val="2D2932"/>
                </a:solidFill>
                <a:latin typeface="Poppins Bold"/>
              </a:rPr>
              <a:t>Dwelmmisbruik</a:t>
            </a:r>
            <a:endParaRPr lang="en-US" sz="6600" dirty="0">
              <a:solidFill>
                <a:srgbClr val="2D2932"/>
              </a:solidFill>
              <a:latin typeface="Poppins Bold"/>
            </a:endParaRPr>
          </a:p>
        </p:txBody>
      </p:sp>
      <p:pic>
        <p:nvPicPr>
          <p:cNvPr id="24" name="Picture 23" descr="A logo with a person in the middle&#10;&#10;Description automatically generated">
            <a:extLst>
              <a:ext uri="{FF2B5EF4-FFF2-40B4-BE49-F238E27FC236}">
                <a16:creationId xmlns:a16="http://schemas.microsoft.com/office/drawing/2014/main" id="{D1002054-4582-01DE-9D9D-18C7C1F9278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576351"/>
            <a:ext cx="18288000" cy="1666258"/>
            <a:chOff x="0" y="0"/>
            <a:chExt cx="5183651" cy="804305"/>
          </a:xfrm>
        </p:grpSpPr>
        <p:sp>
          <p:nvSpPr>
            <p:cNvPr id="3" name="Freeform 3"/>
            <p:cNvSpPr/>
            <p:nvPr/>
          </p:nvSpPr>
          <p:spPr>
            <a:xfrm>
              <a:off x="0" y="0"/>
              <a:ext cx="5183651" cy="804305"/>
            </a:xfrm>
            <a:custGeom>
              <a:avLst/>
              <a:gdLst/>
              <a:ahLst/>
              <a:cxnLst/>
              <a:rect l="l" t="t" r="r" b="b"/>
              <a:pathLst>
                <a:path w="5183651" h="804305">
                  <a:moveTo>
                    <a:pt x="0" y="0"/>
                  </a:moveTo>
                  <a:lnTo>
                    <a:pt x="5183651" y="0"/>
                  </a:lnTo>
                  <a:lnTo>
                    <a:pt x="5183651" y="804305"/>
                  </a:lnTo>
                  <a:lnTo>
                    <a:pt x="0" y="804305"/>
                  </a:lnTo>
                  <a:close/>
                </a:path>
              </a:pathLst>
            </a:custGeom>
            <a:solidFill>
              <a:srgbClr val="FFE9BB"/>
            </a:solidFill>
          </p:spPr>
          <p:txBody>
            <a:bodyPr/>
            <a:lstStyle/>
            <a:p>
              <a:endParaRPr lang="en-US"/>
            </a:p>
          </p:txBody>
        </p:sp>
        <p:sp>
          <p:nvSpPr>
            <p:cNvPr id="4" name="TextBox 4"/>
            <p:cNvSpPr txBox="1"/>
            <p:nvPr/>
          </p:nvSpPr>
          <p:spPr>
            <a:xfrm>
              <a:off x="0" y="-57150"/>
              <a:ext cx="5183651" cy="86145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76125" y="1463194"/>
            <a:ext cx="7785262" cy="7360611"/>
          </a:xfrm>
          <a:custGeom>
            <a:avLst/>
            <a:gdLst/>
            <a:ahLst/>
            <a:cxnLst/>
            <a:rect l="l" t="t" r="r" b="b"/>
            <a:pathLst>
              <a:path w="7785262" h="7360611">
                <a:moveTo>
                  <a:pt x="0" y="0"/>
                </a:moveTo>
                <a:lnTo>
                  <a:pt x="7785261" y="0"/>
                </a:lnTo>
                <a:lnTo>
                  <a:pt x="7785261" y="7360612"/>
                </a:lnTo>
                <a:lnTo>
                  <a:pt x="0" y="7360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1050838" y="509924"/>
            <a:ext cx="6502714" cy="4887027"/>
            <a:chOff x="0" y="0"/>
            <a:chExt cx="1712649" cy="1287118"/>
          </a:xfrm>
        </p:grpSpPr>
        <p:sp>
          <p:nvSpPr>
            <p:cNvPr id="7" name="Freeform 7"/>
            <p:cNvSpPr/>
            <p:nvPr/>
          </p:nvSpPr>
          <p:spPr>
            <a:xfrm>
              <a:off x="0" y="0"/>
              <a:ext cx="1712649" cy="1287118"/>
            </a:xfrm>
            <a:custGeom>
              <a:avLst/>
              <a:gdLst/>
              <a:ahLst/>
              <a:cxnLst/>
              <a:rect l="l" t="t" r="r" b="b"/>
              <a:pathLst>
                <a:path w="1712649" h="1287118">
                  <a:moveTo>
                    <a:pt x="60719" y="0"/>
                  </a:moveTo>
                  <a:lnTo>
                    <a:pt x="1651930" y="0"/>
                  </a:lnTo>
                  <a:cubicBezTo>
                    <a:pt x="1668034" y="0"/>
                    <a:pt x="1683478" y="6397"/>
                    <a:pt x="1694865" y="17784"/>
                  </a:cubicBezTo>
                  <a:cubicBezTo>
                    <a:pt x="1706252" y="29171"/>
                    <a:pt x="1712649" y="44615"/>
                    <a:pt x="1712649" y="60719"/>
                  </a:cubicBezTo>
                  <a:lnTo>
                    <a:pt x="1712649" y="1226399"/>
                  </a:lnTo>
                  <a:cubicBezTo>
                    <a:pt x="1712649" y="1259934"/>
                    <a:pt x="1685464" y="1287118"/>
                    <a:pt x="1651930" y="1287118"/>
                  </a:cubicBezTo>
                  <a:lnTo>
                    <a:pt x="60719" y="1287118"/>
                  </a:lnTo>
                  <a:cubicBezTo>
                    <a:pt x="27185" y="1287118"/>
                    <a:pt x="0" y="1259934"/>
                    <a:pt x="0" y="1226399"/>
                  </a:cubicBezTo>
                  <a:lnTo>
                    <a:pt x="0" y="60719"/>
                  </a:lnTo>
                  <a:cubicBezTo>
                    <a:pt x="0" y="27185"/>
                    <a:pt x="27185" y="0"/>
                    <a:pt x="60719" y="0"/>
                  </a:cubicBezTo>
                  <a:close/>
                </a:path>
              </a:pathLst>
            </a:custGeom>
            <a:solidFill>
              <a:srgbClr val="EC5961"/>
            </a:solidFill>
          </p:spPr>
          <p:txBody>
            <a:bodyPr/>
            <a:lstStyle/>
            <a:p>
              <a:endParaRPr lang="en-US"/>
            </a:p>
          </p:txBody>
        </p:sp>
        <p:sp>
          <p:nvSpPr>
            <p:cNvPr id="8" name="TextBox 8"/>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8561386" y="4765033"/>
            <a:ext cx="6502714" cy="4887027"/>
            <a:chOff x="0" y="0"/>
            <a:chExt cx="1712649" cy="1287118"/>
          </a:xfrm>
        </p:grpSpPr>
        <p:sp>
          <p:nvSpPr>
            <p:cNvPr id="10" name="Freeform 10"/>
            <p:cNvSpPr/>
            <p:nvPr/>
          </p:nvSpPr>
          <p:spPr>
            <a:xfrm>
              <a:off x="0" y="0"/>
              <a:ext cx="1712649" cy="1287118"/>
            </a:xfrm>
            <a:custGeom>
              <a:avLst/>
              <a:gdLst/>
              <a:ahLst/>
              <a:cxnLst/>
              <a:rect l="l" t="t" r="r" b="b"/>
              <a:pathLst>
                <a:path w="1712649" h="1287118">
                  <a:moveTo>
                    <a:pt x="60719" y="0"/>
                  </a:moveTo>
                  <a:lnTo>
                    <a:pt x="1651930" y="0"/>
                  </a:lnTo>
                  <a:cubicBezTo>
                    <a:pt x="1668034" y="0"/>
                    <a:pt x="1683478" y="6397"/>
                    <a:pt x="1694865" y="17784"/>
                  </a:cubicBezTo>
                  <a:cubicBezTo>
                    <a:pt x="1706252" y="29171"/>
                    <a:pt x="1712649" y="44615"/>
                    <a:pt x="1712649" y="60719"/>
                  </a:cubicBezTo>
                  <a:lnTo>
                    <a:pt x="1712649" y="1226399"/>
                  </a:lnTo>
                  <a:cubicBezTo>
                    <a:pt x="1712649" y="1259934"/>
                    <a:pt x="1685464" y="1287118"/>
                    <a:pt x="1651930" y="1287118"/>
                  </a:cubicBezTo>
                  <a:lnTo>
                    <a:pt x="60719" y="1287118"/>
                  </a:lnTo>
                  <a:cubicBezTo>
                    <a:pt x="27185" y="1287118"/>
                    <a:pt x="0" y="1259934"/>
                    <a:pt x="0" y="1226399"/>
                  </a:cubicBezTo>
                  <a:lnTo>
                    <a:pt x="0" y="60719"/>
                  </a:lnTo>
                  <a:cubicBezTo>
                    <a:pt x="0" y="27185"/>
                    <a:pt x="27185" y="0"/>
                    <a:pt x="60719" y="0"/>
                  </a:cubicBezTo>
                  <a:close/>
                </a:path>
              </a:pathLst>
            </a:custGeom>
            <a:solidFill>
              <a:srgbClr val="2D2932"/>
            </a:solidFill>
          </p:spPr>
          <p:txBody>
            <a:bodyPr/>
            <a:lstStyle/>
            <a:p>
              <a:endParaRPr lang="en-US"/>
            </a:p>
          </p:txBody>
        </p:sp>
        <p:sp>
          <p:nvSpPr>
            <p:cNvPr id="11" name="TextBox 11"/>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12" name="AutoShape 12"/>
          <p:cNvSpPr/>
          <p:nvPr/>
        </p:nvSpPr>
        <p:spPr>
          <a:xfrm flipV="1">
            <a:off x="11081433" y="1379967"/>
            <a:ext cx="6448494" cy="0"/>
          </a:xfrm>
          <a:prstGeom prst="line">
            <a:avLst/>
          </a:prstGeom>
          <a:ln w="38100" cap="flat">
            <a:solidFill>
              <a:srgbClr val="2D2932"/>
            </a:solidFill>
            <a:prstDash val="solid"/>
            <a:headEnd type="none" w="sm" len="sm"/>
            <a:tailEnd type="none" w="sm" len="sm"/>
          </a:ln>
        </p:spPr>
        <p:txBody>
          <a:bodyPr/>
          <a:lstStyle/>
          <a:p>
            <a:endParaRPr lang="en-US"/>
          </a:p>
        </p:txBody>
      </p:sp>
      <p:sp>
        <p:nvSpPr>
          <p:cNvPr id="13" name="AutoShape 13"/>
          <p:cNvSpPr/>
          <p:nvPr/>
        </p:nvSpPr>
        <p:spPr>
          <a:xfrm>
            <a:off x="8591981" y="5635076"/>
            <a:ext cx="6448494"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14" name="Group 14"/>
          <p:cNvGrpSpPr/>
          <p:nvPr/>
        </p:nvGrpSpPr>
        <p:grpSpPr>
          <a:xfrm>
            <a:off x="11590441" y="837444"/>
            <a:ext cx="980184" cy="236494"/>
            <a:chOff x="0" y="0"/>
            <a:chExt cx="1306912" cy="315326"/>
          </a:xfrm>
        </p:grpSpPr>
        <p:grpSp>
          <p:nvGrpSpPr>
            <p:cNvPr id="15" name="Group 15"/>
            <p:cNvGrpSpPr/>
            <p:nvPr/>
          </p:nvGrpSpPr>
          <p:grpSpPr>
            <a:xfrm>
              <a:off x="991586" y="0"/>
              <a:ext cx="315326" cy="31532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494958" y="0"/>
              <a:ext cx="315326" cy="315326"/>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0" y="0"/>
              <a:ext cx="315326" cy="315326"/>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24" name="Group 24"/>
          <p:cNvGrpSpPr/>
          <p:nvPr/>
        </p:nvGrpSpPr>
        <p:grpSpPr>
          <a:xfrm>
            <a:off x="9100989" y="5092554"/>
            <a:ext cx="980184" cy="236494"/>
            <a:chOff x="0" y="0"/>
            <a:chExt cx="1306912" cy="315326"/>
          </a:xfrm>
        </p:grpSpPr>
        <p:grpSp>
          <p:nvGrpSpPr>
            <p:cNvPr id="25" name="Group 25"/>
            <p:cNvGrpSpPr/>
            <p:nvPr/>
          </p:nvGrpSpPr>
          <p:grpSpPr>
            <a:xfrm>
              <a:off x="991586" y="0"/>
              <a:ext cx="315326" cy="31532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494958" y="0"/>
              <a:ext cx="315326" cy="315326"/>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0" y="0"/>
              <a:ext cx="315326" cy="315326"/>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34" name="TextBox 34"/>
          <p:cNvSpPr txBox="1"/>
          <p:nvPr/>
        </p:nvSpPr>
        <p:spPr>
          <a:xfrm>
            <a:off x="11839590" y="1774600"/>
            <a:ext cx="4971933" cy="746486"/>
          </a:xfrm>
          <a:prstGeom prst="rect">
            <a:avLst/>
          </a:prstGeom>
        </p:spPr>
        <p:txBody>
          <a:bodyPr lIns="0" tIns="0" rIns="0" bIns="0" rtlCol="0" anchor="t">
            <a:spAutoFit/>
          </a:bodyPr>
          <a:lstStyle/>
          <a:p>
            <a:pPr algn="ctr">
              <a:lnSpc>
                <a:spcPts val="5743"/>
              </a:lnSpc>
            </a:pPr>
            <a:r>
              <a:rPr lang="en-US" sz="5522" dirty="0" err="1">
                <a:solidFill>
                  <a:srgbClr val="FFFFFF"/>
                </a:solidFill>
                <a:latin typeface="Poppins Bold"/>
              </a:rPr>
              <a:t>Korttermyn</a:t>
            </a:r>
            <a:endParaRPr lang="en-US" sz="5522" dirty="0">
              <a:solidFill>
                <a:srgbClr val="FFFFFF"/>
              </a:solidFill>
              <a:latin typeface="Poppins Bold"/>
            </a:endParaRPr>
          </a:p>
        </p:txBody>
      </p:sp>
      <p:sp>
        <p:nvSpPr>
          <p:cNvPr id="35" name="TextBox 35"/>
          <p:cNvSpPr txBox="1"/>
          <p:nvPr/>
        </p:nvSpPr>
        <p:spPr>
          <a:xfrm>
            <a:off x="9330262" y="6225626"/>
            <a:ext cx="4971933" cy="746486"/>
          </a:xfrm>
          <a:prstGeom prst="rect">
            <a:avLst/>
          </a:prstGeom>
        </p:spPr>
        <p:txBody>
          <a:bodyPr lIns="0" tIns="0" rIns="0" bIns="0" rtlCol="0" anchor="t">
            <a:spAutoFit/>
          </a:bodyPr>
          <a:lstStyle/>
          <a:p>
            <a:pPr algn="ctr">
              <a:lnSpc>
                <a:spcPts val="5743"/>
              </a:lnSpc>
            </a:pPr>
            <a:r>
              <a:rPr lang="en-US" sz="5522" dirty="0" err="1">
                <a:solidFill>
                  <a:srgbClr val="FFFFFF"/>
                </a:solidFill>
                <a:latin typeface="Poppins Bold"/>
              </a:rPr>
              <a:t>Langtermyn</a:t>
            </a:r>
            <a:endParaRPr lang="en-US" sz="5522" dirty="0">
              <a:solidFill>
                <a:srgbClr val="FFFFFF"/>
              </a:solidFill>
              <a:latin typeface="Poppins Bold"/>
            </a:endParaRPr>
          </a:p>
        </p:txBody>
      </p:sp>
      <p:sp>
        <p:nvSpPr>
          <p:cNvPr id="36" name="TextBox 36"/>
          <p:cNvSpPr txBox="1"/>
          <p:nvPr/>
        </p:nvSpPr>
        <p:spPr>
          <a:xfrm>
            <a:off x="12108368" y="2615878"/>
            <a:ext cx="4394623" cy="1987724"/>
          </a:xfrm>
          <a:prstGeom prst="rect">
            <a:avLst/>
          </a:prstGeom>
        </p:spPr>
        <p:txBody>
          <a:bodyPr lIns="0" tIns="0" rIns="0" bIns="0" rtlCol="0" anchor="t">
            <a:spAutoFit/>
          </a:bodyPr>
          <a:lstStyle/>
          <a:p>
            <a:pPr algn="ctr">
              <a:lnSpc>
                <a:spcPts val="3062"/>
              </a:lnSpc>
            </a:pPr>
            <a:r>
              <a:rPr lang="nl-NL" sz="2187" dirty="0">
                <a:solidFill>
                  <a:srgbClr val="FFFFFF"/>
                </a:solidFill>
                <a:latin typeface="Poppins"/>
              </a:rPr>
              <a:t>Swak besluitneming
Olikheid
Asemhalingsprobleme
Geestesgesondheidskwessies
Oordosis</a:t>
            </a:r>
            <a:endParaRPr lang="en-US" sz="2187" dirty="0">
              <a:solidFill>
                <a:srgbClr val="FFFFFF"/>
              </a:solidFill>
              <a:latin typeface="Poppins"/>
            </a:endParaRPr>
          </a:p>
        </p:txBody>
      </p:sp>
      <p:sp>
        <p:nvSpPr>
          <p:cNvPr id="37" name="TextBox 37"/>
          <p:cNvSpPr txBox="1"/>
          <p:nvPr/>
        </p:nvSpPr>
        <p:spPr>
          <a:xfrm>
            <a:off x="9599039" y="7277518"/>
            <a:ext cx="4394623" cy="1966885"/>
          </a:xfrm>
          <a:prstGeom prst="rect">
            <a:avLst/>
          </a:prstGeom>
        </p:spPr>
        <p:txBody>
          <a:bodyPr lIns="0" tIns="0" rIns="0" bIns="0" rtlCol="0" anchor="t">
            <a:spAutoFit/>
          </a:bodyPr>
          <a:lstStyle/>
          <a:p>
            <a:pPr algn="ctr">
              <a:lnSpc>
                <a:spcPts val="3062"/>
              </a:lnSpc>
            </a:pPr>
            <a:r>
              <a:rPr lang="nl-NL" sz="2187" dirty="0">
                <a:solidFill>
                  <a:srgbClr val="FFFFFF"/>
                </a:solidFill>
                <a:latin typeface="Poppins"/>
              </a:rPr>
              <a:t>Verslawing
Fisiese Gesondheidsprobleme
Geestesgesondheidskwessies
Probleme in Verhoudings
Finansiële Probleme</a:t>
            </a:r>
            <a:endParaRPr lang="en-US" sz="2187" dirty="0">
              <a:solidFill>
                <a:srgbClr val="FFFFFF"/>
              </a:solidFill>
              <a:latin typeface="Poppins"/>
            </a:endParaRPr>
          </a:p>
        </p:txBody>
      </p:sp>
      <p:pic>
        <p:nvPicPr>
          <p:cNvPr id="38" name="Picture 37" descr="A logo with a person in the middle&#10;&#10;Description automatically generated">
            <a:extLst>
              <a:ext uri="{FF2B5EF4-FFF2-40B4-BE49-F238E27FC236}">
                <a16:creationId xmlns:a16="http://schemas.microsoft.com/office/drawing/2014/main" id="{E06B48E6-F147-EF31-5ECD-EE9502A276B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a:extLst>
              <a:ext uri="{FF2B5EF4-FFF2-40B4-BE49-F238E27FC236}">
                <a16:creationId xmlns:a16="http://schemas.microsoft.com/office/drawing/2014/main" id="{9969D14D-7854-C57F-0332-7EFB4EB27580}"/>
              </a:ext>
            </a:extLst>
          </p:cNvPr>
          <p:cNvSpPr txBox="1"/>
          <p:nvPr/>
        </p:nvSpPr>
        <p:spPr>
          <a:xfrm>
            <a:off x="1043876" y="573958"/>
            <a:ext cx="8916002" cy="830997"/>
          </a:xfrm>
          <a:prstGeom prst="rect">
            <a:avLst/>
          </a:prstGeom>
          <a:solidFill>
            <a:schemeClr val="accent2">
              <a:lumMod val="40000"/>
              <a:lumOff val="60000"/>
            </a:schemeClr>
          </a:solidFill>
          <a:ln w="28575">
            <a:solidFill>
              <a:schemeClr val="accent2"/>
            </a:solidFill>
          </a:ln>
        </p:spPr>
        <p:txBody>
          <a:bodyPr wrap="square" rtlCol="0">
            <a:spAutoFit/>
          </a:bodyPr>
          <a:lstStyle/>
          <a:p>
            <a:pPr marR="0" algn="l" rtl="0">
              <a:buFont typeface="Symbol" panose="05050102010706020507" pitchFamily="18" charset="2"/>
              <a:buNone/>
            </a:pPr>
            <a:r>
              <a:rPr lang="af-ZA" sz="2400" dirty="0">
                <a:latin typeface="Calibri" panose="020F0502020204030204" pitchFamily="34" charset="0"/>
              </a:rPr>
              <a:t>Kyk: </a:t>
            </a:r>
            <a:r>
              <a:rPr lang="af-ZA" sz="2400" b="1" i="1" dirty="0" err="1">
                <a:latin typeface="Calibri" panose="020F0502020204030204" pitchFamily="34" charset="0"/>
              </a:rPr>
              <a:t>S</a:t>
            </a:r>
            <a:r>
              <a:rPr lang="af-ZA" sz="2400" b="1" i="1" u="none" strike="noStrike" baseline="0" dirty="0" err="1">
                <a:latin typeface="Calibri" panose="020F0502020204030204" pitchFamily="34" charset="0"/>
              </a:rPr>
              <a:t>urgeon</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General</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Says</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Drinking</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Alcohol</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Increases</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Cancer</a:t>
            </a:r>
            <a:r>
              <a:rPr lang="af-ZA" sz="2400" b="1" i="1" u="none" strike="noStrike" baseline="0" dirty="0">
                <a:latin typeface="Calibri" panose="020F0502020204030204" pitchFamily="34" charset="0"/>
              </a:rPr>
              <a:t> </a:t>
            </a:r>
            <a:r>
              <a:rPr lang="af-ZA" sz="2400" b="1" i="1" u="none" strike="noStrike" baseline="0" dirty="0" err="1">
                <a:latin typeface="Calibri" panose="020F0502020204030204" pitchFamily="34" charset="0"/>
              </a:rPr>
              <a:t>Risk</a:t>
            </a:r>
            <a:endParaRPr lang="af-ZA" sz="2400" b="1" i="0" u="none" strike="noStrike" baseline="0" dirty="0">
              <a:latin typeface="Calibri" panose="020F0502020204030204" pitchFamily="34" charset="0"/>
            </a:endParaRPr>
          </a:p>
          <a:p>
            <a:pPr marR="0" algn="l" rtl="0">
              <a:buFont typeface="Symbol" panose="05050102010706020507" pitchFamily="18" charset="2"/>
              <a:buNone/>
            </a:pPr>
            <a:r>
              <a:rPr lang="sv-SE" sz="2400" b="0" i="0" u="sng" strike="noStrike" baseline="0" dirty="0">
                <a:solidFill>
                  <a:srgbClr val="0000FF"/>
                </a:solidFill>
                <a:latin typeface="Calibri" panose="020F0502020204030204" pitchFamily="34" charset="0"/>
                <a:hlinkClick r:id="rId6"/>
              </a:rPr>
              <a:t>https://www.youtube.com/watch?v=HOAkB2u-a-o</a:t>
            </a:r>
            <a:r>
              <a:rPr lang="sv-SE" sz="2400" b="0" i="0" u="none" strike="noStrike" baseline="0" dirty="0">
                <a:solidFill>
                  <a:srgbClr val="0000FF"/>
                </a:solidFill>
                <a:latin typeface="Calibri" panose="020F0502020204030204" pitchFamily="34" charset="0"/>
                <a:hlinkClick r:id="rId6"/>
              </a:rPr>
              <a:t> </a:t>
            </a:r>
            <a:r>
              <a:rPr lang="sv-SE" sz="2400" b="0" i="0" u="none" strike="noStrike" baseline="0" dirty="0">
                <a:latin typeface="Calibri" panose="020F0502020204030204" pitchFamily="34" charset="0"/>
              </a:rPr>
              <a:t>(1 min 24 sek)</a:t>
            </a:r>
            <a:endParaRPr lang="sv-SE" sz="2400" b="0" i="0" u="none" strike="noStrike" baseline="0" dirty="0">
              <a:latin typeface="Calibri" panose="020F0502020204030204" pitchFamily="34" charset="0"/>
              <a:hlinkClick r:id="rId6"/>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3433766"/>
            <a:chOff x="0" y="0"/>
            <a:chExt cx="4274726" cy="904366"/>
          </a:xfrm>
        </p:grpSpPr>
        <p:sp>
          <p:nvSpPr>
            <p:cNvPr id="3" name="Freeform 3"/>
            <p:cNvSpPr/>
            <p:nvPr/>
          </p:nvSpPr>
          <p:spPr>
            <a:xfrm>
              <a:off x="0" y="0"/>
              <a:ext cx="4274726" cy="904366"/>
            </a:xfrm>
            <a:custGeom>
              <a:avLst/>
              <a:gdLst/>
              <a:ahLst/>
              <a:cxnLst/>
              <a:rect l="l" t="t" r="r" b="b"/>
              <a:pathLst>
                <a:path w="4274726" h="904366">
                  <a:moveTo>
                    <a:pt x="24327" y="0"/>
                  </a:moveTo>
                  <a:lnTo>
                    <a:pt x="4250399" y="0"/>
                  </a:lnTo>
                  <a:cubicBezTo>
                    <a:pt x="4263834" y="0"/>
                    <a:pt x="4274726" y="10891"/>
                    <a:pt x="4274726" y="24327"/>
                  </a:cubicBezTo>
                  <a:lnTo>
                    <a:pt x="4274726" y="880040"/>
                  </a:lnTo>
                  <a:cubicBezTo>
                    <a:pt x="4274726" y="886492"/>
                    <a:pt x="4272163" y="892679"/>
                    <a:pt x="4267601" y="897241"/>
                  </a:cubicBezTo>
                  <a:cubicBezTo>
                    <a:pt x="4263039" y="901803"/>
                    <a:pt x="4256851" y="904366"/>
                    <a:pt x="4250399" y="904366"/>
                  </a:cubicBezTo>
                  <a:lnTo>
                    <a:pt x="24327" y="904366"/>
                  </a:lnTo>
                  <a:cubicBezTo>
                    <a:pt x="10891" y="904366"/>
                    <a:pt x="0" y="893475"/>
                    <a:pt x="0" y="880040"/>
                  </a:cubicBezTo>
                  <a:lnTo>
                    <a:pt x="0" y="24327"/>
                  </a:lnTo>
                  <a:cubicBezTo>
                    <a:pt x="0" y="10891"/>
                    <a:pt x="10891" y="0"/>
                    <a:pt x="24327" y="0"/>
                  </a:cubicBezTo>
                  <a:close/>
                </a:path>
              </a:pathLst>
            </a:custGeom>
            <a:solidFill>
              <a:srgbClr val="2D2932"/>
            </a:solidFill>
          </p:spPr>
          <p:txBody>
            <a:bodyPr/>
            <a:lstStyle/>
            <a:p>
              <a:endParaRPr lang="en-US"/>
            </a:p>
          </p:txBody>
        </p:sp>
        <p:sp>
          <p:nvSpPr>
            <p:cNvPr id="4" name="TextBox 4"/>
            <p:cNvSpPr txBox="1"/>
            <p:nvPr/>
          </p:nvSpPr>
          <p:spPr>
            <a:xfrm>
              <a:off x="0" y="-57150"/>
              <a:ext cx="4274726" cy="96151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29927" y="1324416"/>
            <a:ext cx="1247155" cy="300908"/>
            <a:chOff x="0" y="0"/>
            <a:chExt cx="1662874" cy="401211"/>
          </a:xfrm>
        </p:grpSpPr>
        <p:grpSp>
          <p:nvGrpSpPr>
            <p:cNvPr id="6" name="Group 6"/>
            <p:cNvGrpSpPr/>
            <p:nvPr/>
          </p:nvGrpSpPr>
          <p:grpSpPr>
            <a:xfrm>
              <a:off x="1261663" y="0"/>
              <a:ext cx="401211" cy="40121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29769" y="0"/>
              <a:ext cx="401211" cy="40121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0" y="0"/>
              <a:ext cx="401211" cy="40121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5" name="AutoShape 15"/>
          <p:cNvSpPr/>
          <p:nvPr/>
        </p:nvSpPr>
        <p:spPr>
          <a:xfrm>
            <a:off x="1028700" y="1769222"/>
            <a:ext cx="16215630" cy="0"/>
          </a:xfrm>
          <a:prstGeom prst="line">
            <a:avLst/>
          </a:prstGeom>
          <a:ln w="38100" cap="flat">
            <a:solidFill>
              <a:srgbClr val="FFFFFF"/>
            </a:solidFill>
            <a:prstDash val="solid"/>
            <a:headEnd type="none" w="sm" len="sm"/>
            <a:tailEnd type="none" w="sm" len="sm"/>
          </a:ln>
        </p:spPr>
        <p:txBody>
          <a:bodyPr/>
          <a:lstStyle/>
          <a:p>
            <a:endParaRPr lang="en-US"/>
          </a:p>
        </p:txBody>
      </p:sp>
      <p:sp>
        <p:nvSpPr>
          <p:cNvPr id="17" name="TextBox 17"/>
          <p:cNvSpPr txBox="1"/>
          <p:nvPr/>
        </p:nvSpPr>
        <p:spPr>
          <a:xfrm>
            <a:off x="1443660" y="2203543"/>
            <a:ext cx="15619151" cy="1531440"/>
          </a:xfrm>
          <a:prstGeom prst="rect">
            <a:avLst/>
          </a:prstGeom>
        </p:spPr>
        <p:txBody>
          <a:bodyPr lIns="0" tIns="0" rIns="0" bIns="0" rtlCol="0" anchor="t">
            <a:spAutoFit/>
          </a:bodyPr>
          <a:lstStyle/>
          <a:p>
            <a:pPr algn="ctr">
              <a:lnSpc>
                <a:spcPts val="5743"/>
              </a:lnSpc>
            </a:pPr>
            <a:r>
              <a:rPr lang="nl-NL" sz="5522" dirty="0">
                <a:solidFill>
                  <a:srgbClr val="FFFFFF"/>
                </a:solidFill>
                <a:latin typeface="Poppins Bold"/>
              </a:rPr>
              <a:t>Verbintenis met Misdaad, Geweld en Opvoedkundige Uitkomste</a:t>
            </a:r>
          </a:p>
        </p:txBody>
      </p:sp>
      <p:pic>
        <p:nvPicPr>
          <p:cNvPr id="18" name="Picture 17" descr="A logo with a person in the middle&#10;&#10;Description automatically generated">
            <a:extLst>
              <a:ext uri="{FF2B5EF4-FFF2-40B4-BE49-F238E27FC236}">
                <a16:creationId xmlns:a16="http://schemas.microsoft.com/office/drawing/2014/main" id="{228E7FAC-5FA0-10A3-E3E7-0CBD2C213D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A black background with a black square&#10;&#10;Description automatically generated with medium confidence">
            <a:extLst>
              <a:ext uri="{FF2B5EF4-FFF2-40B4-BE49-F238E27FC236}">
                <a16:creationId xmlns:a16="http://schemas.microsoft.com/office/drawing/2014/main" id="{C7C4FBB4-B797-18A4-7CED-C22668A480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2625" y="5673519"/>
            <a:ext cx="3801772" cy="3801772"/>
          </a:xfrm>
          <a:prstGeom prst="rect">
            <a:avLst/>
          </a:prstGeom>
        </p:spPr>
      </p:pic>
      <p:pic>
        <p:nvPicPr>
          <p:cNvPr id="22" name="Picture 21" descr="A purple pictograms of people holding a knife and a briefcase&#10;&#10;Description automatically generated">
            <a:extLst>
              <a:ext uri="{FF2B5EF4-FFF2-40B4-BE49-F238E27FC236}">
                <a16:creationId xmlns:a16="http://schemas.microsoft.com/office/drawing/2014/main" id="{0EDF28FD-A9BA-7B29-817E-153ADB1C1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6515" y="4606364"/>
            <a:ext cx="5220000" cy="5220000"/>
          </a:xfrm>
          <a:prstGeom prst="rect">
            <a:avLst/>
          </a:prstGeom>
        </p:spPr>
      </p:pic>
      <p:pic>
        <p:nvPicPr>
          <p:cNvPr id="26" name="Picture 25" descr="A stack of books with an apple on top&#10;&#10;Description automatically generated">
            <a:extLst>
              <a:ext uri="{FF2B5EF4-FFF2-40B4-BE49-F238E27FC236}">
                <a16:creationId xmlns:a16="http://schemas.microsoft.com/office/drawing/2014/main" id="{CA80518F-EE1B-E71F-67B0-8AB2FBEA82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27598" y="5844031"/>
            <a:ext cx="3203002" cy="320300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6665" y="899179"/>
            <a:ext cx="16192635" cy="5704404"/>
            <a:chOff x="0" y="0"/>
            <a:chExt cx="4264727" cy="1502394"/>
          </a:xfrm>
        </p:grpSpPr>
        <p:sp>
          <p:nvSpPr>
            <p:cNvPr id="3" name="Freeform 3"/>
            <p:cNvSpPr/>
            <p:nvPr/>
          </p:nvSpPr>
          <p:spPr>
            <a:xfrm>
              <a:off x="0" y="0"/>
              <a:ext cx="4264727" cy="1502395"/>
            </a:xfrm>
            <a:custGeom>
              <a:avLst/>
              <a:gdLst/>
              <a:ahLst/>
              <a:cxnLst/>
              <a:rect l="l" t="t" r="r" b="b"/>
              <a:pathLst>
                <a:path w="4264727" h="1502395">
                  <a:moveTo>
                    <a:pt x="24384" y="0"/>
                  </a:moveTo>
                  <a:lnTo>
                    <a:pt x="4240343" y="0"/>
                  </a:lnTo>
                  <a:cubicBezTo>
                    <a:pt x="4253810" y="0"/>
                    <a:pt x="4264727" y="10917"/>
                    <a:pt x="4264727" y="24384"/>
                  </a:cubicBezTo>
                  <a:lnTo>
                    <a:pt x="4264727" y="1478011"/>
                  </a:lnTo>
                  <a:cubicBezTo>
                    <a:pt x="4264727" y="1484478"/>
                    <a:pt x="4262158" y="1490680"/>
                    <a:pt x="4257585" y="1495253"/>
                  </a:cubicBezTo>
                  <a:cubicBezTo>
                    <a:pt x="4253012" y="1499826"/>
                    <a:pt x="4246810" y="1502395"/>
                    <a:pt x="4240343" y="1502395"/>
                  </a:cubicBezTo>
                  <a:lnTo>
                    <a:pt x="24384" y="1502395"/>
                  </a:lnTo>
                  <a:cubicBezTo>
                    <a:pt x="10917" y="1502395"/>
                    <a:pt x="0" y="1491478"/>
                    <a:pt x="0" y="1478011"/>
                  </a:cubicBezTo>
                  <a:lnTo>
                    <a:pt x="0" y="24384"/>
                  </a:lnTo>
                  <a:cubicBezTo>
                    <a:pt x="0" y="10917"/>
                    <a:pt x="10917" y="0"/>
                    <a:pt x="24384" y="0"/>
                  </a:cubicBezTo>
                  <a:close/>
                </a:path>
              </a:pathLst>
            </a:custGeom>
            <a:solidFill>
              <a:srgbClr val="2D2932"/>
            </a:solidFill>
          </p:spPr>
          <p:txBody>
            <a:bodyPr/>
            <a:lstStyle/>
            <a:p>
              <a:endParaRPr lang="en-US"/>
            </a:p>
          </p:txBody>
        </p:sp>
        <p:sp>
          <p:nvSpPr>
            <p:cNvPr id="4" name="TextBox 4"/>
            <p:cNvSpPr txBox="1"/>
            <p:nvPr/>
          </p:nvSpPr>
          <p:spPr>
            <a:xfrm>
              <a:off x="0" y="-57150"/>
              <a:ext cx="4264727" cy="1559544"/>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0" y="9441967"/>
            <a:ext cx="18288000" cy="845034"/>
            <a:chOff x="0" y="0"/>
            <a:chExt cx="5183651" cy="804305"/>
          </a:xfrm>
        </p:grpSpPr>
        <p:sp>
          <p:nvSpPr>
            <p:cNvPr id="6" name="Freeform 6"/>
            <p:cNvSpPr/>
            <p:nvPr/>
          </p:nvSpPr>
          <p:spPr>
            <a:xfrm>
              <a:off x="0" y="0"/>
              <a:ext cx="5183651" cy="804305"/>
            </a:xfrm>
            <a:custGeom>
              <a:avLst/>
              <a:gdLst/>
              <a:ahLst/>
              <a:cxnLst/>
              <a:rect l="l" t="t" r="r" b="b"/>
              <a:pathLst>
                <a:path w="5183651" h="804305">
                  <a:moveTo>
                    <a:pt x="0" y="0"/>
                  </a:moveTo>
                  <a:lnTo>
                    <a:pt x="5183651" y="0"/>
                  </a:lnTo>
                  <a:lnTo>
                    <a:pt x="5183651" y="804305"/>
                  </a:lnTo>
                  <a:lnTo>
                    <a:pt x="0" y="804305"/>
                  </a:lnTo>
                  <a:close/>
                </a:path>
              </a:pathLst>
            </a:custGeom>
            <a:solidFill>
              <a:srgbClr val="FFE9BB"/>
            </a:solidFill>
          </p:spPr>
          <p:txBody>
            <a:bodyPr/>
            <a:lstStyle/>
            <a:p>
              <a:endParaRPr lang="en-US"/>
            </a:p>
          </p:txBody>
        </p:sp>
        <p:sp>
          <p:nvSpPr>
            <p:cNvPr id="7" name="TextBox 7"/>
            <p:cNvSpPr txBox="1"/>
            <p:nvPr/>
          </p:nvSpPr>
          <p:spPr>
            <a:xfrm>
              <a:off x="0" y="-57150"/>
              <a:ext cx="5183651" cy="861455"/>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5284855" y="4451004"/>
            <a:ext cx="7038678" cy="5874096"/>
          </a:xfrm>
          <a:custGeom>
            <a:avLst/>
            <a:gdLst/>
            <a:ahLst/>
            <a:cxnLst/>
            <a:rect l="l" t="t" r="r" b="b"/>
            <a:pathLst>
              <a:path w="7038678" h="5874096">
                <a:moveTo>
                  <a:pt x="0" y="0"/>
                </a:moveTo>
                <a:lnTo>
                  <a:pt x="7038677" y="0"/>
                </a:lnTo>
                <a:lnTo>
                  <a:pt x="7038677" y="5874096"/>
                </a:lnTo>
                <a:lnTo>
                  <a:pt x="0" y="58740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AutoShape 9"/>
          <p:cNvSpPr/>
          <p:nvPr/>
        </p:nvSpPr>
        <p:spPr>
          <a:xfrm>
            <a:off x="1028700" y="1769222"/>
            <a:ext cx="16215630"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10" name="Group 10"/>
          <p:cNvGrpSpPr/>
          <p:nvPr/>
        </p:nvGrpSpPr>
        <p:grpSpPr>
          <a:xfrm>
            <a:off x="1718463" y="1194896"/>
            <a:ext cx="1247155" cy="300908"/>
            <a:chOff x="0" y="0"/>
            <a:chExt cx="1662874" cy="401211"/>
          </a:xfrm>
        </p:grpSpPr>
        <p:grpSp>
          <p:nvGrpSpPr>
            <p:cNvPr id="11" name="Group 11"/>
            <p:cNvGrpSpPr/>
            <p:nvPr/>
          </p:nvGrpSpPr>
          <p:grpSpPr>
            <a:xfrm>
              <a:off x="1261663"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629769"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0" y="0"/>
              <a:ext cx="401211" cy="401211"/>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20" name="TextBox 20"/>
          <p:cNvSpPr txBox="1"/>
          <p:nvPr/>
        </p:nvSpPr>
        <p:spPr>
          <a:xfrm>
            <a:off x="2370206" y="2403456"/>
            <a:ext cx="13585553" cy="1449243"/>
          </a:xfrm>
          <a:prstGeom prst="rect">
            <a:avLst/>
          </a:prstGeom>
        </p:spPr>
        <p:txBody>
          <a:bodyPr lIns="0" tIns="0" rIns="0" bIns="0" rtlCol="0" anchor="t">
            <a:spAutoFit/>
          </a:bodyPr>
          <a:lstStyle/>
          <a:p>
            <a:pPr algn="ctr">
              <a:lnSpc>
                <a:spcPts val="5576"/>
              </a:lnSpc>
            </a:pPr>
            <a:r>
              <a:rPr lang="en-US" sz="5362" dirty="0" err="1">
                <a:solidFill>
                  <a:srgbClr val="FFFFFF"/>
                </a:solidFill>
                <a:latin typeface="Poppins Bold"/>
              </a:rPr>
              <a:t>Tekens</a:t>
            </a:r>
            <a:r>
              <a:rPr lang="en-US" sz="5362" dirty="0">
                <a:solidFill>
                  <a:srgbClr val="FFFFFF"/>
                </a:solidFill>
                <a:latin typeface="Poppins Bold"/>
              </a:rPr>
              <a:t> </a:t>
            </a:r>
            <a:r>
              <a:rPr lang="en-US" sz="5362" dirty="0" err="1">
                <a:solidFill>
                  <a:srgbClr val="FFFFFF"/>
                </a:solidFill>
                <a:latin typeface="Poppins Bold"/>
              </a:rPr>
              <a:t>en</a:t>
            </a:r>
            <a:r>
              <a:rPr lang="en-US" sz="5362" dirty="0">
                <a:solidFill>
                  <a:srgbClr val="FFFFFF"/>
                </a:solidFill>
                <a:latin typeface="Poppins Bold"/>
              </a:rPr>
              <a:t> </a:t>
            </a:r>
            <a:r>
              <a:rPr lang="en-US" sz="5362" dirty="0" err="1">
                <a:solidFill>
                  <a:srgbClr val="FFFFFF"/>
                </a:solidFill>
                <a:latin typeface="Poppins Bold"/>
              </a:rPr>
              <a:t>Simptome</a:t>
            </a:r>
            <a:r>
              <a:rPr lang="en-US" sz="5362" dirty="0">
                <a:solidFill>
                  <a:srgbClr val="FFFFFF"/>
                </a:solidFill>
                <a:latin typeface="Poppins Bold"/>
              </a:rPr>
              <a:t> van </a:t>
            </a:r>
            <a:r>
              <a:rPr lang="en-US" sz="5362" dirty="0" err="1">
                <a:solidFill>
                  <a:srgbClr val="FFFFFF"/>
                </a:solidFill>
                <a:latin typeface="Poppins Bold"/>
              </a:rPr>
              <a:t>Dwelmmisbruik</a:t>
            </a:r>
            <a:endParaRPr lang="en-US" sz="5362" dirty="0">
              <a:solidFill>
                <a:srgbClr val="FFFFFF"/>
              </a:solidFill>
              <a:latin typeface="Poppins Bold"/>
            </a:endParaRPr>
          </a:p>
        </p:txBody>
      </p:sp>
      <p:pic>
        <p:nvPicPr>
          <p:cNvPr id="21" name="Picture 20" descr="A logo with a person in the middle&#10;&#10;Description automatically generated">
            <a:extLst>
              <a:ext uri="{FF2B5EF4-FFF2-40B4-BE49-F238E27FC236}">
                <a16:creationId xmlns:a16="http://schemas.microsoft.com/office/drawing/2014/main" id="{6FF1B4A9-8CA9-786D-22E3-B9BBFB69F4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981506"/>
            <a:ext cx="9144000" cy="9289426"/>
          </a:xfrm>
          <a:custGeom>
            <a:avLst/>
            <a:gdLst/>
            <a:ahLst/>
            <a:cxnLst/>
            <a:rect l="l" t="t" r="r" b="b"/>
            <a:pathLst>
              <a:path w="9144000" h="9471186">
                <a:moveTo>
                  <a:pt x="0" y="0"/>
                </a:moveTo>
                <a:lnTo>
                  <a:pt x="9144000" y="0"/>
                </a:lnTo>
                <a:lnTo>
                  <a:pt x="9144000" y="9471186"/>
                </a:lnTo>
                <a:lnTo>
                  <a:pt x="0" y="94711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666279" y="981506"/>
            <a:ext cx="4808737" cy="3613942"/>
            <a:chOff x="0" y="0"/>
            <a:chExt cx="1712649" cy="1287118"/>
          </a:xfrm>
        </p:grpSpPr>
        <p:sp>
          <p:nvSpPr>
            <p:cNvPr id="4" name="Freeform 4"/>
            <p:cNvSpPr/>
            <p:nvPr/>
          </p:nvSpPr>
          <p:spPr>
            <a:xfrm>
              <a:off x="0" y="0"/>
              <a:ext cx="1712649" cy="1287118"/>
            </a:xfrm>
            <a:custGeom>
              <a:avLst/>
              <a:gdLst/>
              <a:ahLst/>
              <a:cxnLst/>
              <a:rect l="l" t="t" r="r" b="b"/>
              <a:pathLst>
                <a:path w="1712649" h="1287118">
                  <a:moveTo>
                    <a:pt x="82108" y="0"/>
                  </a:moveTo>
                  <a:lnTo>
                    <a:pt x="1630541" y="0"/>
                  </a:lnTo>
                  <a:cubicBezTo>
                    <a:pt x="1652317" y="0"/>
                    <a:pt x="1673202" y="8651"/>
                    <a:pt x="1688600" y="24049"/>
                  </a:cubicBezTo>
                  <a:cubicBezTo>
                    <a:pt x="1703998" y="39447"/>
                    <a:pt x="1712649" y="60332"/>
                    <a:pt x="1712649" y="82108"/>
                  </a:cubicBezTo>
                  <a:lnTo>
                    <a:pt x="1712649" y="1205010"/>
                  </a:lnTo>
                  <a:cubicBezTo>
                    <a:pt x="1712649" y="1226786"/>
                    <a:pt x="1703998" y="1247671"/>
                    <a:pt x="1688600" y="1263069"/>
                  </a:cubicBezTo>
                  <a:cubicBezTo>
                    <a:pt x="1673202" y="1278468"/>
                    <a:pt x="1652317" y="1287118"/>
                    <a:pt x="1630541" y="1287118"/>
                  </a:cubicBezTo>
                  <a:lnTo>
                    <a:pt x="82108" y="1287118"/>
                  </a:lnTo>
                  <a:cubicBezTo>
                    <a:pt x="60332" y="1287118"/>
                    <a:pt x="39447" y="1278468"/>
                    <a:pt x="24049" y="1263069"/>
                  </a:cubicBezTo>
                  <a:cubicBezTo>
                    <a:pt x="8651" y="1247671"/>
                    <a:pt x="0" y="1226786"/>
                    <a:pt x="0" y="1205010"/>
                  </a:cubicBezTo>
                  <a:lnTo>
                    <a:pt x="0" y="82108"/>
                  </a:lnTo>
                  <a:cubicBezTo>
                    <a:pt x="0" y="60332"/>
                    <a:pt x="8651" y="39447"/>
                    <a:pt x="24049" y="24049"/>
                  </a:cubicBezTo>
                  <a:cubicBezTo>
                    <a:pt x="39447" y="8651"/>
                    <a:pt x="60332" y="0"/>
                    <a:pt x="82108" y="0"/>
                  </a:cubicBezTo>
                  <a:close/>
                </a:path>
              </a:pathLst>
            </a:custGeom>
            <a:solidFill>
              <a:srgbClr val="FFE9BB"/>
            </a:solidFill>
          </p:spPr>
          <p:txBody>
            <a:bodyPr/>
            <a:lstStyle/>
            <a:p>
              <a:endParaRPr lang="en-US"/>
            </a:p>
          </p:txBody>
        </p:sp>
        <p:sp>
          <p:nvSpPr>
            <p:cNvPr id="5" name="TextBox 5"/>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4821152" y="3336529"/>
            <a:ext cx="4808737" cy="3613942"/>
            <a:chOff x="0" y="0"/>
            <a:chExt cx="1712649" cy="1287118"/>
          </a:xfrm>
        </p:grpSpPr>
        <p:sp>
          <p:nvSpPr>
            <p:cNvPr id="7" name="Freeform 7"/>
            <p:cNvSpPr/>
            <p:nvPr/>
          </p:nvSpPr>
          <p:spPr>
            <a:xfrm>
              <a:off x="0" y="0"/>
              <a:ext cx="1712649" cy="1287118"/>
            </a:xfrm>
            <a:custGeom>
              <a:avLst/>
              <a:gdLst/>
              <a:ahLst/>
              <a:cxnLst/>
              <a:rect l="l" t="t" r="r" b="b"/>
              <a:pathLst>
                <a:path w="1712649" h="1287118">
                  <a:moveTo>
                    <a:pt x="82108" y="0"/>
                  </a:moveTo>
                  <a:lnTo>
                    <a:pt x="1630541" y="0"/>
                  </a:lnTo>
                  <a:cubicBezTo>
                    <a:pt x="1652317" y="0"/>
                    <a:pt x="1673202" y="8651"/>
                    <a:pt x="1688600" y="24049"/>
                  </a:cubicBezTo>
                  <a:cubicBezTo>
                    <a:pt x="1703998" y="39447"/>
                    <a:pt x="1712649" y="60332"/>
                    <a:pt x="1712649" y="82108"/>
                  </a:cubicBezTo>
                  <a:lnTo>
                    <a:pt x="1712649" y="1205010"/>
                  </a:lnTo>
                  <a:cubicBezTo>
                    <a:pt x="1712649" y="1226786"/>
                    <a:pt x="1703998" y="1247671"/>
                    <a:pt x="1688600" y="1263069"/>
                  </a:cubicBezTo>
                  <a:cubicBezTo>
                    <a:pt x="1673202" y="1278468"/>
                    <a:pt x="1652317" y="1287118"/>
                    <a:pt x="1630541" y="1287118"/>
                  </a:cubicBezTo>
                  <a:lnTo>
                    <a:pt x="82108" y="1287118"/>
                  </a:lnTo>
                  <a:cubicBezTo>
                    <a:pt x="60332" y="1287118"/>
                    <a:pt x="39447" y="1278468"/>
                    <a:pt x="24049" y="1263069"/>
                  </a:cubicBezTo>
                  <a:cubicBezTo>
                    <a:pt x="8651" y="1247671"/>
                    <a:pt x="0" y="1226786"/>
                    <a:pt x="0" y="1205010"/>
                  </a:cubicBezTo>
                  <a:lnTo>
                    <a:pt x="0" y="82108"/>
                  </a:lnTo>
                  <a:cubicBezTo>
                    <a:pt x="0" y="60332"/>
                    <a:pt x="8651" y="39447"/>
                    <a:pt x="24049" y="24049"/>
                  </a:cubicBezTo>
                  <a:cubicBezTo>
                    <a:pt x="39447" y="8651"/>
                    <a:pt x="60332" y="0"/>
                    <a:pt x="82108" y="0"/>
                  </a:cubicBezTo>
                  <a:close/>
                </a:path>
              </a:pathLst>
            </a:custGeom>
            <a:solidFill>
              <a:srgbClr val="EC5961"/>
            </a:solidFill>
          </p:spPr>
          <p:txBody>
            <a:bodyPr/>
            <a:lstStyle/>
            <a:p>
              <a:endParaRPr lang="en-US"/>
            </a:p>
          </p:txBody>
        </p:sp>
        <p:sp>
          <p:nvSpPr>
            <p:cNvPr id="8" name="TextBox 8"/>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773871" y="5909979"/>
            <a:ext cx="4808737" cy="3613942"/>
            <a:chOff x="0" y="0"/>
            <a:chExt cx="1712649" cy="1287118"/>
          </a:xfrm>
        </p:grpSpPr>
        <p:sp>
          <p:nvSpPr>
            <p:cNvPr id="10" name="Freeform 10"/>
            <p:cNvSpPr/>
            <p:nvPr/>
          </p:nvSpPr>
          <p:spPr>
            <a:xfrm>
              <a:off x="0" y="0"/>
              <a:ext cx="1712649" cy="1287118"/>
            </a:xfrm>
            <a:custGeom>
              <a:avLst/>
              <a:gdLst/>
              <a:ahLst/>
              <a:cxnLst/>
              <a:rect l="l" t="t" r="r" b="b"/>
              <a:pathLst>
                <a:path w="1712649" h="1287118">
                  <a:moveTo>
                    <a:pt x="82108" y="0"/>
                  </a:moveTo>
                  <a:lnTo>
                    <a:pt x="1630541" y="0"/>
                  </a:lnTo>
                  <a:cubicBezTo>
                    <a:pt x="1652317" y="0"/>
                    <a:pt x="1673202" y="8651"/>
                    <a:pt x="1688600" y="24049"/>
                  </a:cubicBezTo>
                  <a:cubicBezTo>
                    <a:pt x="1703998" y="39447"/>
                    <a:pt x="1712649" y="60332"/>
                    <a:pt x="1712649" y="82108"/>
                  </a:cubicBezTo>
                  <a:lnTo>
                    <a:pt x="1712649" y="1205010"/>
                  </a:lnTo>
                  <a:cubicBezTo>
                    <a:pt x="1712649" y="1226786"/>
                    <a:pt x="1703998" y="1247671"/>
                    <a:pt x="1688600" y="1263069"/>
                  </a:cubicBezTo>
                  <a:cubicBezTo>
                    <a:pt x="1673202" y="1278468"/>
                    <a:pt x="1652317" y="1287118"/>
                    <a:pt x="1630541" y="1287118"/>
                  </a:cubicBezTo>
                  <a:lnTo>
                    <a:pt x="82108" y="1287118"/>
                  </a:lnTo>
                  <a:cubicBezTo>
                    <a:pt x="60332" y="1287118"/>
                    <a:pt x="39447" y="1278468"/>
                    <a:pt x="24049" y="1263069"/>
                  </a:cubicBezTo>
                  <a:cubicBezTo>
                    <a:pt x="8651" y="1247671"/>
                    <a:pt x="0" y="1226786"/>
                    <a:pt x="0" y="1205010"/>
                  </a:cubicBezTo>
                  <a:lnTo>
                    <a:pt x="0" y="82108"/>
                  </a:lnTo>
                  <a:cubicBezTo>
                    <a:pt x="0" y="60332"/>
                    <a:pt x="8651" y="39447"/>
                    <a:pt x="24049" y="24049"/>
                  </a:cubicBezTo>
                  <a:cubicBezTo>
                    <a:pt x="39447" y="8651"/>
                    <a:pt x="60332" y="0"/>
                    <a:pt x="82108" y="0"/>
                  </a:cubicBezTo>
                  <a:close/>
                </a:path>
              </a:pathLst>
            </a:custGeom>
            <a:solidFill>
              <a:srgbClr val="BE7CCA"/>
            </a:solidFill>
          </p:spPr>
          <p:txBody>
            <a:bodyPr/>
            <a:lstStyle/>
            <a:p>
              <a:endParaRPr lang="en-US"/>
            </a:p>
          </p:txBody>
        </p:sp>
        <p:sp>
          <p:nvSpPr>
            <p:cNvPr id="11" name="TextBox 11"/>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12" name="AutoShape 12"/>
          <p:cNvSpPr/>
          <p:nvPr/>
        </p:nvSpPr>
        <p:spPr>
          <a:xfrm flipV="1">
            <a:off x="688903" y="1624900"/>
            <a:ext cx="4768642" cy="0"/>
          </a:xfrm>
          <a:prstGeom prst="line">
            <a:avLst/>
          </a:prstGeom>
          <a:ln w="28575" cap="flat">
            <a:solidFill>
              <a:srgbClr val="2D2932"/>
            </a:solidFill>
            <a:prstDash val="solid"/>
            <a:headEnd type="none" w="sm" len="sm"/>
            <a:tailEnd type="none" w="sm" len="sm"/>
          </a:ln>
        </p:spPr>
        <p:txBody>
          <a:bodyPr/>
          <a:lstStyle/>
          <a:p>
            <a:endParaRPr lang="en-US"/>
          </a:p>
        </p:txBody>
      </p:sp>
      <p:sp>
        <p:nvSpPr>
          <p:cNvPr id="13" name="AutoShape 13"/>
          <p:cNvSpPr/>
          <p:nvPr/>
        </p:nvSpPr>
        <p:spPr>
          <a:xfrm>
            <a:off x="4843777" y="3979923"/>
            <a:ext cx="4768642" cy="0"/>
          </a:xfrm>
          <a:prstGeom prst="line">
            <a:avLst/>
          </a:prstGeom>
          <a:ln w="28575" cap="flat">
            <a:solidFill>
              <a:srgbClr val="FFFFFF"/>
            </a:solidFill>
            <a:prstDash val="solid"/>
            <a:headEnd type="none" w="sm" len="sm"/>
            <a:tailEnd type="none" w="sm" len="sm"/>
          </a:ln>
        </p:spPr>
        <p:txBody>
          <a:bodyPr/>
          <a:lstStyle/>
          <a:p>
            <a:endParaRPr lang="en-US"/>
          </a:p>
        </p:txBody>
      </p:sp>
      <p:sp>
        <p:nvSpPr>
          <p:cNvPr id="14" name="AutoShape 14"/>
          <p:cNvSpPr/>
          <p:nvPr/>
        </p:nvSpPr>
        <p:spPr>
          <a:xfrm>
            <a:off x="796496" y="6553373"/>
            <a:ext cx="4768642" cy="0"/>
          </a:xfrm>
          <a:prstGeom prst="line">
            <a:avLst/>
          </a:prstGeom>
          <a:ln w="28575" cap="flat">
            <a:solidFill>
              <a:srgbClr val="2D2932"/>
            </a:solidFill>
            <a:prstDash val="solid"/>
            <a:headEnd type="none" w="sm" len="sm"/>
            <a:tailEnd type="none" w="sm" len="sm"/>
          </a:ln>
        </p:spPr>
        <p:txBody>
          <a:bodyPr/>
          <a:lstStyle/>
          <a:p>
            <a:endParaRPr lang="en-US"/>
          </a:p>
        </p:txBody>
      </p:sp>
      <p:grpSp>
        <p:nvGrpSpPr>
          <p:cNvPr id="15" name="Group 15"/>
          <p:cNvGrpSpPr/>
          <p:nvPr/>
        </p:nvGrpSpPr>
        <p:grpSpPr>
          <a:xfrm>
            <a:off x="1065313" y="1223706"/>
            <a:ext cx="724843" cy="174887"/>
            <a:chOff x="0" y="0"/>
            <a:chExt cx="966457" cy="233182"/>
          </a:xfrm>
        </p:grpSpPr>
        <p:grpSp>
          <p:nvGrpSpPr>
            <p:cNvPr id="16" name="Group 16"/>
            <p:cNvGrpSpPr/>
            <p:nvPr/>
          </p:nvGrpSpPr>
          <p:grpSpPr>
            <a:xfrm>
              <a:off x="733275" y="0"/>
              <a:ext cx="233182" cy="23318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366020" y="0"/>
              <a:ext cx="233182" cy="23318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0" y="0"/>
              <a:ext cx="233182" cy="233182"/>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25" name="Group 25"/>
          <p:cNvGrpSpPr/>
          <p:nvPr/>
        </p:nvGrpSpPr>
        <p:grpSpPr>
          <a:xfrm>
            <a:off x="5220187" y="3578730"/>
            <a:ext cx="724843" cy="174887"/>
            <a:chOff x="0" y="0"/>
            <a:chExt cx="966457" cy="233182"/>
          </a:xfrm>
        </p:grpSpPr>
        <p:grpSp>
          <p:nvGrpSpPr>
            <p:cNvPr id="26" name="Group 26"/>
            <p:cNvGrpSpPr/>
            <p:nvPr/>
          </p:nvGrpSpPr>
          <p:grpSpPr>
            <a:xfrm>
              <a:off x="733275" y="0"/>
              <a:ext cx="233182" cy="233182"/>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366020" y="0"/>
              <a:ext cx="233182" cy="233182"/>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0" y="0"/>
              <a:ext cx="233182" cy="233182"/>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35" name="Group 35"/>
          <p:cNvGrpSpPr/>
          <p:nvPr/>
        </p:nvGrpSpPr>
        <p:grpSpPr>
          <a:xfrm>
            <a:off x="1172906" y="6152179"/>
            <a:ext cx="724843" cy="174887"/>
            <a:chOff x="0" y="0"/>
            <a:chExt cx="966457" cy="233182"/>
          </a:xfrm>
        </p:grpSpPr>
        <p:grpSp>
          <p:nvGrpSpPr>
            <p:cNvPr id="36" name="Group 36"/>
            <p:cNvGrpSpPr/>
            <p:nvPr/>
          </p:nvGrpSpPr>
          <p:grpSpPr>
            <a:xfrm>
              <a:off x="733275" y="0"/>
              <a:ext cx="233182" cy="233182"/>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38" name="TextBox 3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366020" y="0"/>
              <a:ext cx="233182" cy="233182"/>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41" name="TextBox 4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0" y="0"/>
              <a:ext cx="233182" cy="233182"/>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44" name="TextBox 4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45" name="TextBox 45"/>
          <p:cNvSpPr txBox="1"/>
          <p:nvPr/>
        </p:nvSpPr>
        <p:spPr>
          <a:xfrm>
            <a:off x="820392" y="2587294"/>
            <a:ext cx="4516153" cy="549702"/>
          </a:xfrm>
          <a:prstGeom prst="rect">
            <a:avLst/>
          </a:prstGeom>
        </p:spPr>
        <p:txBody>
          <a:bodyPr lIns="0" tIns="0" rIns="0" bIns="0" rtlCol="0" anchor="t">
            <a:spAutoFit/>
          </a:bodyPr>
          <a:lstStyle/>
          <a:p>
            <a:pPr marL="0" lvl="0" indent="0" algn="ctr">
              <a:lnSpc>
                <a:spcPts val="4221"/>
              </a:lnSpc>
              <a:spcBef>
                <a:spcPct val="0"/>
              </a:spcBef>
            </a:pPr>
            <a:r>
              <a:rPr lang="en-GB" sz="4059" dirty="0">
                <a:solidFill>
                  <a:srgbClr val="2D2932"/>
                </a:solidFill>
                <a:latin typeface="Poppins Bold"/>
              </a:rPr>
              <a:t>V</a:t>
            </a:r>
            <a:r>
              <a:rPr lang="en-US" sz="4059" dirty="0" err="1">
                <a:solidFill>
                  <a:srgbClr val="2D2932"/>
                </a:solidFill>
                <a:latin typeface="Poppins Bold"/>
              </a:rPr>
              <a:t>ERSORGING</a:t>
            </a:r>
            <a:endParaRPr lang="en-US" sz="4059" dirty="0">
              <a:solidFill>
                <a:srgbClr val="2D2932"/>
              </a:solidFill>
              <a:latin typeface="Poppins Bold"/>
            </a:endParaRPr>
          </a:p>
        </p:txBody>
      </p:sp>
      <p:sp>
        <p:nvSpPr>
          <p:cNvPr id="46" name="TextBox 46"/>
          <p:cNvSpPr txBox="1"/>
          <p:nvPr/>
        </p:nvSpPr>
        <p:spPr>
          <a:xfrm>
            <a:off x="5077988" y="4964485"/>
            <a:ext cx="4300220" cy="549702"/>
          </a:xfrm>
          <a:prstGeom prst="rect">
            <a:avLst/>
          </a:prstGeom>
        </p:spPr>
        <p:txBody>
          <a:bodyPr lIns="0" tIns="0" rIns="0" bIns="0" rtlCol="0" anchor="t">
            <a:spAutoFit/>
          </a:bodyPr>
          <a:lstStyle/>
          <a:p>
            <a:pPr marL="0" lvl="0" indent="0" algn="ctr">
              <a:lnSpc>
                <a:spcPts val="4221"/>
              </a:lnSpc>
              <a:spcBef>
                <a:spcPct val="0"/>
              </a:spcBef>
            </a:pPr>
            <a:r>
              <a:rPr lang="en-US" sz="4059" dirty="0" err="1">
                <a:solidFill>
                  <a:srgbClr val="FFFFFF"/>
                </a:solidFill>
                <a:latin typeface="Poppins Bold"/>
              </a:rPr>
              <a:t>HULP</a:t>
            </a:r>
            <a:endParaRPr lang="en-US" sz="4059" dirty="0">
              <a:solidFill>
                <a:srgbClr val="FFFFFF"/>
              </a:solidFill>
              <a:latin typeface="Poppins Bold"/>
            </a:endParaRPr>
          </a:p>
        </p:txBody>
      </p:sp>
      <p:sp>
        <p:nvSpPr>
          <p:cNvPr id="47" name="TextBox 47"/>
          <p:cNvSpPr txBox="1"/>
          <p:nvPr/>
        </p:nvSpPr>
        <p:spPr>
          <a:xfrm>
            <a:off x="820392" y="7736000"/>
            <a:ext cx="4674310" cy="547586"/>
          </a:xfrm>
          <a:prstGeom prst="rect">
            <a:avLst/>
          </a:prstGeom>
        </p:spPr>
        <p:txBody>
          <a:bodyPr wrap="square" lIns="0" tIns="0" rIns="0" bIns="0" rtlCol="0" anchor="t">
            <a:spAutoFit/>
          </a:bodyPr>
          <a:lstStyle/>
          <a:p>
            <a:pPr marL="0" lvl="0" indent="0" algn="ctr">
              <a:lnSpc>
                <a:spcPts val="4221"/>
              </a:lnSpc>
              <a:spcBef>
                <a:spcPct val="0"/>
              </a:spcBef>
            </a:pPr>
            <a:r>
              <a:rPr lang="en-GB" sz="4000" dirty="0">
                <a:solidFill>
                  <a:srgbClr val="FFFFFF"/>
                </a:solidFill>
                <a:latin typeface="Poppins Bold"/>
              </a:rPr>
              <a:t>O</a:t>
            </a:r>
            <a:r>
              <a:rPr lang="en-US" sz="4000" dirty="0" err="1">
                <a:solidFill>
                  <a:srgbClr val="FFFFFF"/>
                </a:solidFill>
                <a:latin typeface="Poppins Bold"/>
              </a:rPr>
              <a:t>NDERSTEUNING</a:t>
            </a:r>
            <a:endParaRPr lang="en-US" sz="4000" dirty="0">
              <a:solidFill>
                <a:srgbClr val="FFFFFF"/>
              </a:solidFill>
              <a:latin typeface="Poppins Bold"/>
            </a:endParaRPr>
          </a:p>
        </p:txBody>
      </p:sp>
      <p:pic>
        <p:nvPicPr>
          <p:cNvPr id="48" name="Picture 47" descr="A logo with a person in the middle&#10;&#10;Description automatically generated">
            <a:extLst>
              <a:ext uri="{FF2B5EF4-FFF2-40B4-BE49-F238E27FC236}">
                <a16:creationId xmlns:a16="http://schemas.microsoft.com/office/drawing/2014/main" id="{7A1B658E-F35F-D8FF-DE8C-ABA87022D9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4537"/>
            <a:ext cx="18288000" cy="1352464"/>
            <a:chOff x="0" y="0"/>
            <a:chExt cx="5183651" cy="937949"/>
          </a:xfrm>
        </p:grpSpPr>
        <p:sp>
          <p:nvSpPr>
            <p:cNvPr id="3" name="Freeform 3"/>
            <p:cNvSpPr/>
            <p:nvPr/>
          </p:nvSpPr>
          <p:spPr>
            <a:xfrm>
              <a:off x="0" y="0"/>
              <a:ext cx="5183651" cy="937949"/>
            </a:xfrm>
            <a:custGeom>
              <a:avLst/>
              <a:gdLst/>
              <a:ahLst/>
              <a:cxnLst/>
              <a:rect l="l" t="t" r="r" b="b"/>
              <a:pathLst>
                <a:path w="5183651" h="937949">
                  <a:moveTo>
                    <a:pt x="0" y="0"/>
                  </a:moveTo>
                  <a:lnTo>
                    <a:pt x="5183651" y="0"/>
                  </a:lnTo>
                  <a:lnTo>
                    <a:pt x="5183651" y="937949"/>
                  </a:lnTo>
                  <a:lnTo>
                    <a:pt x="0" y="937949"/>
                  </a:lnTo>
                  <a:close/>
                </a:path>
              </a:pathLst>
            </a:custGeom>
            <a:solidFill>
              <a:srgbClr val="FFE9BB"/>
            </a:solidFill>
          </p:spPr>
          <p:txBody>
            <a:bodyPr/>
            <a:lstStyle/>
            <a:p>
              <a:endParaRPr lang="en-US"/>
            </a:p>
          </p:txBody>
        </p:sp>
        <p:sp>
          <p:nvSpPr>
            <p:cNvPr id="4" name="TextBox 4"/>
            <p:cNvSpPr txBox="1"/>
            <p:nvPr/>
          </p:nvSpPr>
          <p:spPr>
            <a:xfrm>
              <a:off x="0" y="-57150"/>
              <a:ext cx="5183651" cy="99509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644201" y="3318141"/>
            <a:ext cx="8999599" cy="6479711"/>
          </a:xfrm>
          <a:custGeom>
            <a:avLst/>
            <a:gdLst/>
            <a:ahLst/>
            <a:cxnLst/>
            <a:rect l="l" t="t" r="r" b="b"/>
            <a:pathLst>
              <a:path w="8999599" h="6479711">
                <a:moveTo>
                  <a:pt x="0" y="0"/>
                </a:moveTo>
                <a:lnTo>
                  <a:pt x="8999598" y="0"/>
                </a:lnTo>
                <a:lnTo>
                  <a:pt x="8999598" y="6479711"/>
                </a:lnTo>
                <a:lnTo>
                  <a:pt x="0" y="64797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2710172" y="792152"/>
            <a:ext cx="12867655" cy="2124941"/>
          </a:xfrm>
          <a:prstGeom prst="rect">
            <a:avLst/>
          </a:prstGeom>
        </p:spPr>
        <p:txBody>
          <a:bodyPr lIns="0" tIns="0" rIns="0" bIns="0" rtlCol="0" anchor="t">
            <a:spAutoFit/>
          </a:bodyPr>
          <a:lstStyle/>
          <a:p>
            <a:pPr lvl="0" algn="ctr">
              <a:lnSpc>
                <a:spcPts val="8246"/>
              </a:lnSpc>
              <a:spcBef>
                <a:spcPct val="0"/>
              </a:spcBef>
            </a:pPr>
            <a:r>
              <a:rPr lang="en-US" sz="7928" dirty="0" err="1">
                <a:solidFill>
                  <a:srgbClr val="2D2932"/>
                </a:solidFill>
                <a:latin typeface="Poppins Bold"/>
              </a:rPr>
              <a:t>Reflekteer</a:t>
            </a:r>
            <a:r>
              <a:rPr lang="en-US" sz="7928" dirty="0">
                <a:solidFill>
                  <a:srgbClr val="2D2932"/>
                </a:solidFill>
                <a:latin typeface="Poppins Bold"/>
              </a:rPr>
              <a:t> </a:t>
            </a:r>
            <a:r>
              <a:rPr lang="en-US" sz="7928" dirty="0" err="1">
                <a:solidFill>
                  <a:srgbClr val="2D2932"/>
                </a:solidFill>
                <a:latin typeface="Poppins Bold"/>
              </a:rPr>
              <a:t>oor</a:t>
            </a:r>
            <a:r>
              <a:rPr lang="en-US" sz="7928" dirty="0">
                <a:solidFill>
                  <a:srgbClr val="2D2932"/>
                </a:solidFill>
                <a:latin typeface="Poppins Bold"/>
              </a:rPr>
              <a:t> </a:t>
            </a:r>
          </a:p>
          <a:p>
            <a:pPr lvl="0" algn="ctr">
              <a:lnSpc>
                <a:spcPts val="8246"/>
              </a:lnSpc>
              <a:spcBef>
                <a:spcPct val="0"/>
              </a:spcBef>
            </a:pPr>
            <a:r>
              <a:rPr lang="en-US" sz="7928" dirty="0" err="1">
                <a:solidFill>
                  <a:srgbClr val="2D2932"/>
                </a:solidFill>
                <a:latin typeface="Poppins Bold"/>
              </a:rPr>
              <a:t>vandag</a:t>
            </a:r>
            <a:r>
              <a:rPr lang="en-US" sz="7928" dirty="0">
                <a:solidFill>
                  <a:srgbClr val="2D2932"/>
                </a:solidFill>
                <a:latin typeface="Poppins Bold"/>
              </a:rPr>
              <a:t> </a:t>
            </a:r>
            <a:r>
              <a:rPr lang="en-US" sz="7928">
                <a:solidFill>
                  <a:srgbClr val="2D2932"/>
                </a:solidFill>
                <a:latin typeface="Poppins Bold"/>
              </a:rPr>
              <a:t>se les</a:t>
            </a:r>
            <a:endParaRPr lang="en-US" sz="7928" dirty="0">
              <a:solidFill>
                <a:srgbClr val="2D2932"/>
              </a:solidFill>
              <a:latin typeface="Poppins Bold"/>
            </a:endParaRPr>
          </a:p>
        </p:txBody>
      </p:sp>
      <p:pic>
        <p:nvPicPr>
          <p:cNvPr id="7" name="Picture 6" descr="A logo with a person in the middle&#10;&#10;Description automatically generated">
            <a:extLst>
              <a:ext uri="{FF2B5EF4-FFF2-40B4-BE49-F238E27FC236}">
                <a16:creationId xmlns:a16="http://schemas.microsoft.com/office/drawing/2014/main" id="{6085A628-C4F9-463D-8677-9BC92F8EA6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6551" y="16068"/>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B47B18-E765-4BF8-A196-2DED3989677A}">
  <ds:schemaRefs>
    <ds:schemaRef ds:uri="http://schemas.microsoft.com/sharepoint/v3/contenttype/forms"/>
  </ds:schemaRefs>
</ds:datastoreItem>
</file>

<file path=customXml/itemProps2.xml><?xml version="1.0" encoding="utf-8"?>
<ds:datastoreItem xmlns:ds="http://schemas.openxmlformats.org/officeDocument/2006/customXml" ds:itemID="{686DEEB4-5A9B-43D3-B642-20AA80AEAA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171</TotalTime>
  <Words>1643</Words>
  <Application>Microsoft Office PowerPoint</Application>
  <PresentationFormat>Custom</PresentationFormat>
  <Paragraphs>118</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Symbol</vt:lpstr>
      <vt:lpstr>Arial</vt:lpstr>
      <vt:lpstr>Times New Roman</vt:lpstr>
      <vt:lpstr>Poppins</vt:lpstr>
      <vt:lpstr>Noto Sans Symbols</vt:lpstr>
      <vt:lpstr>Calibri</vt:lpstr>
      <vt:lpstr>Courier New</vt:lpstr>
      <vt:lpstr>Poppins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Substance Abuse Lesson 3</dc:title>
  <dc:creator>Carsten Gertz</dc:creator>
  <cp:lastModifiedBy>Megan Botes</cp:lastModifiedBy>
  <cp:revision>8</cp:revision>
  <dcterms:created xsi:type="dcterms:W3CDTF">2006-08-16T00:00:00Z</dcterms:created>
  <dcterms:modified xsi:type="dcterms:W3CDTF">2025-03-26T09:47:54Z</dcterms:modified>
  <dc:identifier>DAF0NbdFIHE</dc:identifier>
</cp:coreProperties>
</file>