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4"/>
  </p:notesMasterIdLst>
  <p:sldIdLst>
    <p:sldId id="256" r:id="rId5"/>
    <p:sldId id="258" r:id="rId6"/>
    <p:sldId id="261" r:id="rId7"/>
    <p:sldId id="259" r:id="rId8"/>
    <p:sldId id="260" r:id="rId9"/>
    <p:sldId id="262" r:id="rId10"/>
    <p:sldId id="263" r:id="rId11"/>
    <p:sldId id="264" r:id="rId12"/>
    <p:sldId id="265"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jeC6IaV/wEv+hZgTm0SC9yMctN2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48E517-1ECE-CE3D-EB7F-C6464ACCFB8A}" name="Megan Botes" initials="MB" userId="S::meganbotes@teenactiv.co.za::70568131-745a-489b-b4fe-9e78c579dd6d" providerId="AD"/>
  <p188:author id="{6B02515B-36B3-292E-DE67-9D5BCF1D6EC4}" name="Jamiel Landers" initials="JL" userId="S::Jamiel.Landers@westerncape.gov.za::8b0a88d1-29ec-4dbd-b0d0-83204ba8cb6d" providerId="AD"/>
  <p188:author id="{CBB4FAF6-CB0B-8D12-1DCE-41BE028DAB60}" name="Leigh-Ann Pringle" initials="" userId="S::Leigh-Ann.Pringle@westerncape.gov.za::90c27759-dcb2-4cfd-84bf-93ebcdd77db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E71A42-2F07-4A71-B018-3A8219220437}" v="15" dt="2025-04-10T06:57:51.8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882" autoAdjust="0"/>
    <p:restoredTop sz="81961" autoAdjust="0"/>
  </p:normalViewPr>
  <p:slideViewPr>
    <p:cSldViewPr snapToGrid="0">
      <p:cViewPr varScale="1">
        <p:scale>
          <a:sx n="64" d="100"/>
          <a:sy n="64" d="100"/>
        </p:scale>
        <p:origin x="619" y="9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customschemas.google.com/relationships/presentationmetadata" Target="meta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25" Type="http://schemas.microsoft.com/office/2018/10/relationships/authors" Target="authors.xml"/><Relationship Id="rId2" Type="http://schemas.openxmlformats.org/officeDocument/2006/relationships/customXml" Target="../customXml/item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0EE71A42-2F07-4A71-B018-3A8219220437}"/>
    <pc:docChg chg="custSel modSld">
      <pc:chgData name="Megan Botes" userId="70568131-745a-489b-b4fe-9e78c579dd6d" providerId="ADAL" clId="{0EE71A42-2F07-4A71-B018-3A8219220437}" dt="2025-04-10T08:08:54.518" v="222" actId="1076"/>
      <pc:docMkLst>
        <pc:docMk/>
      </pc:docMkLst>
      <pc:sldChg chg="addSp modSp modNotesTx">
        <pc:chgData name="Megan Botes" userId="70568131-745a-489b-b4fe-9e78c579dd6d" providerId="ADAL" clId="{0EE71A42-2F07-4A71-B018-3A8219220437}" dt="2025-04-10T06:56:21.784" v="202" actId="1076"/>
        <pc:sldMkLst>
          <pc:docMk/>
          <pc:sldMk cId="0" sldId="256"/>
        </pc:sldMkLst>
        <pc:picChg chg="add mod">
          <ac:chgData name="Megan Botes" userId="70568131-745a-489b-b4fe-9e78c579dd6d" providerId="ADAL" clId="{0EE71A42-2F07-4A71-B018-3A8219220437}" dt="2025-04-10T06:56:21.784" v="202" actId="1076"/>
          <ac:picMkLst>
            <pc:docMk/>
            <pc:sldMk cId="0" sldId="256"/>
            <ac:picMk id="2" creationId="{0EE760D5-047E-4B05-F0B5-8D52C506A5CE}"/>
          </ac:picMkLst>
        </pc:picChg>
      </pc:sldChg>
      <pc:sldChg chg="addSp modSp modNotesTx">
        <pc:chgData name="Megan Botes" userId="70568131-745a-489b-b4fe-9e78c579dd6d" providerId="ADAL" clId="{0EE71A42-2F07-4A71-B018-3A8219220437}" dt="2025-04-10T06:56:24.256" v="203"/>
        <pc:sldMkLst>
          <pc:docMk/>
          <pc:sldMk cId="979584148" sldId="258"/>
        </pc:sldMkLst>
        <pc:picChg chg="add mod">
          <ac:chgData name="Megan Botes" userId="70568131-745a-489b-b4fe-9e78c579dd6d" providerId="ADAL" clId="{0EE71A42-2F07-4A71-B018-3A8219220437}" dt="2025-04-10T06:56:24.256" v="203"/>
          <ac:picMkLst>
            <pc:docMk/>
            <pc:sldMk cId="979584148" sldId="258"/>
            <ac:picMk id="5" creationId="{A09E105A-3EB7-1AEF-1854-7D50DC56FCF1}"/>
          </ac:picMkLst>
        </pc:picChg>
      </pc:sldChg>
      <pc:sldChg chg="addSp delSp modSp mod modNotesTx">
        <pc:chgData name="Megan Botes" userId="70568131-745a-489b-b4fe-9e78c579dd6d" providerId="ADAL" clId="{0EE71A42-2F07-4A71-B018-3A8219220437}" dt="2025-04-10T06:56:37.823" v="207"/>
        <pc:sldMkLst>
          <pc:docMk/>
          <pc:sldMk cId="3716544123" sldId="259"/>
        </pc:sldMkLst>
        <pc:spChg chg="del">
          <ac:chgData name="Megan Botes" userId="70568131-745a-489b-b4fe-9e78c579dd6d" providerId="ADAL" clId="{0EE71A42-2F07-4A71-B018-3A8219220437}" dt="2025-04-10T06:55:56.535" v="200" actId="478"/>
          <ac:spMkLst>
            <pc:docMk/>
            <pc:sldMk cId="3716544123" sldId="259"/>
            <ac:spMk id="14" creationId="{F15FBA5F-A79A-9FD2-7D85-58474E12DCAE}"/>
          </ac:spMkLst>
        </pc:spChg>
        <pc:picChg chg="add mod">
          <ac:chgData name="Megan Botes" userId="70568131-745a-489b-b4fe-9e78c579dd6d" providerId="ADAL" clId="{0EE71A42-2F07-4A71-B018-3A8219220437}" dt="2025-04-10T06:56:37.823" v="207"/>
          <ac:picMkLst>
            <pc:docMk/>
            <pc:sldMk cId="3716544123" sldId="259"/>
            <ac:picMk id="2" creationId="{48E41284-54C2-3C75-3026-D6ACE8F3B06B}"/>
          </ac:picMkLst>
        </pc:picChg>
      </pc:sldChg>
      <pc:sldChg chg="addSp modSp mod modNotesTx">
        <pc:chgData name="Megan Botes" userId="70568131-745a-489b-b4fe-9e78c579dd6d" providerId="ADAL" clId="{0EE71A42-2F07-4A71-B018-3A8219220437}" dt="2025-04-10T06:57:28.559" v="217" actId="1076"/>
        <pc:sldMkLst>
          <pc:docMk/>
          <pc:sldMk cId="524413574" sldId="260"/>
        </pc:sldMkLst>
        <pc:picChg chg="add mod">
          <ac:chgData name="Megan Botes" userId="70568131-745a-489b-b4fe-9e78c579dd6d" providerId="ADAL" clId="{0EE71A42-2F07-4A71-B018-3A8219220437}" dt="2025-04-10T06:56:40.012" v="208"/>
          <ac:picMkLst>
            <pc:docMk/>
            <pc:sldMk cId="524413574" sldId="260"/>
            <ac:picMk id="5" creationId="{9DE88C46-B768-CFD6-D1A4-BF7891024C97}"/>
          </ac:picMkLst>
        </pc:picChg>
        <pc:picChg chg="mod">
          <ac:chgData name="Megan Botes" userId="70568131-745a-489b-b4fe-9e78c579dd6d" providerId="ADAL" clId="{0EE71A42-2F07-4A71-B018-3A8219220437}" dt="2025-04-10T06:57:28.559" v="217" actId="1076"/>
          <ac:picMkLst>
            <pc:docMk/>
            <pc:sldMk cId="524413574" sldId="260"/>
            <ac:picMk id="6" creationId="{3F40A488-496E-AD06-534E-4B80615F511F}"/>
          </ac:picMkLst>
        </pc:picChg>
        <pc:picChg chg="mod">
          <ac:chgData name="Megan Botes" userId="70568131-745a-489b-b4fe-9e78c579dd6d" providerId="ADAL" clId="{0EE71A42-2F07-4A71-B018-3A8219220437}" dt="2025-04-10T06:57:04" v="213" actId="1076"/>
          <ac:picMkLst>
            <pc:docMk/>
            <pc:sldMk cId="524413574" sldId="260"/>
            <ac:picMk id="8" creationId="{A20804A7-C8EB-0A65-E65C-02713F1A7B0A}"/>
          </ac:picMkLst>
        </pc:picChg>
        <pc:picChg chg="mod">
          <ac:chgData name="Megan Botes" userId="70568131-745a-489b-b4fe-9e78c579dd6d" providerId="ADAL" clId="{0EE71A42-2F07-4A71-B018-3A8219220437}" dt="2025-04-10T06:57:21.735" v="216" actId="14100"/>
          <ac:picMkLst>
            <pc:docMk/>
            <pc:sldMk cId="524413574" sldId="260"/>
            <ac:picMk id="10" creationId="{9E290D1B-08E6-104E-DA19-814ED2365515}"/>
          </ac:picMkLst>
        </pc:picChg>
      </pc:sldChg>
      <pc:sldChg chg="addSp modSp mod modNotesTx">
        <pc:chgData name="Megan Botes" userId="70568131-745a-489b-b4fe-9e78c579dd6d" providerId="ADAL" clId="{0EE71A42-2F07-4A71-B018-3A8219220437}" dt="2025-04-10T06:56:35.417" v="206" actId="1076"/>
        <pc:sldMkLst>
          <pc:docMk/>
          <pc:sldMk cId="486104719" sldId="261"/>
        </pc:sldMkLst>
        <pc:spChg chg="mod">
          <ac:chgData name="Megan Botes" userId="70568131-745a-489b-b4fe-9e78c579dd6d" providerId="ADAL" clId="{0EE71A42-2F07-4A71-B018-3A8219220437}" dt="2025-04-10T06:56:29.834" v="205" actId="1076"/>
          <ac:spMkLst>
            <pc:docMk/>
            <pc:sldMk cId="486104719" sldId="261"/>
            <ac:spMk id="7" creationId="{BE9127A1-80FD-AD4B-05A0-647505A21273}"/>
          </ac:spMkLst>
        </pc:spChg>
        <pc:spChg chg="mod">
          <ac:chgData name="Megan Botes" userId="70568131-745a-489b-b4fe-9e78c579dd6d" providerId="ADAL" clId="{0EE71A42-2F07-4A71-B018-3A8219220437}" dt="2025-04-10T06:56:35.417" v="206" actId="1076"/>
          <ac:spMkLst>
            <pc:docMk/>
            <pc:sldMk cId="486104719" sldId="261"/>
            <ac:spMk id="10" creationId="{54CFB359-C7F4-3860-C51C-DB047F3B1A31}"/>
          </ac:spMkLst>
        </pc:spChg>
        <pc:picChg chg="add mod">
          <ac:chgData name="Megan Botes" userId="70568131-745a-489b-b4fe-9e78c579dd6d" providerId="ADAL" clId="{0EE71A42-2F07-4A71-B018-3A8219220437}" dt="2025-04-10T06:56:26.444" v="204"/>
          <ac:picMkLst>
            <pc:docMk/>
            <pc:sldMk cId="486104719" sldId="261"/>
            <ac:picMk id="2" creationId="{E5AC26FA-6EBC-1B86-7EA7-101DD6682DA3}"/>
          </ac:picMkLst>
        </pc:picChg>
      </pc:sldChg>
      <pc:sldChg chg="addSp modSp mod modNotesTx">
        <pc:chgData name="Megan Botes" userId="70568131-745a-489b-b4fe-9e78c579dd6d" providerId="ADAL" clId="{0EE71A42-2F07-4A71-B018-3A8219220437}" dt="2025-04-10T08:08:54.518" v="222" actId="1076"/>
        <pc:sldMkLst>
          <pc:docMk/>
          <pc:sldMk cId="1651845467" sldId="262"/>
        </pc:sldMkLst>
        <pc:spChg chg="add mod">
          <ac:chgData name="Megan Botes" userId="70568131-745a-489b-b4fe-9e78c579dd6d" providerId="ADAL" clId="{0EE71A42-2F07-4A71-B018-3A8219220437}" dt="2025-04-10T08:08:54.518" v="222" actId="1076"/>
          <ac:spMkLst>
            <pc:docMk/>
            <pc:sldMk cId="1651845467" sldId="262"/>
            <ac:spMk id="6" creationId="{3BE585C9-24B7-6CCB-0DCC-3BE1B89509DA}"/>
          </ac:spMkLst>
        </pc:spChg>
        <pc:picChg chg="add mod">
          <ac:chgData name="Megan Botes" userId="70568131-745a-489b-b4fe-9e78c579dd6d" providerId="ADAL" clId="{0EE71A42-2F07-4A71-B018-3A8219220437}" dt="2025-04-10T06:57:44.825" v="218"/>
          <ac:picMkLst>
            <pc:docMk/>
            <pc:sldMk cId="1651845467" sldId="262"/>
            <ac:picMk id="7" creationId="{2D46D280-D6E1-F853-529D-F34F633BA772}"/>
          </ac:picMkLst>
        </pc:picChg>
      </pc:sldChg>
      <pc:sldChg chg="addSp modSp mod modNotesTx">
        <pc:chgData name="Megan Botes" userId="70568131-745a-489b-b4fe-9e78c579dd6d" providerId="ADAL" clId="{0EE71A42-2F07-4A71-B018-3A8219220437}" dt="2025-04-10T06:57:47.494" v="219"/>
        <pc:sldMkLst>
          <pc:docMk/>
          <pc:sldMk cId="1728873146" sldId="263"/>
        </pc:sldMkLst>
        <pc:spChg chg="add mod">
          <ac:chgData name="Megan Botes" userId="70568131-745a-489b-b4fe-9e78c579dd6d" providerId="ADAL" clId="{0EE71A42-2F07-4A71-B018-3A8219220437}" dt="2025-04-10T06:54:05.607" v="170" actId="1076"/>
          <ac:spMkLst>
            <pc:docMk/>
            <pc:sldMk cId="1728873146" sldId="263"/>
            <ac:spMk id="6" creationId="{10B45DEB-2E6F-302D-AAB8-2691C6388882}"/>
          </ac:spMkLst>
        </pc:spChg>
        <pc:picChg chg="add mod">
          <ac:chgData name="Megan Botes" userId="70568131-745a-489b-b4fe-9e78c579dd6d" providerId="ADAL" clId="{0EE71A42-2F07-4A71-B018-3A8219220437}" dt="2025-04-10T06:57:47.494" v="219"/>
          <ac:picMkLst>
            <pc:docMk/>
            <pc:sldMk cId="1728873146" sldId="263"/>
            <ac:picMk id="7" creationId="{BC462926-5CA4-708C-D86C-067674B9502A}"/>
          </ac:picMkLst>
        </pc:picChg>
      </pc:sldChg>
      <pc:sldChg chg="addSp modSp modNotesTx">
        <pc:chgData name="Megan Botes" userId="70568131-745a-489b-b4fe-9e78c579dd6d" providerId="ADAL" clId="{0EE71A42-2F07-4A71-B018-3A8219220437}" dt="2025-04-10T06:57:49.937" v="220"/>
        <pc:sldMkLst>
          <pc:docMk/>
          <pc:sldMk cId="3116867163" sldId="264"/>
        </pc:sldMkLst>
        <pc:picChg chg="add mod">
          <ac:chgData name="Megan Botes" userId="70568131-745a-489b-b4fe-9e78c579dd6d" providerId="ADAL" clId="{0EE71A42-2F07-4A71-B018-3A8219220437}" dt="2025-04-10T06:57:49.937" v="220"/>
          <ac:picMkLst>
            <pc:docMk/>
            <pc:sldMk cId="3116867163" sldId="264"/>
            <ac:picMk id="5" creationId="{B78857EA-2D55-9D85-07DA-B10DF0FAEA68}"/>
          </ac:picMkLst>
        </pc:picChg>
      </pc:sldChg>
      <pc:sldChg chg="addSp modSp modNotesTx">
        <pc:chgData name="Megan Botes" userId="70568131-745a-489b-b4fe-9e78c579dd6d" providerId="ADAL" clId="{0EE71A42-2F07-4A71-B018-3A8219220437}" dt="2025-04-10T06:57:51.895" v="221"/>
        <pc:sldMkLst>
          <pc:docMk/>
          <pc:sldMk cId="3462942459" sldId="265"/>
        </pc:sldMkLst>
        <pc:picChg chg="add mod">
          <ac:chgData name="Megan Botes" userId="70568131-745a-489b-b4fe-9e78c579dd6d" providerId="ADAL" clId="{0EE71A42-2F07-4A71-B018-3A8219220437}" dt="2025-04-10T06:57:51.895" v="221"/>
          <ac:picMkLst>
            <pc:docMk/>
            <pc:sldMk cId="3462942459" sldId="265"/>
            <ac:picMk id="5" creationId="{95E86B6C-100C-62AB-0D13-A2CBAB09ACF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ee.global/litter-less-campaign-abou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youtube.com/watch?v=r7GhhgoJFRI&amp;t=76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ZA" dirty="0"/>
              <a:t>Slide 1 &amp; 2 Intro (5 min)</a:t>
            </a:r>
            <a:endParaRPr dirty="0"/>
          </a:p>
          <a:p>
            <a:pPr marL="0" lvl="0" indent="0" algn="l" rtl="0">
              <a:spcBef>
                <a:spcPts val="0"/>
              </a:spcBef>
              <a:spcAft>
                <a:spcPts val="0"/>
              </a:spcAft>
              <a:buNone/>
            </a:pPr>
            <a:endParaRPr dirty="0"/>
          </a:p>
          <a:p>
            <a:pPr marR="0" algn="l" rtl="0">
              <a:buClr>
                <a:srgbClr val="000000"/>
              </a:buClr>
              <a:buFont typeface="Noto Sans Symbols"/>
              <a:buChar char="●"/>
            </a:pPr>
            <a:r>
              <a:rPr lang="en-ZA" sz="1100" dirty="0">
                <a:solidFill>
                  <a:srgbClr val="595959"/>
                </a:solidFill>
                <a:latin typeface="Arial"/>
                <a:ea typeface="Arial"/>
                <a:cs typeface="Arial"/>
                <a:sym typeface="Arial"/>
              </a:rPr>
              <a:t> </a:t>
            </a:r>
            <a:r>
              <a:rPr lang="en-GB" sz="1100" b="1" i="0" u="none" strike="noStrike" baseline="0" dirty="0">
                <a:solidFill>
                  <a:srgbClr val="FF0000"/>
                </a:solidFill>
                <a:latin typeface="Calibri" panose="020F0502020204030204" pitchFamily="34" charset="0"/>
              </a:rPr>
              <a:t>Note to teacher:</a:t>
            </a:r>
            <a:r>
              <a:rPr lang="en-GB" sz="1100" b="0" i="0" u="none" strike="noStrike" baseline="0" dirty="0">
                <a:solidFill>
                  <a:srgbClr val="FF0000"/>
                </a:solidFill>
                <a:latin typeface="Calibri" panose="020F0502020204030204" pitchFamily="34" charset="0"/>
              </a:rPr>
              <a:t> For this lesson, learners should be seated in groups of four. They will begin by working in pairs for the first activity, but the group activity that follows will require groups of FOUR.</a:t>
            </a:r>
          </a:p>
          <a:p>
            <a:pPr rtl="0">
              <a:buClr>
                <a:srgbClr val="000000"/>
              </a:buClr>
              <a:buFont typeface="Noto Sans Symbols"/>
              <a:buChar char="●"/>
            </a:pPr>
            <a:r>
              <a:rPr lang="en-GB" sz="1100" b="0" i="0" u="none" strike="noStrike" baseline="0" dirty="0">
                <a:solidFill>
                  <a:srgbClr val="FF0000"/>
                </a:solidFill>
                <a:latin typeface="Calibri" panose="020F0502020204030204" pitchFamily="34" charset="0"/>
              </a:rPr>
              <a:t>If there are not enough learners to form even groups of four, adjust as needed, but try to maintain the structure. This is important because, in the first part of the group activity, each learner will be assigned a letter: A, B, C, or D. After completing the initial task within their original group, all the A's will form a new group, all the B's will form another, and so on.</a:t>
            </a:r>
          </a:p>
          <a:p>
            <a:pPr rtl="0">
              <a:buClr>
                <a:srgbClr val="000000"/>
              </a:buClr>
              <a:buFont typeface="Noto Sans Symbols"/>
              <a:buChar char="●"/>
            </a:pPr>
            <a:r>
              <a:rPr lang="en-GB" sz="1100" b="0" i="0" u="none" strike="noStrike" baseline="0" dirty="0">
                <a:solidFill>
                  <a:srgbClr val="FF0000"/>
                </a:solidFill>
                <a:latin typeface="Calibri" panose="020F0502020204030204" pitchFamily="34" charset="0"/>
              </a:rPr>
              <a:t>This regrouping allows each learner to present and give feedback based on a different case study, ensuring a rich exchange of ideas in the second part of the activity.</a:t>
            </a:r>
          </a:p>
          <a:p>
            <a:pPr marL="0" lvl="0" indent="0" algn="l" rtl="0">
              <a:spcBef>
                <a:spcPts val="0"/>
              </a:spcBef>
              <a:spcAft>
                <a:spcPts val="0"/>
              </a:spcAft>
              <a:buNone/>
            </a:pPr>
            <a:endParaRPr lang="en-ZA" sz="1100" dirty="0">
              <a:solidFill>
                <a:srgbClr val="FF0000"/>
              </a:solidFill>
              <a:latin typeface="Arial"/>
              <a:ea typeface="Arial"/>
              <a:cs typeface="Arial"/>
              <a:sym typeface="Arial"/>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Z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Pair activity</a:t>
            </a:r>
          </a:p>
          <a:p>
            <a:endParaRPr lang="en-US" dirty="0"/>
          </a:p>
          <a:p>
            <a:pPr marR="0" algn="l" rtl="0">
              <a:buClr>
                <a:srgbClr val="000000"/>
              </a:buClr>
              <a:buFont typeface="Noto Sans Symbols"/>
              <a:buChar char="●"/>
            </a:pPr>
            <a:r>
              <a:rPr lang="en-GB" sz="1200" b="0" i="0" u="none" strike="noStrike" baseline="0" dirty="0">
                <a:latin typeface="Calibri" panose="020F0502020204030204" pitchFamily="34" charset="0"/>
              </a:rPr>
              <a:t>Welcome back to lesson three in this series on social and environmental responsibility. I wonder how much you can remember from the last two lessons? Let’s play a memory game. It’s called “I say… you say”. You will need to choose one person to compete against. </a:t>
            </a:r>
          </a:p>
          <a:p>
            <a:pPr rtl="0">
              <a:buClr>
                <a:srgbClr val="000000"/>
              </a:buClr>
              <a:buFont typeface="Noto Sans Symbols"/>
              <a:buChar char="●"/>
            </a:pPr>
            <a:r>
              <a:rPr lang="en-GB" sz="1200" b="0" i="0" u="none" strike="noStrike" baseline="0" dirty="0">
                <a:latin typeface="Calibri" panose="020F0502020204030204" pitchFamily="34" charset="0"/>
              </a:rPr>
              <a:t>Remember this is a memory game. So, start by taking </a:t>
            </a:r>
            <a:r>
              <a:rPr lang="en-GB" sz="1200" b="1" i="0" u="none" strike="noStrike" baseline="0" dirty="0">
                <a:latin typeface="Calibri" panose="020F0502020204030204" pitchFamily="34" charset="0"/>
              </a:rPr>
              <a:t>one minute</a:t>
            </a:r>
            <a:r>
              <a:rPr lang="en-GB" sz="1200" b="0" i="0" u="none" strike="noStrike" baseline="0" dirty="0">
                <a:latin typeface="Calibri" panose="020F0502020204030204" pitchFamily="34" charset="0"/>
              </a:rPr>
              <a:t> to </a:t>
            </a:r>
            <a:r>
              <a:rPr lang="en-GB" sz="1200" b="1" i="0" u="none" strike="noStrike" baseline="0" dirty="0">
                <a:latin typeface="Calibri" panose="020F0502020204030204" pitchFamily="34" charset="0"/>
              </a:rPr>
              <a:t>write five concepts/themes/terms</a:t>
            </a:r>
            <a:r>
              <a:rPr lang="en-GB" sz="1200" b="0" i="0" u="none" strike="noStrike" baseline="0" dirty="0">
                <a:latin typeface="Calibri" panose="020F0502020204030204" pitchFamily="34" charset="0"/>
              </a:rPr>
              <a:t> you remember from the last two lessons e.g. constitution. </a:t>
            </a:r>
          </a:p>
          <a:p>
            <a:pPr rtl="0">
              <a:buClr>
                <a:srgbClr val="000000"/>
              </a:buClr>
              <a:buFont typeface="Noto Sans Symbols"/>
              <a:buChar char="●"/>
            </a:pPr>
            <a:r>
              <a:rPr lang="en-GB" sz="1200" b="0" i="0" u="none" strike="noStrike" baseline="0" dirty="0">
                <a:latin typeface="Calibri" panose="020F0502020204030204" pitchFamily="34" charset="0"/>
              </a:rPr>
              <a:t>Once your minute is up, one person will start and the aim is to see if you can get through your 5 words in 30 seconds. </a:t>
            </a:r>
          </a:p>
          <a:p>
            <a:pPr rtl="0">
              <a:buClr>
                <a:srgbClr val="000000"/>
              </a:buClr>
              <a:buFont typeface="Noto Sans Symbols"/>
              <a:buChar char="●"/>
            </a:pPr>
            <a:r>
              <a:rPr lang="en-GB" sz="1200" b="0" i="0" u="none" strike="noStrike" baseline="0" dirty="0">
                <a:latin typeface="Calibri" panose="020F0502020204030204" pitchFamily="34" charset="0"/>
              </a:rPr>
              <a:t>One person says “I say “constitution”, you say…The other person needs to respond with a word that connects to the term you have spoken e.g. you say… “democracy”. </a:t>
            </a:r>
          </a:p>
          <a:p>
            <a:pPr rtl="0">
              <a:buClr>
                <a:srgbClr val="000000"/>
              </a:buClr>
              <a:buFont typeface="Noto Sans Symbols"/>
              <a:buChar char="●"/>
            </a:pPr>
            <a:r>
              <a:rPr lang="en-GB" sz="1200" b="0" i="0" u="none" strike="noStrike" baseline="0" dirty="0">
                <a:latin typeface="Calibri" panose="020F0502020204030204" pitchFamily="34" charset="0"/>
              </a:rPr>
              <a:t>One person will try to cover all five words in 30 seconds. Then it's the other person's turn.</a:t>
            </a:r>
          </a:p>
          <a:p>
            <a:pPr rtl="0">
              <a:buClr>
                <a:srgbClr val="000000"/>
              </a:buClr>
              <a:buFont typeface="Noto Sans Symbols"/>
              <a:buChar char="●"/>
            </a:pPr>
            <a:r>
              <a:rPr lang="en-GB" sz="1200" b="0" i="0" u="none" strike="noStrike" baseline="0" dirty="0">
                <a:latin typeface="Calibri" panose="020F0502020204030204" pitchFamily="34" charset="0"/>
              </a:rPr>
              <a:t>Right, I’m sure you’ve got it. Remember, you only have </a:t>
            </a:r>
            <a:r>
              <a:rPr lang="en-GB" sz="1200" b="1" i="0" u="none" strike="noStrike" baseline="0" dirty="0">
                <a:latin typeface="Calibri" panose="020F0502020204030204" pitchFamily="34" charset="0"/>
              </a:rPr>
              <a:t>one minute</a:t>
            </a:r>
            <a:r>
              <a:rPr lang="en-GB" sz="1200" b="0" i="0" u="none" strike="noStrike" baseline="0" dirty="0">
                <a:latin typeface="Calibri" panose="020F0502020204030204" pitchFamily="34" charset="0"/>
              </a:rPr>
              <a:t> to write your </a:t>
            </a:r>
            <a:r>
              <a:rPr lang="en-GB" sz="1200" b="1" i="0" u="none" strike="noStrike" baseline="0" dirty="0">
                <a:latin typeface="Calibri" panose="020F0502020204030204" pitchFamily="34" charset="0"/>
              </a:rPr>
              <a:t>five words</a:t>
            </a:r>
            <a:r>
              <a:rPr lang="en-GB" sz="1200" b="0" i="0" u="none" strike="noStrike" baseline="0" dirty="0">
                <a:latin typeface="Calibri" panose="020F0502020204030204" pitchFamily="34" charset="0"/>
              </a:rPr>
              <a:t> on your paper from memory. No looking in books! Let’s see who can get all five right.</a:t>
            </a:r>
          </a:p>
          <a:p>
            <a:pPr marR="0" algn="l" rtl="0"/>
            <a:endParaRPr lang="en-ZA" sz="1200" b="0" i="0" u="none" strike="noStrike" baseline="0" dirty="0">
              <a:latin typeface="Calibri" panose="020F0502020204030204" pitchFamily="34" charset="0"/>
            </a:endParaRPr>
          </a:p>
          <a:p>
            <a:pPr marR="0" algn="l" rtl="0">
              <a:buClr>
                <a:srgbClr val="000000"/>
              </a:buClr>
              <a:buFont typeface="Noto Sans Symbols"/>
              <a:buChar char="●"/>
            </a:pPr>
            <a:r>
              <a:rPr lang="en-GB" sz="1200" b="0" i="0" u="none" strike="noStrike" baseline="0" dirty="0">
                <a:latin typeface="Calibri" panose="020F0502020204030204" pitchFamily="34" charset="0"/>
              </a:rPr>
              <a:t>Let’s start with today’s content.</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3534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3EC2A-3F0D-848F-86AA-21FE87249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CDFC0-71DC-107E-6659-0518ED0A3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95761-E91C-48C1-BBBA-3B84C10931CA}"/>
              </a:ext>
            </a:extLst>
          </p:cNvPr>
          <p:cNvSpPr>
            <a:spLocks noGrp="1"/>
          </p:cNvSpPr>
          <p:nvPr>
            <p:ph type="body" idx="1"/>
          </p:nvPr>
        </p:nvSpPr>
        <p:spPr/>
        <p:txBody>
          <a:bodyPr/>
          <a:lstStyle/>
          <a:p>
            <a:r>
              <a:rPr lang="en-US" dirty="0"/>
              <a:t>Slide 3 -5: Teaching (3min) + (6 min) + (3 min)</a:t>
            </a:r>
          </a:p>
          <a:p>
            <a:endParaRPr lang="en-US" dirty="0"/>
          </a:p>
          <a:p>
            <a:pPr marR="0" algn="l" rtl="0">
              <a:buFont typeface="Times New Roman" panose="02020603050405020304" pitchFamily="18" charset="0"/>
              <a:buChar char="●"/>
            </a:pPr>
            <a:r>
              <a:rPr lang="en-GB" sz="1200" b="0" i="0" u="none" strike="noStrike" baseline="0" dirty="0">
                <a:latin typeface="Times New Roman" panose="02020603050405020304" pitchFamily="18" charset="0"/>
              </a:rPr>
              <a:t>B</a:t>
            </a:r>
            <a:r>
              <a:rPr lang="en-GB" sz="1200" b="0" i="0" u="none" strike="noStrike" baseline="0" dirty="0">
                <a:latin typeface="Calibri" panose="020F0502020204030204" pitchFamily="34" charset="0"/>
              </a:rPr>
              <a:t>y the end of the lesson today, you will need to be able to:</a:t>
            </a:r>
            <a:endParaRPr lang="en-GB" sz="1200" b="0" i="0" u="none" strike="noStrike" baseline="0" dirty="0">
              <a:latin typeface="Times New Roman" panose="02020603050405020304" pitchFamily="18" charset="0"/>
            </a:endParaRPr>
          </a:p>
          <a:p>
            <a:pPr marR="0" lvl="1" algn="l" rtl="0">
              <a:buFont typeface="Courier New" panose="02070309020205020404" pitchFamily="49" charset="0"/>
              <a:buChar char="-"/>
            </a:pPr>
            <a:r>
              <a:rPr lang="en-GB" sz="1200" b="1" i="0" u="none" strike="noStrike" baseline="0" dirty="0">
                <a:latin typeface="Calibri" panose="020F0502020204030204" pitchFamily="34" charset="0"/>
              </a:rPr>
              <a:t>Identify and elaborate on educational and intervention programmes </a:t>
            </a:r>
            <a:r>
              <a:rPr lang="en-GB" sz="1200" b="0" i="0" u="none" strike="noStrike" baseline="0" dirty="0">
                <a:latin typeface="Calibri" panose="020F0502020204030204" pitchFamily="34" charset="0"/>
              </a:rPr>
              <a:t>that focus on social and environmental responsibility. E.g. Environmental Awareness Campaigns: Programmes like </a:t>
            </a:r>
            <a:r>
              <a:rPr lang="en-GB" sz="1200" b="0" i="1" u="none" strike="noStrike" baseline="0" dirty="0">
                <a:latin typeface="Calibri" panose="020F0502020204030204" pitchFamily="34" charset="0"/>
              </a:rPr>
              <a:t>Eco-Schools</a:t>
            </a:r>
            <a:r>
              <a:rPr lang="en-GB" sz="1200" b="0" i="0" u="none" strike="noStrike" baseline="0" dirty="0">
                <a:latin typeface="Calibri" panose="020F0502020204030204" pitchFamily="34" charset="0"/>
              </a:rPr>
              <a:t> and</a:t>
            </a:r>
            <a:r>
              <a:rPr lang="en-GB" sz="1200" b="0" i="1" u="none" strike="noStrike" baseline="0" dirty="0">
                <a:latin typeface="Calibri" panose="020F0502020204030204" pitchFamily="34" charset="0"/>
              </a:rPr>
              <a:t> Green</a:t>
            </a:r>
            <a:r>
              <a:rPr lang="en-GB" sz="1200" b="0" i="0" u="none" strike="noStrike" baseline="0" dirty="0">
                <a:latin typeface="Calibri" panose="020F0502020204030204" pitchFamily="34" charset="0"/>
              </a:rPr>
              <a:t> </a:t>
            </a:r>
            <a:r>
              <a:rPr lang="en-GB" sz="1200" b="0" i="1" u="none" strike="noStrike" baseline="0" dirty="0">
                <a:latin typeface="Calibri" panose="020F0502020204030204" pitchFamily="34" charset="0"/>
              </a:rPr>
              <a:t>Campus Initiatives</a:t>
            </a:r>
            <a:r>
              <a:rPr lang="en-GB" sz="1200" b="0" i="0" u="none" strike="noStrike" baseline="0" dirty="0">
                <a:latin typeface="Calibri" panose="020F0502020204030204" pitchFamily="34" charset="0"/>
              </a:rPr>
              <a:t> teach learners and communities about sustainability, recycling, and climate change mitigation.</a:t>
            </a:r>
          </a:p>
          <a:p>
            <a:pPr marR="0" lvl="1" algn="l" rtl="0">
              <a:buFont typeface="Courier New" panose="02070309020205020404" pitchFamily="49" charset="0"/>
              <a:buChar char="-"/>
            </a:pPr>
            <a:r>
              <a:rPr lang="en-GB" sz="1200" b="1" i="0" u="none" strike="noStrike" baseline="0" dirty="0">
                <a:latin typeface="Calibri" panose="020F0502020204030204" pitchFamily="34" charset="0"/>
              </a:rPr>
              <a:t>Evaluate impact studies </a:t>
            </a:r>
            <a:r>
              <a:rPr lang="en-GB" sz="1200" b="0" i="0" u="none" strike="noStrike" baseline="0" dirty="0">
                <a:latin typeface="Calibri" panose="020F0502020204030204" pitchFamily="34" charset="0"/>
              </a:rPr>
              <a:t>related to projects that tackle social and environmental issues. Impact studies assess the effectiveness of intervention programmes. Evaluations typically consider:</a:t>
            </a:r>
          </a:p>
          <a:p>
            <a:pPr marR="0" lvl="2" algn="l" rtl="0">
              <a:buFont typeface="Calibri" panose="020F0502020204030204" pitchFamily="34" charset="0"/>
              <a:buChar char="■"/>
            </a:pPr>
            <a:r>
              <a:rPr lang="en-GB" sz="1200" b="1" i="0" u="none" strike="noStrike" baseline="0" dirty="0">
                <a:latin typeface="Calibri" panose="020F0502020204030204" pitchFamily="34" charset="0"/>
              </a:rPr>
              <a:t>Effectiveness and Outcomes:</a:t>
            </a:r>
            <a:r>
              <a:rPr lang="en-GB" sz="1200" b="0" i="0" u="none" strike="noStrike" baseline="0" dirty="0">
                <a:latin typeface="Calibri" panose="020F0502020204030204" pitchFamily="34" charset="0"/>
              </a:rPr>
              <a:t> How well the programme met its objectives. E.g. </a:t>
            </a:r>
            <a:r>
              <a:rPr lang="en-GB" sz="1200" b="1" i="0" u="none" strike="noStrike" baseline="0" dirty="0">
                <a:latin typeface="Calibri" panose="020F0502020204030204" pitchFamily="34" charset="0"/>
              </a:rPr>
              <a:t>Sustainability and long-term impact:</a:t>
            </a:r>
            <a:r>
              <a:rPr lang="en-GB" sz="1200" b="0" i="0" u="none" strike="noStrike" baseline="0" dirty="0">
                <a:latin typeface="Calibri" panose="020F0502020204030204" pitchFamily="34" charset="0"/>
              </a:rPr>
              <a:t> Whether the intervention has long-lasting benefits.</a:t>
            </a:r>
          </a:p>
          <a:p>
            <a:pPr marR="0" lvl="2" algn="l" rtl="0">
              <a:buFont typeface="Calibri" panose="020F0502020204030204" pitchFamily="34" charset="0"/>
              <a:buChar char="■"/>
            </a:pPr>
            <a:r>
              <a:rPr lang="en-GB" sz="1200" b="1" i="0" u="none" strike="noStrike" baseline="0" dirty="0">
                <a:latin typeface="Calibri" panose="020F0502020204030204" pitchFamily="34" charset="0"/>
              </a:rPr>
              <a:t>The effectiveness</a:t>
            </a:r>
            <a:r>
              <a:rPr lang="en-GB" sz="1200" b="0" i="0" u="none" strike="noStrike" baseline="0" dirty="0">
                <a:latin typeface="Calibri" panose="020F0502020204030204" pitchFamily="34" charset="0"/>
              </a:rPr>
              <a:t> of these programmes in promoting sustainable and healthy living.</a:t>
            </a:r>
            <a:endParaRPr lang="en-GB" sz="1200" b="1" i="0" u="none" strike="noStrike" baseline="0" dirty="0">
              <a:latin typeface="Calibri" panose="020F0502020204030204" pitchFamily="34" charset="0"/>
            </a:endParaRPr>
          </a:p>
          <a:p>
            <a:pPr marR="0" algn="l" rtl="0"/>
            <a:endParaRPr lang="en-ZA" sz="1200" b="0" i="0" u="none" strike="noStrike" baseline="0" dirty="0">
              <a:latin typeface="Calibri" panose="020F0502020204030204" pitchFamily="34" charset="0"/>
            </a:endParaRPr>
          </a:p>
          <a:p>
            <a:pPr marR="0" algn="l" rtl="0">
              <a:buFont typeface="Symbol" panose="05050102010706020507" pitchFamily="18" charset="2"/>
              <a:buChar char="·"/>
            </a:pPr>
            <a:r>
              <a:rPr lang="en-GB" sz="1200" b="0" i="0" u="none" strike="noStrike" baseline="0" dirty="0">
                <a:latin typeface="Calibri" panose="020F0502020204030204" pitchFamily="34" charset="0"/>
              </a:rPr>
              <a:t>In other words, our focus today is looking at different programmes and seeing how effectively they have created awareness, driven behavioural change, and implemented practical solutions to social and environmental concerns. </a:t>
            </a:r>
          </a:p>
          <a:p>
            <a:endParaRPr lang="en-US" dirty="0"/>
          </a:p>
        </p:txBody>
      </p:sp>
      <p:sp>
        <p:nvSpPr>
          <p:cNvPr id="4" name="Slide Number Placeholder 3">
            <a:extLst>
              <a:ext uri="{FF2B5EF4-FFF2-40B4-BE49-F238E27FC236}">
                <a16:creationId xmlns:a16="http://schemas.microsoft.com/office/drawing/2014/main" id="{3B265EE8-72E0-6942-FBAB-452AD3FFC46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6421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&amp; 4: Teaching &amp; Pair Activity (6 min)</a:t>
            </a:r>
          </a:p>
          <a:p>
            <a:endParaRPr lang="en-US" dirty="0"/>
          </a:p>
          <a:p>
            <a:r>
              <a:rPr lang="en-US" dirty="0"/>
              <a:t>Complete </a:t>
            </a:r>
            <a:r>
              <a:rPr lang="en-ZA" b="1" i="1" dirty="0">
                <a:latin typeface="Calibri"/>
                <a:ea typeface="Calibri"/>
                <a:cs typeface="Calibri"/>
                <a:sym typeface="Calibri"/>
              </a:rPr>
              <a:t>Lesson 3_Activity 1 worksheet</a:t>
            </a:r>
            <a:r>
              <a:rPr lang="en-ZA" dirty="0">
                <a:latin typeface="Calibri"/>
                <a:ea typeface="Calibri"/>
                <a:cs typeface="Calibri"/>
                <a:sym typeface="Calibri"/>
              </a:rPr>
              <a:t> .) while working through this section.</a:t>
            </a:r>
            <a:endParaRPr lang="en-US" dirty="0"/>
          </a:p>
          <a:p>
            <a:endParaRPr lang="en-US" dirty="0"/>
          </a:p>
          <a:p>
            <a:pPr>
              <a:lnSpc>
                <a:spcPct val="115000"/>
              </a:lnSpc>
              <a:spcBef>
                <a:spcPts val="1200"/>
              </a:spcBef>
              <a:spcAft>
                <a:spcPts val="1200"/>
              </a:spcAft>
              <a:buNone/>
            </a:pPr>
            <a:r>
              <a:rPr lang="en-ZA" sz="1800" dirty="0">
                <a:effectLst/>
                <a:latin typeface="Arial" panose="020B0604020202020204" pitchFamily="34" charset="0"/>
                <a:ea typeface="Arial" panose="020B0604020202020204" pitchFamily="34" charset="0"/>
              </a:rPr>
              <a:t>Keeping in mind WHAT you need to be able to do, let’s look at this campaign as an example. </a:t>
            </a:r>
          </a:p>
          <a:p>
            <a:pPr>
              <a:lnSpc>
                <a:spcPct val="115000"/>
              </a:lnSpc>
              <a:spcBef>
                <a:spcPts val="1200"/>
              </a:spcBef>
              <a:spcAft>
                <a:spcPts val="1200"/>
              </a:spcAft>
              <a:buNone/>
            </a:pPr>
            <a:r>
              <a:rPr lang="en-ZA" sz="1800" dirty="0">
                <a:effectLst/>
                <a:latin typeface="Arial" panose="020B0604020202020204" pitchFamily="34" charset="0"/>
                <a:ea typeface="Arial" panose="020B0604020202020204" pitchFamily="34" charset="0"/>
              </a:rPr>
              <a:t>(Site is https://</a:t>
            </a:r>
            <a:r>
              <a:rPr lang="en-ZA" sz="1800" dirty="0" err="1">
                <a:effectLst/>
                <a:latin typeface="Arial" panose="020B0604020202020204" pitchFamily="34" charset="0"/>
                <a:ea typeface="Arial" panose="020B0604020202020204" pitchFamily="34" charset="0"/>
              </a:rPr>
              <a:t>www.fee.global</a:t>
            </a:r>
            <a:r>
              <a:rPr lang="en-ZA" sz="1800" dirty="0">
                <a:effectLst/>
                <a:latin typeface="Arial" panose="020B0604020202020204" pitchFamily="34" charset="0"/>
                <a:ea typeface="Arial" panose="020B0604020202020204" pitchFamily="34" charset="0"/>
              </a:rPr>
              <a:t>/litter-less-campaign-about)</a:t>
            </a:r>
          </a:p>
          <a:p>
            <a:pPr>
              <a:lnSpc>
                <a:spcPct val="115000"/>
              </a:lnSpc>
              <a:spcBef>
                <a:spcPts val="1200"/>
              </a:spcBef>
              <a:spcAft>
                <a:spcPts val="1200"/>
              </a:spcAft>
              <a:buNone/>
            </a:pPr>
            <a:endParaRPr lang="en-ZA" sz="1800" dirty="0">
              <a:effectLst/>
              <a:latin typeface="Arial" panose="020B0604020202020204" pitchFamily="34" charset="0"/>
              <a:ea typeface="Arial" panose="020B0604020202020204" pitchFamily="34" charset="0"/>
            </a:endParaRPr>
          </a:p>
          <a:p>
            <a:pPr>
              <a:lnSpc>
                <a:spcPct val="115000"/>
              </a:lnSpc>
              <a:spcBef>
                <a:spcPts val="1200"/>
              </a:spcBef>
              <a:spcAft>
                <a:spcPts val="1200"/>
              </a:spcAft>
              <a:buNone/>
            </a:pPr>
            <a:r>
              <a:rPr lang="en-ZA" sz="1800" dirty="0">
                <a:effectLst/>
                <a:latin typeface="Arial" panose="020B0604020202020204" pitchFamily="34" charset="0"/>
                <a:ea typeface="Arial" panose="020B0604020202020204" pitchFamily="34" charset="0"/>
              </a:rPr>
              <a:t>Let’s start by watching this short video: https://</a:t>
            </a:r>
            <a:r>
              <a:rPr lang="en-ZA" sz="1800" dirty="0" err="1">
                <a:effectLst/>
                <a:latin typeface="Arial" panose="020B0604020202020204" pitchFamily="34" charset="0"/>
                <a:ea typeface="Arial" panose="020B0604020202020204" pitchFamily="34" charset="0"/>
              </a:rPr>
              <a:t>www.youtube.com</a:t>
            </a:r>
            <a:r>
              <a:rPr lang="en-ZA" sz="1800" dirty="0">
                <a:effectLst/>
                <a:latin typeface="Arial" panose="020B0604020202020204" pitchFamily="34" charset="0"/>
                <a:ea typeface="Arial" panose="020B0604020202020204" pitchFamily="34" charset="0"/>
              </a:rPr>
              <a:t>/</a:t>
            </a:r>
            <a:r>
              <a:rPr lang="en-ZA" sz="1800" dirty="0" err="1">
                <a:effectLst/>
                <a:latin typeface="Arial" panose="020B0604020202020204" pitchFamily="34" charset="0"/>
                <a:ea typeface="Arial" panose="020B0604020202020204" pitchFamily="34" charset="0"/>
              </a:rPr>
              <a:t>watch?v</a:t>
            </a:r>
            <a:r>
              <a:rPr lang="en-ZA" sz="1800" dirty="0">
                <a:effectLst/>
                <a:latin typeface="Arial" panose="020B0604020202020204" pitchFamily="34" charset="0"/>
                <a:ea typeface="Arial" panose="020B0604020202020204" pitchFamily="34" charset="0"/>
              </a:rPr>
              <a:t>=r7GhhgoJFRI&amp;t=76s</a:t>
            </a:r>
          </a:p>
          <a:p>
            <a:pPr>
              <a:lnSpc>
                <a:spcPct val="115000"/>
              </a:lnSpc>
              <a:spcBef>
                <a:spcPts val="1200"/>
              </a:spcBef>
              <a:spcAft>
                <a:spcPts val="1200"/>
              </a:spcAft>
              <a:buNone/>
            </a:pPr>
            <a:endParaRPr lang="en-ZA" sz="1800" dirty="0">
              <a:effectLst/>
              <a:latin typeface="Arial" panose="020B0604020202020204" pitchFamily="34" charset="0"/>
              <a:ea typeface="Arial" panose="020B0604020202020204" pitchFamily="34" charset="0"/>
            </a:endParaRPr>
          </a:p>
          <a:p>
            <a:pPr marR="0" algn="l" rtl="0">
              <a:buFont typeface="Symbol" panose="05050102010706020507" pitchFamily="18" charset="2"/>
              <a:buChar char="·"/>
            </a:pPr>
            <a:r>
              <a:rPr lang="en-GB" sz="1800" b="0" i="0" u="none" strike="noStrike" baseline="0" dirty="0">
                <a:latin typeface="Calibri" panose="020F0502020204030204" pitchFamily="34" charset="0"/>
              </a:rPr>
              <a:t>Keeping in mind WHAT you need to be able to do, let’s look at this campaign as an example. </a:t>
            </a:r>
          </a:p>
          <a:p>
            <a:pPr marR="0" algn="l" rtl="0">
              <a:buFont typeface="Symbol" panose="05050102010706020507" pitchFamily="18" charset="2"/>
              <a:buChar char="·"/>
            </a:pPr>
            <a:r>
              <a:rPr lang="en-GB" sz="1800" b="0" i="0" u="none" strike="noStrike" baseline="0" dirty="0">
                <a:latin typeface="Calibri" panose="020F0502020204030204" pitchFamily="34" charset="0"/>
              </a:rPr>
              <a:t>Read through the information on Slide 4. </a:t>
            </a:r>
            <a:r>
              <a:rPr lang="en-GB" sz="1800" b="0" i="0" u="none" strike="noStrike" baseline="0" dirty="0">
                <a:solidFill>
                  <a:srgbClr val="FF0000"/>
                </a:solidFill>
                <a:latin typeface="Calibri" panose="020F0502020204030204" pitchFamily="34" charset="0"/>
              </a:rPr>
              <a:t>(</a:t>
            </a:r>
            <a:r>
              <a:rPr lang="en-GB" sz="1800" b="1" i="0" u="none" strike="noStrike" baseline="0" dirty="0">
                <a:solidFill>
                  <a:srgbClr val="FF0000"/>
                </a:solidFill>
                <a:latin typeface="Calibri" panose="020F0502020204030204" pitchFamily="34" charset="0"/>
              </a:rPr>
              <a:t>Note to teacher:</a:t>
            </a:r>
            <a:r>
              <a:rPr lang="en-GB" sz="1800" b="0" i="0" u="none" strike="noStrike" baseline="0" dirty="0">
                <a:solidFill>
                  <a:srgbClr val="FF0000"/>
                </a:solidFill>
                <a:latin typeface="Calibri" panose="020F0502020204030204" pitchFamily="34" charset="0"/>
              </a:rPr>
              <a:t> You may refer to this website for background knowledge: </a:t>
            </a:r>
            <a:r>
              <a:rPr lang="en-GB" sz="1800" b="0" i="0" u="sng" strike="noStrike" baseline="0" dirty="0">
                <a:solidFill>
                  <a:srgbClr val="1155CC"/>
                </a:solidFill>
                <a:latin typeface="Calibri" panose="020F0502020204030204" pitchFamily="34" charset="0"/>
                <a:hlinkClick r:id="rId3"/>
              </a:rPr>
              <a:t>https://www.fee.global/litter-less-campaign-about</a:t>
            </a:r>
            <a:r>
              <a:rPr lang="en-GB" sz="1800" b="0" i="0" u="none" strike="noStrike" baseline="0" dirty="0">
                <a:solidFill>
                  <a:srgbClr val="FF0000"/>
                </a:solidFill>
                <a:latin typeface="Calibri" panose="020F0502020204030204" pitchFamily="34" charset="0"/>
                <a:hlinkClick r:id="rId3"/>
              </a:rPr>
              <a:t>)</a:t>
            </a:r>
          </a:p>
          <a:p>
            <a:pPr marR="0" algn="l" rtl="0"/>
            <a:endParaRPr lang="en-ZA" sz="1800" b="0" i="0" u="none" strike="noStrike" baseline="0" dirty="0">
              <a:latin typeface="Calibri" panose="020F0502020204030204" pitchFamily="34" charset="0"/>
            </a:endParaRPr>
          </a:p>
          <a:p>
            <a:pPr marR="0" algn="l" rtl="0">
              <a:buFont typeface="Symbol" panose="05050102010706020507" pitchFamily="18" charset="2"/>
              <a:buChar char="·"/>
            </a:pPr>
            <a:r>
              <a:rPr lang="en-GB" sz="1800" b="0" i="0" u="none" strike="noStrike" baseline="0" dirty="0">
                <a:latin typeface="Calibri" panose="020F0502020204030204" pitchFamily="34" charset="0"/>
              </a:rPr>
              <a:t>Let’s start by watching this short video:</a:t>
            </a:r>
          </a:p>
          <a:p>
            <a:pPr marR="0" algn="l" rtl="0">
              <a:buFont typeface="Symbol" panose="05050102010706020507" pitchFamily="18" charset="2"/>
              <a:buChar char="·"/>
            </a:pPr>
            <a:r>
              <a:rPr lang="en-ZA" sz="1800" b="0" i="0" u="none" strike="noStrike" baseline="0" dirty="0">
                <a:latin typeface="Calibri" panose="020F0502020204030204" pitchFamily="34" charset="0"/>
              </a:rPr>
              <a:t>Watch: </a:t>
            </a:r>
            <a:r>
              <a:rPr lang="en-ZA" sz="1800" b="1" i="0" u="none" strike="noStrike" baseline="0" dirty="0">
                <a:latin typeface="Calibri" panose="020F0502020204030204" pitchFamily="34" charset="0"/>
              </a:rPr>
              <a:t>Litter Less Campaign</a:t>
            </a:r>
          </a:p>
          <a:p>
            <a:pPr marR="0" algn="l" rtl="0">
              <a:buFont typeface="Symbol" panose="05050102010706020507" pitchFamily="18" charset="2"/>
              <a:buChar char="·"/>
            </a:pPr>
            <a:r>
              <a:rPr lang="sv-SE" sz="1800" b="0" i="0" u="sng" strike="noStrike" baseline="0" dirty="0">
                <a:solidFill>
                  <a:srgbClr val="0000FF"/>
                </a:solidFill>
                <a:latin typeface="Calibri" panose="020F0502020204030204" pitchFamily="34" charset="0"/>
                <a:hlinkClick r:id="rId4"/>
              </a:rPr>
              <a:t>https://www.youtube.com/watch?v=r7GhhgoJFRI&amp;t=76s</a:t>
            </a:r>
            <a:r>
              <a:rPr lang="sv-SE" sz="1800" b="0" i="0" u="none" strike="noStrike" baseline="0" dirty="0">
                <a:solidFill>
                  <a:srgbClr val="0000FF"/>
                </a:solidFill>
                <a:latin typeface="Calibri" panose="020F0502020204030204" pitchFamily="34" charset="0"/>
                <a:hlinkClick r:id="rId4"/>
              </a:rPr>
              <a:t> (1 min 24 sec)</a:t>
            </a:r>
          </a:p>
          <a:p>
            <a:pPr marR="0" algn="l" rtl="0"/>
            <a:endParaRPr lang="en-ZA" sz="1800" b="0" i="0" u="none" strike="noStrike" baseline="0" dirty="0">
              <a:latin typeface="Calibri" panose="020F0502020204030204" pitchFamily="34" charset="0"/>
            </a:endParaRPr>
          </a:p>
          <a:p>
            <a:pPr marR="0" algn="l" rtl="0">
              <a:buFont typeface="Symbol" panose="05050102010706020507" pitchFamily="18" charset="2"/>
              <a:buChar char="·"/>
            </a:pPr>
            <a:r>
              <a:rPr lang="en-GB" sz="1800" b="0" i="0" u="none" strike="noStrike" baseline="0" dirty="0">
                <a:latin typeface="Calibri" panose="020F0502020204030204" pitchFamily="34" charset="0"/>
              </a:rPr>
              <a:t>We will be completing </a:t>
            </a:r>
            <a:r>
              <a:rPr lang="en-GB" sz="1800" b="1" i="1" u="none" strike="noStrike" baseline="0" dirty="0">
                <a:latin typeface="Calibri" panose="020F0502020204030204" pitchFamily="34" charset="0"/>
              </a:rPr>
              <a:t>Activity 1</a:t>
            </a:r>
            <a:r>
              <a:rPr lang="en-GB" sz="1800" b="0" i="0" u="none" strike="noStrike" baseline="0" dirty="0">
                <a:latin typeface="Calibri" panose="020F0502020204030204" pitchFamily="34" charset="0"/>
              </a:rPr>
              <a:t> (</a:t>
            </a:r>
            <a:r>
              <a:rPr lang="en-GB" sz="1800" b="1" i="1" u="sng" strike="noStrike" baseline="0" dirty="0">
                <a:latin typeface="Calibri" panose="020F0502020204030204" pitchFamily="34" charset="0"/>
              </a:rPr>
              <a:t>Lesson 3 – Worksheet</a:t>
            </a:r>
            <a:r>
              <a:rPr lang="en-GB" sz="1800" b="0" i="0" u="none" strike="noStrike" baseline="0" dirty="0">
                <a:latin typeface="Calibri" panose="020F0502020204030204" pitchFamily="34" charset="0"/>
              </a:rPr>
              <a:t>) as we work through this section. </a:t>
            </a:r>
          </a:p>
          <a:p>
            <a:pPr marR="0" algn="l" rtl="0"/>
            <a:endParaRPr lang="en-ZA" sz="1800" b="0" i="0" u="none" strike="noStrike" baseline="0" dirty="0">
              <a:latin typeface="Calibri" panose="020F0502020204030204" pitchFamily="34" charset="0"/>
            </a:endParaRPr>
          </a:p>
          <a:p>
            <a:pPr marR="0" algn="l" rtl="0">
              <a:buFont typeface="Symbol" panose="05050102010706020507" pitchFamily="18" charset="2"/>
              <a:buChar char="·"/>
            </a:pPr>
            <a:r>
              <a:rPr lang="en-GB" sz="1800" b="0" i="0" u="none" strike="noStrike" baseline="0" dirty="0">
                <a:latin typeface="Calibri" panose="020F0502020204030204" pitchFamily="34" charset="0"/>
              </a:rPr>
              <a:t>Learners to complete </a:t>
            </a:r>
            <a:r>
              <a:rPr lang="en-GB" sz="1800" b="1" i="0" u="none" strike="noStrike" baseline="0" dirty="0">
                <a:latin typeface="Calibri" panose="020F0502020204030204" pitchFamily="34" charset="0"/>
              </a:rPr>
              <a:t>Q 1.1 to 1.4</a:t>
            </a:r>
            <a:r>
              <a:rPr lang="en-GB" sz="1800" b="0" i="0" u="none" strike="noStrike" baseline="0" dirty="0">
                <a:latin typeface="Calibri" panose="020F0502020204030204" pitchFamily="34" charset="0"/>
              </a:rPr>
              <a:t> in </a:t>
            </a:r>
            <a:r>
              <a:rPr lang="en-GB" sz="1800" b="1" i="1" u="none" strike="noStrike" baseline="0" dirty="0">
                <a:latin typeface="Calibri" panose="020F0502020204030204" pitchFamily="34" charset="0"/>
              </a:rPr>
              <a:t>Activity 1</a:t>
            </a:r>
            <a:r>
              <a:rPr lang="en-GB" sz="1800" b="0" i="0" u="none" strike="noStrike" baseline="0" dirty="0">
                <a:latin typeface="Calibri" panose="020F0502020204030204" pitchFamily="34" charset="0"/>
              </a:rPr>
              <a:t> (</a:t>
            </a:r>
            <a:r>
              <a:rPr lang="en-GB" sz="1800" b="1" i="1" u="sng" strike="noStrike" baseline="0" dirty="0">
                <a:latin typeface="Calibri" panose="020F0502020204030204" pitchFamily="34" charset="0"/>
              </a:rPr>
              <a:t>Lesson 3 – Worksheet</a:t>
            </a:r>
            <a:r>
              <a:rPr lang="en-GB" sz="1800" b="0" i="0" u="none" strike="noStrike" baseline="0" dirty="0">
                <a:latin typeface="Calibri" panose="020F0502020204030204" pitchFamily="34" charset="0"/>
              </a:rPr>
              <a:t>). </a:t>
            </a:r>
          </a:p>
          <a:p>
            <a:pPr marR="0" algn="l" rtl="0">
              <a:buFont typeface="Symbol" panose="05050102010706020507" pitchFamily="18" charset="2"/>
              <a:buChar char="·"/>
            </a:pPr>
            <a:r>
              <a:rPr lang="en-GB" sz="1800" b="0" i="0" u="none" strike="noStrike" baseline="0" dirty="0">
                <a:latin typeface="Calibri" panose="020F0502020204030204" pitchFamily="34" charset="0"/>
              </a:rPr>
              <a:t>Possible answers are available in the </a:t>
            </a:r>
            <a:r>
              <a:rPr lang="en-GB" sz="1800" b="1" i="1" u="sng" strike="noStrike" baseline="0" dirty="0">
                <a:latin typeface="Calibri" panose="020F0502020204030204" pitchFamily="34" charset="0"/>
              </a:rPr>
              <a:t>Lesson 3 – Worksheet MEMO</a:t>
            </a:r>
            <a:r>
              <a:rPr lang="en-GB" sz="1800" b="0" i="0" u="none" strike="noStrike" baseline="0" dirty="0">
                <a:latin typeface="Calibri" panose="020F0502020204030204" pitchFamily="34" charset="0"/>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9378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just" rtl="0">
              <a:buClr>
                <a:srgbClr val="000000"/>
              </a:buClr>
              <a:buFont typeface="Noto Sans Symbols"/>
              <a:buChar char="●"/>
            </a:pPr>
            <a:r>
              <a:rPr lang="en-GB" sz="1200" b="0" i="0" u="none" strike="noStrike" baseline="0" dirty="0">
                <a:latin typeface="Calibri" panose="020F0502020204030204" pitchFamily="34" charset="0"/>
              </a:rPr>
              <a:t>It’s important that, as responsible citizens, we don’t support a campaign simply because it appears sustainable. We have a responsibility to critically analyse how effective the campaign actually was in promoting sustainability and healthy living.</a:t>
            </a:r>
            <a:endParaRPr lang="en-GB" sz="1200" b="1" i="0" u="none" strike="noStrike" baseline="0" dirty="0">
              <a:latin typeface="Calibri" panose="020F0502020204030204" pitchFamily="34" charset="0"/>
            </a:endParaRPr>
          </a:p>
          <a:p>
            <a:pPr rtl="0">
              <a:buClr>
                <a:srgbClr val="000000"/>
              </a:buClr>
              <a:buFont typeface="Noto Sans Symbols"/>
              <a:buChar char="●"/>
            </a:pPr>
            <a:r>
              <a:rPr lang="en-GB" sz="1200" b="0" i="0" u="none" strike="noStrike" baseline="0" dirty="0">
                <a:latin typeface="Calibri" panose="020F0502020204030204" pitchFamily="34" charset="0"/>
              </a:rPr>
              <a:t>Work through the information on Slide 5.</a:t>
            </a:r>
            <a:r>
              <a:rPr lang="en-GB" sz="1200" b="1" i="0" u="none" strike="noStrike" baseline="0" dirty="0">
                <a:latin typeface="Calibri" panose="020F0502020204030204" pitchFamily="34" charset="0"/>
              </a:rPr>
              <a:t> </a:t>
            </a:r>
            <a:r>
              <a:rPr lang="en-GB" sz="1200" b="0" i="0" u="none" strike="noStrike" baseline="0" dirty="0">
                <a:latin typeface="Calibri" panose="020F0502020204030204" pitchFamily="34" charset="0"/>
              </a:rPr>
              <a:t>(These images are also in the worksheet.)</a:t>
            </a:r>
          </a:p>
          <a:p>
            <a:pPr rtl="0">
              <a:buClr>
                <a:srgbClr val="000000"/>
              </a:buClr>
              <a:buFont typeface="Noto Sans Symbols"/>
              <a:buChar char="●"/>
            </a:pPr>
            <a:r>
              <a:rPr lang="en-GB" sz="1200" b="0" i="0" u="none" strike="noStrike" baseline="0" dirty="0">
                <a:latin typeface="Calibri" panose="020F0502020204030204" pitchFamily="34" charset="0"/>
              </a:rPr>
              <a:t>Learners to complete </a:t>
            </a:r>
            <a:r>
              <a:rPr lang="en-GB" sz="1200" b="1" i="0" u="none" strike="noStrike" baseline="0" dirty="0">
                <a:latin typeface="Calibri" panose="020F0502020204030204" pitchFamily="34" charset="0"/>
              </a:rPr>
              <a:t>Q 1.5</a:t>
            </a:r>
            <a:r>
              <a:rPr lang="en-GB" sz="1200" b="0" i="0" u="none" strike="noStrike" baseline="0" dirty="0">
                <a:latin typeface="Calibri" panose="020F0502020204030204" pitchFamily="34" charset="0"/>
              </a:rPr>
              <a:t> in </a:t>
            </a:r>
            <a:r>
              <a:rPr lang="en-GB" sz="1200" b="1" i="1" u="none" strike="noStrike" baseline="0" dirty="0">
                <a:latin typeface="Calibri" panose="020F0502020204030204" pitchFamily="34" charset="0"/>
              </a:rPr>
              <a:t>Activity 1</a:t>
            </a:r>
            <a:r>
              <a:rPr lang="en-GB" sz="1200" b="0" i="0" u="none" strike="noStrike" baseline="0" dirty="0">
                <a:latin typeface="Calibri" panose="020F0502020204030204" pitchFamily="34" charset="0"/>
              </a:rPr>
              <a:t> (</a:t>
            </a:r>
            <a:r>
              <a:rPr lang="en-GB" sz="1200" b="1" i="1" u="sng" strike="noStrike" baseline="0" dirty="0">
                <a:latin typeface="Calibri" panose="020F0502020204030204" pitchFamily="34" charset="0"/>
              </a:rPr>
              <a:t>Lesson 3 – Worksheet</a:t>
            </a:r>
            <a:r>
              <a:rPr lang="en-GB" sz="1200" b="0" i="0" u="none" strike="noStrike" baseline="0" dirty="0">
                <a:latin typeface="Calibri" panose="020F0502020204030204" pitchFamily="34" charset="0"/>
              </a:rPr>
              <a:t>). (Allow 2 min) </a:t>
            </a:r>
          </a:p>
          <a:p>
            <a:pPr rtl="0">
              <a:buClr>
                <a:srgbClr val="000000"/>
              </a:buClr>
              <a:buFont typeface="Noto Sans Symbols"/>
              <a:buChar char="●"/>
            </a:pPr>
            <a:r>
              <a:rPr lang="en-GB" sz="1200" b="0" i="0" u="none" strike="noStrike" baseline="0" dirty="0">
                <a:latin typeface="Calibri" panose="020F0502020204030204" pitchFamily="34" charset="0"/>
              </a:rPr>
              <a:t>Possible answers are available in the </a:t>
            </a:r>
            <a:r>
              <a:rPr lang="en-GB" sz="1200" b="1" i="1" u="sng" strike="noStrike" baseline="0" dirty="0">
                <a:latin typeface="Calibri" panose="020F0502020204030204" pitchFamily="34" charset="0"/>
              </a:rPr>
              <a:t>Lesson 3 – Worksheet MEMO</a:t>
            </a:r>
            <a:r>
              <a:rPr lang="en-GB" sz="1200" b="0" i="0" u="none" strike="noStrike" baseline="0" dirty="0">
                <a:latin typeface="Calibri" panose="020F0502020204030204" pitchFamily="34" charset="0"/>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1725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Slide 6: Group Activity (8 min)</a:t>
            </a:r>
          </a:p>
          <a:p>
            <a:endParaRPr lang="en-US" dirty="0"/>
          </a:p>
          <a:p>
            <a:pPr marR="0" algn="just" rtl="0">
              <a:buClr>
                <a:srgbClr val="000000"/>
              </a:buClr>
              <a:buFont typeface="Noto Sans Symbols"/>
              <a:buChar char="●"/>
            </a:pPr>
            <a:r>
              <a:rPr lang="en-GB" sz="1200" b="0" i="0" u="none" strike="noStrike" baseline="0" dirty="0">
                <a:latin typeface="Calibri" panose="020F0502020204030204" pitchFamily="34" charset="0"/>
              </a:rPr>
              <a:t>We’re now moving on to a slightly different group activity.</a:t>
            </a:r>
          </a:p>
          <a:p>
            <a:pPr rtl="0">
              <a:buClr>
                <a:srgbClr val="000000"/>
              </a:buClr>
              <a:buFont typeface="Noto Sans Symbols"/>
              <a:buChar char="●"/>
            </a:pPr>
            <a:r>
              <a:rPr lang="en-GB" sz="1200" b="0" i="0" u="none" strike="noStrike" baseline="0" dirty="0">
                <a:latin typeface="Calibri" panose="020F0502020204030204" pitchFamily="34" charset="0"/>
              </a:rPr>
              <a:t>First, within your group, label yourselves as </a:t>
            </a:r>
            <a:r>
              <a:rPr lang="en-GB" sz="1200" b="1" i="0" u="none" strike="noStrike" baseline="0" dirty="0">
                <a:latin typeface="Calibri" panose="020F0502020204030204" pitchFamily="34" charset="0"/>
              </a:rPr>
              <a:t>A</a:t>
            </a:r>
            <a:r>
              <a:rPr lang="en-GB" sz="1200" b="0" i="0" u="none" strike="noStrike" baseline="0" dirty="0">
                <a:latin typeface="Calibri" panose="020F0502020204030204" pitchFamily="34" charset="0"/>
              </a:rPr>
              <a:t>, </a:t>
            </a:r>
            <a:r>
              <a:rPr lang="en-GB" sz="1200" b="1" i="0" u="none" strike="noStrike" baseline="0" dirty="0">
                <a:latin typeface="Calibri" panose="020F0502020204030204" pitchFamily="34" charset="0"/>
              </a:rPr>
              <a:t>B</a:t>
            </a:r>
            <a:r>
              <a:rPr lang="en-GB" sz="1200" b="0" i="0" u="none" strike="noStrike" baseline="0" dirty="0">
                <a:latin typeface="Calibri" panose="020F0502020204030204" pitchFamily="34" charset="0"/>
              </a:rPr>
              <a:t>, </a:t>
            </a:r>
            <a:r>
              <a:rPr lang="en-GB" sz="1200" b="1" i="0" u="none" strike="noStrike" baseline="0" dirty="0">
                <a:latin typeface="Calibri" panose="020F0502020204030204" pitchFamily="34" charset="0"/>
              </a:rPr>
              <a:t>C</a:t>
            </a:r>
            <a:r>
              <a:rPr lang="en-GB" sz="1200" b="0" i="0" u="none" strike="noStrike" baseline="0" dirty="0">
                <a:latin typeface="Calibri" panose="020F0502020204030204" pitchFamily="34" charset="0"/>
              </a:rPr>
              <a:t>, and </a:t>
            </a:r>
            <a:r>
              <a:rPr lang="en-GB" sz="1200" b="1" i="0" u="none" strike="noStrike" baseline="0" dirty="0">
                <a:latin typeface="Calibri" panose="020F0502020204030204" pitchFamily="34" charset="0"/>
              </a:rPr>
              <a:t>D</a:t>
            </a:r>
            <a:r>
              <a:rPr lang="en-GB" sz="1200" b="0" i="0" u="none" strike="noStrike" baseline="0" dirty="0">
                <a:latin typeface="Calibri" panose="020F0502020204030204" pitchFamily="34" charset="0"/>
              </a:rPr>
              <a:t>. I will hand out a campaign case study to each group. There are FOUR different campaigns in total.</a:t>
            </a:r>
          </a:p>
          <a:p>
            <a:pPr rtl="0">
              <a:buClr>
                <a:srgbClr val="000000"/>
              </a:buClr>
              <a:buFont typeface="Noto Sans Symbols"/>
              <a:buChar char="●"/>
            </a:pPr>
            <a:r>
              <a:rPr lang="en-GB" sz="1200" b="0" i="0" u="none" strike="noStrike" baseline="0" dirty="0">
                <a:latin typeface="Calibri" panose="020F0502020204030204" pitchFamily="34" charset="0"/>
              </a:rPr>
              <a:t>Hand out </a:t>
            </a:r>
            <a:r>
              <a:rPr lang="en-GB" sz="1200" b="1" i="1" u="sng" strike="noStrike" baseline="0" dirty="0">
                <a:latin typeface="Calibri" panose="020F0502020204030204" pitchFamily="34" charset="0"/>
              </a:rPr>
              <a:t>Lesson 3 – Activity 2 Case Studies</a:t>
            </a:r>
            <a:r>
              <a:rPr lang="en-GB" sz="1200" b="0" i="0" u="none" strike="noStrike" baseline="0" dirty="0">
                <a:latin typeface="Calibri" panose="020F0502020204030204" pitchFamily="34" charset="0"/>
              </a:rPr>
              <a:t>. </a:t>
            </a:r>
          </a:p>
          <a:p>
            <a:pPr rtl="0">
              <a:buClr>
                <a:srgbClr val="000000"/>
              </a:buClr>
              <a:buFont typeface="Noto Sans Symbols"/>
              <a:buChar char="●"/>
            </a:pPr>
            <a:r>
              <a:rPr lang="en-GB" sz="1200" b="0" i="0" u="none" strike="noStrike" baseline="0" dirty="0">
                <a:latin typeface="Calibri" panose="020F0502020204030204" pitchFamily="34" charset="0"/>
              </a:rPr>
              <a:t>As a group, discuss the case study and agree on your answers. Record your responses for </a:t>
            </a:r>
            <a:r>
              <a:rPr lang="en-GB" sz="1200" b="1" i="0" u="none" strike="noStrike" baseline="0" dirty="0">
                <a:latin typeface="Calibri" panose="020F0502020204030204" pitchFamily="34" charset="0"/>
              </a:rPr>
              <a:t>Q 2.1.1 to 2.1.4</a:t>
            </a:r>
            <a:r>
              <a:rPr lang="en-GB" sz="1200" b="0" i="0" u="none" strike="noStrike" baseline="0" dirty="0">
                <a:latin typeface="Calibri" panose="020F0502020204030204" pitchFamily="34" charset="0"/>
              </a:rPr>
              <a:t> in </a:t>
            </a:r>
            <a:r>
              <a:rPr lang="en-GB" sz="1200" b="1" i="1" u="none" strike="noStrike" baseline="0" dirty="0">
                <a:latin typeface="Calibri" panose="020F0502020204030204" pitchFamily="34" charset="0"/>
              </a:rPr>
              <a:t>Activity 2</a:t>
            </a:r>
            <a:r>
              <a:rPr lang="en-GB" sz="1200" b="0" i="0" u="none" strike="noStrike" baseline="0" dirty="0">
                <a:latin typeface="Calibri" panose="020F0502020204030204" pitchFamily="34" charset="0"/>
              </a:rPr>
              <a:t> (</a:t>
            </a:r>
            <a:r>
              <a:rPr lang="en-GB" sz="1200" b="1" i="1" u="sng" strike="noStrike" baseline="0" dirty="0">
                <a:latin typeface="Calibri" panose="020F0502020204030204" pitchFamily="34" charset="0"/>
              </a:rPr>
              <a:t>Lesson 3 – Worksheet</a:t>
            </a:r>
            <a:r>
              <a:rPr lang="en-GB" sz="1200" b="0" i="0" u="none" strike="noStrike" baseline="0" dirty="0">
                <a:latin typeface="Calibri" panose="020F0502020204030204" pitchFamily="34" charset="0"/>
              </a:rPr>
              <a:t>).</a:t>
            </a:r>
          </a:p>
          <a:p>
            <a:pPr rtl="0">
              <a:buClr>
                <a:srgbClr val="000000"/>
              </a:buClr>
              <a:buFont typeface="Noto Sans Symbols"/>
              <a:buChar char="●"/>
            </a:pPr>
            <a:r>
              <a:rPr lang="en-GB" sz="1200" b="1" i="0" u="none" strike="noStrike" baseline="0" dirty="0">
                <a:latin typeface="Calibri" panose="020F0502020204030204" pitchFamily="34" charset="0"/>
              </a:rPr>
              <a:t>Important:</a:t>
            </a:r>
            <a:r>
              <a:rPr lang="en-GB" sz="1200" b="0" i="0" u="none" strike="noStrike" baseline="0" dirty="0">
                <a:latin typeface="Calibri" panose="020F0502020204030204" pitchFamily="34" charset="0"/>
              </a:rPr>
              <a:t> Each group member must take their own notes on their individual worksheet, as you’ll need them for the next activity.</a:t>
            </a:r>
          </a:p>
          <a:p>
            <a:pPr rtl="0">
              <a:buClr>
                <a:srgbClr val="000000"/>
              </a:buClr>
              <a:buFont typeface="Noto Sans Symbols"/>
              <a:buChar char="●"/>
            </a:pPr>
            <a:r>
              <a:rPr lang="en-GB" sz="1200" b="1" i="0" u="none" strike="noStrike" baseline="0" dirty="0">
                <a:latin typeface="Calibri" panose="020F0502020204030204" pitchFamily="34" charset="0"/>
              </a:rPr>
              <a:t>You will have 8 minutes to discuss as a group and complete the activity.</a:t>
            </a:r>
            <a:endParaRPr lang="en-GB" sz="1200" b="0" i="0" u="none" strike="noStrike" baseline="0" dirty="0">
              <a:latin typeface="Calibri" panose="020F0502020204030204" pitchFamily="34" charset="0"/>
            </a:endParaRPr>
          </a:p>
          <a:p>
            <a:pPr rtl="0">
              <a:buClr>
                <a:srgbClr val="000000"/>
              </a:buClr>
              <a:buFont typeface="Noto Sans Symbols"/>
              <a:buChar char="●"/>
            </a:pPr>
            <a:r>
              <a:rPr lang="en-GB" sz="1200" b="0" i="0" u="none" strike="noStrike" baseline="0" dirty="0">
                <a:latin typeface="Calibri" panose="020F0502020204030204" pitchFamily="34" charset="0"/>
              </a:rPr>
              <a:t>Possible responses are available in the </a:t>
            </a:r>
            <a:r>
              <a:rPr lang="en-GB" sz="1200" b="1" i="1" u="sng" strike="noStrike" baseline="0" dirty="0">
                <a:latin typeface="Calibri" panose="020F0502020204030204" pitchFamily="34" charset="0"/>
              </a:rPr>
              <a:t>Lesson 3 – Activity 2 Case Studies MEMO</a:t>
            </a:r>
            <a:r>
              <a:rPr lang="en-GB" sz="1200" b="0" i="0" u="none" strike="noStrike" baseline="0" dirty="0">
                <a:latin typeface="Calibri" panose="020F0502020204030204" pitchFamily="34" charset="0"/>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0787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Slide 7- (8 min)</a:t>
            </a:r>
          </a:p>
          <a:p>
            <a:endParaRPr lang="en-US" dirty="0"/>
          </a:p>
          <a:p>
            <a:pPr marR="0" algn="just" rtl="0">
              <a:buClr>
                <a:srgbClr val="000000"/>
              </a:buClr>
              <a:buFont typeface="Noto Sans Symbols"/>
              <a:buChar char="●"/>
            </a:pPr>
            <a:r>
              <a:rPr lang="en-GB" sz="1200" b="1" i="0" u="none" strike="noStrike" baseline="0" dirty="0">
                <a:solidFill>
                  <a:srgbClr val="000000"/>
                </a:solidFill>
                <a:latin typeface="Calibri" panose="020F0502020204030204" pitchFamily="34" charset="0"/>
              </a:rPr>
              <a:t>Part 2 of the Group Activity:</a:t>
            </a:r>
            <a:r>
              <a:rPr lang="en-GB" sz="1200" b="0" i="0" u="none" strike="noStrike" baseline="0" dirty="0">
                <a:solidFill>
                  <a:srgbClr val="000000"/>
                </a:solidFill>
                <a:latin typeface="Calibri" panose="020F0502020204030204" pitchFamily="34" charset="0"/>
              </a:rPr>
              <a:t> Now it’s time to break up your current groups. Take your notes with you. All the </a:t>
            </a:r>
            <a:r>
              <a:rPr lang="en-GB" sz="1200" b="1" i="0" u="none" strike="noStrike" baseline="0" dirty="0">
                <a:solidFill>
                  <a:srgbClr val="000000"/>
                </a:solidFill>
                <a:latin typeface="Calibri" panose="020F0502020204030204" pitchFamily="34" charset="0"/>
              </a:rPr>
              <a:t>A’s</a:t>
            </a:r>
            <a:r>
              <a:rPr lang="en-GB" sz="1200" b="0" i="0" u="none" strike="noStrike" baseline="0" dirty="0">
                <a:solidFill>
                  <a:srgbClr val="000000"/>
                </a:solidFill>
                <a:latin typeface="Calibri" panose="020F0502020204030204" pitchFamily="34" charset="0"/>
              </a:rPr>
              <a:t> will form one group, all the </a:t>
            </a:r>
            <a:r>
              <a:rPr lang="en-GB" sz="1200" b="1" i="0" u="none" strike="noStrike" baseline="0" dirty="0">
                <a:solidFill>
                  <a:srgbClr val="000000"/>
                </a:solidFill>
                <a:latin typeface="Calibri" panose="020F0502020204030204" pitchFamily="34" charset="0"/>
              </a:rPr>
              <a:t>B’s</a:t>
            </a:r>
            <a:r>
              <a:rPr lang="en-GB" sz="1200" b="0" i="0" u="none" strike="noStrike" baseline="0" dirty="0">
                <a:solidFill>
                  <a:srgbClr val="000000"/>
                </a:solidFill>
                <a:latin typeface="Calibri" panose="020F0502020204030204" pitchFamily="34" charset="0"/>
              </a:rPr>
              <a:t> another, and so on for the </a:t>
            </a:r>
            <a:r>
              <a:rPr lang="en-GB" sz="1200" b="1" i="0" u="none" strike="noStrike" baseline="0" dirty="0">
                <a:solidFill>
                  <a:srgbClr val="000000"/>
                </a:solidFill>
                <a:latin typeface="Calibri" panose="020F0502020204030204" pitchFamily="34" charset="0"/>
              </a:rPr>
              <a:t>C’s</a:t>
            </a:r>
            <a:r>
              <a:rPr lang="en-GB" sz="1200" b="0" i="0" u="none" strike="noStrike" baseline="0" dirty="0">
                <a:solidFill>
                  <a:srgbClr val="000000"/>
                </a:solidFill>
                <a:latin typeface="Calibri" panose="020F0502020204030204" pitchFamily="34" charset="0"/>
              </a:rPr>
              <a:t> and </a:t>
            </a:r>
            <a:r>
              <a:rPr lang="en-GB" sz="1200" b="1" i="0" u="none" strike="noStrike" baseline="0" dirty="0">
                <a:solidFill>
                  <a:srgbClr val="000000"/>
                </a:solidFill>
                <a:latin typeface="Calibri" panose="020F0502020204030204" pitchFamily="34" charset="0"/>
              </a:rPr>
              <a:t>D’s</a:t>
            </a:r>
            <a:r>
              <a:rPr lang="en-GB" sz="1200" b="0" i="0" u="none" strike="noStrike" baseline="0" dirty="0">
                <a:solidFill>
                  <a:srgbClr val="000000"/>
                </a:solidFill>
                <a:latin typeface="Calibri" panose="020F0502020204030204" pitchFamily="34" charset="0"/>
              </a:rPr>
              <a:t>.</a:t>
            </a:r>
          </a:p>
          <a:p>
            <a:pPr rtl="0">
              <a:buClr>
                <a:srgbClr val="000000"/>
              </a:buClr>
              <a:buFont typeface="Noto Sans Symbols"/>
              <a:buChar char="●"/>
            </a:pPr>
            <a:r>
              <a:rPr lang="en-GB" sz="1200" b="0" i="0" u="none" strike="noStrike" baseline="0" dirty="0">
                <a:latin typeface="Calibri" panose="020F0502020204030204" pitchFamily="34" charset="0"/>
              </a:rPr>
              <a:t>Each person will now have </a:t>
            </a:r>
            <a:r>
              <a:rPr lang="en-GB" sz="1200" b="1" i="0" u="none" strike="noStrike" baseline="0" dirty="0">
                <a:latin typeface="Calibri" panose="020F0502020204030204" pitchFamily="34" charset="0"/>
              </a:rPr>
              <a:t>1 minute</a:t>
            </a:r>
            <a:r>
              <a:rPr lang="en-GB" sz="1200" b="0" i="0" u="none" strike="noStrike" baseline="0" dirty="0">
                <a:latin typeface="Calibri" panose="020F0502020204030204" pitchFamily="34" charset="0"/>
              </a:rPr>
              <a:t> to present the key findings from their original group discussion.</a:t>
            </a:r>
            <a:br>
              <a:rPr lang="en-GB" sz="1200" b="0" i="0" u="none" strike="noStrike" baseline="0" dirty="0">
                <a:latin typeface="Calibri" panose="020F0502020204030204" pitchFamily="34" charset="0"/>
              </a:rPr>
            </a:br>
            <a:r>
              <a:rPr lang="en-GB" sz="1200" b="1" i="0" u="none" strike="noStrike" baseline="0" dirty="0">
                <a:latin typeface="Calibri" panose="020F0502020204030204" pitchFamily="34" charset="0"/>
              </a:rPr>
              <a:t>Total presentation time: 4 minutes</a:t>
            </a:r>
            <a:endParaRPr lang="en-GB" sz="1200" b="0" i="0" u="none" strike="noStrike" baseline="0" dirty="0">
              <a:latin typeface="Calibri" panose="020F0502020204030204" pitchFamily="34" charset="0"/>
            </a:endParaRPr>
          </a:p>
          <a:p>
            <a:pPr rtl="0">
              <a:buClr>
                <a:srgbClr val="000000"/>
              </a:buClr>
              <a:buFont typeface="Noto Sans Symbols"/>
              <a:buChar char="●"/>
            </a:pPr>
            <a:r>
              <a:rPr lang="en-GB" sz="1200" b="0" i="0" u="none" strike="noStrike" baseline="0" dirty="0">
                <a:latin typeface="Calibri" panose="020F0502020204030204" pitchFamily="34" charset="0"/>
              </a:rPr>
              <a:t>After all members have presented, work together in your new group to come up with </a:t>
            </a:r>
            <a:r>
              <a:rPr lang="en-GB" sz="1200" b="1" i="0" u="none" strike="noStrike" baseline="0" dirty="0">
                <a:latin typeface="Calibri" panose="020F0502020204030204" pitchFamily="34" charset="0"/>
              </a:rPr>
              <a:t>FIVE questions</a:t>
            </a:r>
            <a:r>
              <a:rPr lang="en-GB" sz="1200" b="0" i="0" u="none" strike="noStrike" baseline="0" dirty="0">
                <a:latin typeface="Calibri" panose="020F0502020204030204" pitchFamily="34" charset="0"/>
              </a:rPr>
              <a:t> (</a:t>
            </a:r>
            <a:r>
              <a:rPr lang="en-GB" sz="1200" b="1" i="0" u="none" strike="noStrike" baseline="0" dirty="0">
                <a:latin typeface="Calibri" panose="020F0502020204030204" pitchFamily="34" charset="0"/>
              </a:rPr>
              <a:t>Q 2.2, </a:t>
            </a:r>
            <a:r>
              <a:rPr lang="en-GB" sz="1200" b="1" i="1" u="none" strike="noStrike" baseline="0" dirty="0">
                <a:latin typeface="Calibri" panose="020F0502020204030204" pitchFamily="34" charset="0"/>
              </a:rPr>
              <a:t>Activity 2</a:t>
            </a:r>
            <a:r>
              <a:rPr lang="en-GB" sz="1200" b="1" i="1" u="sng" strike="noStrike" baseline="0" dirty="0">
                <a:latin typeface="Calibri" panose="020F0502020204030204" pitchFamily="34" charset="0"/>
              </a:rPr>
              <a:t>,</a:t>
            </a:r>
            <a:r>
              <a:rPr lang="en-GB" sz="1200" b="1" i="1" u="none" strike="noStrike" baseline="0" dirty="0">
                <a:latin typeface="Calibri" panose="020F0502020204030204" pitchFamily="34" charset="0"/>
              </a:rPr>
              <a:t> </a:t>
            </a:r>
            <a:r>
              <a:rPr lang="en-GB" sz="1200" b="1" i="1" u="sng" strike="noStrike" baseline="0" dirty="0">
                <a:latin typeface="Calibri" panose="020F0502020204030204" pitchFamily="34" charset="0"/>
              </a:rPr>
              <a:t>Lesson 3 – Worksheet</a:t>
            </a:r>
            <a:r>
              <a:rPr lang="en-GB" sz="1200" b="0" i="0" u="none" strike="noStrike" baseline="0" dirty="0">
                <a:latin typeface="Calibri" panose="020F0502020204030204" pitchFamily="34" charset="0"/>
              </a:rPr>
              <a:t>) that could be used to evaluate how effective these campaigns were.</a:t>
            </a:r>
          </a:p>
          <a:p>
            <a:pPr rtl="0">
              <a:buClr>
                <a:srgbClr val="000000"/>
              </a:buClr>
              <a:buFont typeface="Noto Sans Symbols"/>
              <a:buChar char="●"/>
            </a:pPr>
            <a:r>
              <a:rPr lang="en-GB" sz="1200" b="0" i="0" u="none" strike="noStrike" baseline="0" dirty="0">
                <a:latin typeface="Calibri" panose="020F0502020204030204" pitchFamily="34" charset="0"/>
              </a:rPr>
              <a:t>Possible answers are available in the </a:t>
            </a:r>
            <a:r>
              <a:rPr lang="en-GB" sz="1200" b="1" i="1" u="sng" strike="noStrike" baseline="0" dirty="0">
                <a:latin typeface="Calibri" panose="020F0502020204030204" pitchFamily="34" charset="0"/>
              </a:rPr>
              <a:t>Lesson 3 – Worksheet MEMO</a:t>
            </a:r>
            <a:r>
              <a:rPr lang="en-GB" sz="1200" b="0" i="0" u="none" strike="noStrike" baseline="0" dirty="0">
                <a:latin typeface="Calibri" panose="020F0502020204030204" pitchFamily="34" charset="0"/>
              </a:rPr>
              <a:t>.</a:t>
            </a:r>
          </a:p>
          <a:p>
            <a:pPr rtl="0">
              <a:buClr>
                <a:srgbClr val="000000"/>
              </a:buClr>
              <a:buFont typeface="Noto Sans Symbols"/>
              <a:buChar char="●"/>
            </a:pPr>
            <a:r>
              <a:rPr lang="en-GB" sz="1200" b="0" i="0" u="none" strike="noStrike" baseline="0" dirty="0">
                <a:latin typeface="Calibri" panose="020F0502020204030204" pitchFamily="34" charset="0"/>
              </a:rPr>
              <a:t>Well done grade 12’s. I hope you found this activity thought-provoking.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7794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homework Assignment (5 min)</a:t>
            </a:r>
          </a:p>
          <a:p>
            <a:endParaRPr lang="en-US" dirty="0"/>
          </a:p>
          <a:p>
            <a:pPr marR="0" algn="l" rtl="0">
              <a:buClr>
                <a:srgbClr val="000000"/>
              </a:buClr>
              <a:buFont typeface="Noto Sans Symbols"/>
              <a:buChar char="●"/>
            </a:pPr>
            <a:r>
              <a:rPr lang="en-GB" sz="1200" b="0" i="0" u="none" strike="noStrike" baseline="0" dirty="0">
                <a:latin typeface="Calibri" panose="020F0502020204030204" pitchFamily="34" charset="0"/>
              </a:rPr>
              <a:t>In the next lesson, we will spend a little time preparing you for your examinations later this term. Writing an LO examination is not just about memorising content. It’s about understanding </a:t>
            </a:r>
            <a:r>
              <a:rPr lang="en-GB" sz="1200" b="1" i="0" u="none" strike="noStrike" baseline="0" dirty="0">
                <a:latin typeface="Calibri" panose="020F0502020204030204" pitchFamily="34" charset="0"/>
              </a:rPr>
              <a:t>what</a:t>
            </a:r>
            <a:r>
              <a:rPr lang="en-GB" sz="1200" b="0" i="0" u="none" strike="noStrike" baseline="0" dirty="0">
                <a:latin typeface="Calibri" panose="020F0502020204030204" pitchFamily="34" charset="0"/>
              </a:rPr>
              <a:t> the question is asking and responding with a well-thought-out, application-based answer.</a:t>
            </a:r>
          </a:p>
          <a:p>
            <a:pPr rtl="0">
              <a:buClr>
                <a:srgbClr val="000000"/>
              </a:buClr>
              <a:buFont typeface="Noto Sans Symbols"/>
              <a:buChar char="●"/>
            </a:pPr>
            <a:r>
              <a:rPr lang="en-GB" sz="1200" b="0" i="0" u="none" strike="noStrike" baseline="0" dirty="0">
                <a:latin typeface="Calibri" panose="020F0502020204030204" pitchFamily="34" charset="0"/>
              </a:rPr>
              <a:t>You will now have 5 minutes to read through the questions in your </a:t>
            </a:r>
            <a:r>
              <a:rPr lang="en-GB" sz="1200" b="1" i="1" u="none" strike="noStrike" baseline="0" dirty="0">
                <a:latin typeface="Calibri" panose="020F0502020204030204" pitchFamily="34" charset="0"/>
              </a:rPr>
              <a:t>Activity 3</a:t>
            </a:r>
            <a:r>
              <a:rPr lang="en-GB" sz="1200" b="0" i="0" u="none" strike="noStrike" baseline="0" dirty="0">
                <a:latin typeface="Calibri" panose="020F0502020204030204" pitchFamily="34" charset="0"/>
              </a:rPr>
              <a:t> (</a:t>
            </a:r>
            <a:r>
              <a:rPr lang="en-GB" sz="1200" b="1" i="1" u="sng" strike="noStrike" baseline="0" dirty="0">
                <a:latin typeface="Calibri" panose="020F0502020204030204" pitchFamily="34" charset="0"/>
              </a:rPr>
              <a:t>Lesson 3 – Worksheet</a:t>
            </a:r>
            <a:r>
              <a:rPr lang="en-GB" sz="1200" b="0" i="0" u="none" strike="noStrike" baseline="0" dirty="0">
                <a:latin typeface="Calibri" panose="020F0502020204030204" pitchFamily="34" charset="0"/>
              </a:rPr>
              <a:t>). This worksheet includes a sample question from each of the sections you will encounter in the exam paper.</a:t>
            </a:r>
          </a:p>
          <a:p>
            <a:pPr rtl="0">
              <a:buClr>
                <a:srgbClr val="000000"/>
              </a:buClr>
              <a:buFont typeface="Noto Sans Symbols"/>
              <a:buChar char="●"/>
            </a:pPr>
            <a:r>
              <a:rPr lang="en-GB" sz="1200" b="0" i="0" u="none" strike="noStrike" baseline="0" dirty="0">
                <a:latin typeface="Calibri" panose="020F0502020204030204" pitchFamily="34" charset="0"/>
              </a:rPr>
              <a:t>Please complete it for </a:t>
            </a:r>
            <a:r>
              <a:rPr lang="en-GB" sz="1200" b="1" i="0" u="none" strike="noStrike" baseline="0" dirty="0">
                <a:highlight>
                  <a:srgbClr val="FFFF00"/>
                </a:highlight>
                <a:latin typeface="Calibri" panose="020F0502020204030204" pitchFamily="34" charset="0"/>
              </a:rPr>
              <a:t>homework</a:t>
            </a:r>
            <a:r>
              <a:rPr lang="en-GB" sz="1200" b="0" i="0" u="none" strike="noStrike" baseline="0" dirty="0">
                <a:highlight>
                  <a:srgbClr val="FFFF00"/>
                </a:highlight>
                <a:latin typeface="Calibri" panose="020F0502020204030204" pitchFamily="34" charset="0"/>
              </a:rPr>
              <a:t>, as it will help you get the most out of next week’s lesson.</a:t>
            </a:r>
          </a:p>
          <a:p>
            <a:pPr marR="0" algn="l" rtl="0"/>
            <a:endParaRPr lang="en-ZA" sz="1200" b="0" i="0" u="none" strike="noStrike" baseline="0" dirty="0">
              <a:solidFill>
                <a:srgbClr val="000000"/>
              </a:solidFill>
              <a:latin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383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Reflection (2 min)</a:t>
            </a:r>
          </a:p>
          <a:p>
            <a:endParaRPr lang="en-US" dirty="0"/>
          </a:p>
          <a:p>
            <a:pPr marR="0" algn="l" rtl="0">
              <a:buClr>
                <a:srgbClr val="000000"/>
              </a:buClr>
              <a:buFont typeface="Noto Sans Symbols"/>
              <a:buChar char="●"/>
            </a:pPr>
            <a:r>
              <a:rPr lang="en-GB" sz="1200" b="0" i="0" u="none" strike="noStrike" baseline="0" dirty="0">
                <a:latin typeface="Calibri" panose="020F0502020204030204" pitchFamily="34" charset="0"/>
              </a:rPr>
              <a:t>Often, it’s easy to reach the end of another LO lesson, close your books, and walk away without truly reflecting on the impact of what you’ve just learned. In these last few moments, consider the FOUR campaigns that were shared in </a:t>
            </a:r>
            <a:r>
              <a:rPr lang="en-GB" sz="1200" b="1" i="1" u="none" strike="noStrike" baseline="0" dirty="0">
                <a:latin typeface="Calibri" panose="020F0502020204030204" pitchFamily="34" charset="0"/>
              </a:rPr>
              <a:t>Activity 2</a:t>
            </a:r>
            <a:r>
              <a:rPr lang="en-GB" sz="1200" b="0" i="0" u="none" strike="noStrike" baseline="0" dirty="0">
                <a:latin typeface="Calibri" panose="020F0502020204030204" pitchFamily="34" charset="0"/>
              </a:rPr>
              <a:t>. If you had to come up with a campaign on an environmental or social issue that you feel strongly about, what would that issue be? Write this issue in </a:t>
            </a:r>
            <a:r>
              <a:rPr lang="en-GB" sz="1200" b="1" i="1" u="none" strike="noStrike" baseline="0" dirty="0">
                <a:latin typeface="Calibri" panose="020F0502020204030204" pitchFamily="34" charset="0"/>
              </a:rPr>
              <a:t>Activity 4</a:t>
            </a:r>
            <a:r>
              <a:rPr lang="en-GB" sz="1200" b="0" i="0" u="none" strike="noStrike" baseline="0" dirty="0">
                <a:latin typeface="Calibri" panose="020F0502020204030204" pitchFamily="34" charset="0"/>
              </a:rPr>
              <a:t> (</a:t>
            </a:r>
            <a:r>
              <a:rPr lang="en-GB" sz="1200" b="1" i="1" u="sng" strike="noStrike" baseline="0" dirty="0">
                <a:latin typeface="Calibri" panose="020F0502020204030204" pitchFamily="34" charset="0"/>
              </a:rPr>
              <a:t>Lesson 3 – Worksheet</a:t>
            </a:r>
            <a:r>
              <a:rPr lang="en-GB" sz="1200" b="0" i="0" u="none" strike="noStrike" baseline="0" dirty="0">
                <a:latin typeface="Calibri" panose="020F0502020204030204" pitchFamily="34" charset="0"/>
              </a:rPr>
              <a:t>).</a:t>
            </a:r>
            <a:endParaRPr lang="en-GB" sz="1200" b="1" i="1" u="none" strike="noStrike" baseline="0" dirty="0">
              <a:solidFill>
                <a:srgbClr val="000000"/>
              </a:solidFill>
              <a:latin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4356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t="-1000" b="-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www.linkedin.com/pulse/how-standout-group-discussion-chhandos-pramanik/"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civilian.com/a-complete-guide-to-campaign-measurement/" TargetMode="Externa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Shape 88"/>
        <p:cNvGrpSpPr/>
        <p:nvPr/>
      </p:nvGrpSpPr>
      <p:grpSpPr>
        <a:xfrm>
          <a:off x="0" y="0"/>
          <a:ext cx="0" cy="0"/>
          <a:chOff x="0" y="0"/>
          <a:chExt cx="0" cy="0"/>
        </a:xfrm>
      </p:grpSpPr>
      <p:sp>
        <p:nvSpPr>
          <p:cNvPr id="89" name="Google Shape;89;p1"/>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 name="Picture 1" descr="A logo with a person in the middle&#10;&#10;Description automatically generated">
            <a:extLst>
              <a:ext uri="{FF2B5EF4-FFF2-40B4-BE49-F238E27FC236}">
                <a16:creationId xmlns:a16="http://schemas.microsoft.com/office/drawing/2014/main" id="{0EE760D5-047E-4B05-F0B5-8D52C506A5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373F-A7ED-2C4C-4FC8-38850C3436E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9B09957-19DA-51FF-E860-5EFC275DA327}"/>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E350D0FD-EA16-83CB-76CC-EEF3C2214E42}"/>
              </a:ext>
            </a:extLst>
          </p:cNvPr>
          <p:cNvSpPr>
            <a:spLocks noGrp="1"/>
          </p:cNvSpPr>
          <p:nvPr>
            <p:ph type="body" idx="2"/>
          </p:nvPr>
        </p:nvSpPr>
        <p:spPr/>
        <p:txBody>
          <a:bodyPr/>
          <a:lstStyle/>
          <a:p>
            <a:endParaRPr lang="en-US"/>
          </a:p>
        </p:txBody>
      </p:sp>
      <p:pic>
        <p:nvPicPr>
          <p:cNvPr id="5" name="Picture 4" descr="A logo with a person in the middle&#10;&#10;Description automatically generated">
            <a:extLst>
              <a:ext uri="{FF2B5EF4-FFF2-40B4-BE49-F238E27FC236}">
                <a16:creationId xmlns:a16="http://schemas.microsoft.com/office/drawing/2014/main" id="{A09E105A-3EB7-1AEF-1854-7D50DC56F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584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12875FFA-D4B7-B6F2-6619-4F3F670A1CC7}"/>
            </a:ext>
          </a:extLst>
        </p:cNvPr>
        <p:cNvGrpSpPr/>
        <p:nvPr/>
      </p:nvGrpSpPr>
      <p:grpSpPr>
        <a:xfrm>
          <a:off x="0" y="0"/>
          <a:ext cx="0" cy="0"/>
          <a:chOff x="0" y="0"/>
          <a:chExt cx="0" cy="0"/>
        </a:xfrm>
      </p:grpSpPr>
      <p:pic>
        <p:nvPicPr>
          <p:cNvPr id="1030" name="Picture 6">
            <a:extLst>
              <a:ext uri="{FF2B5EF4-FFF2-40B4-BE49-F238E27FC236}">
                <a16:creationId xmlns:a16="http://schemas.microsoft.com/office/drawing/2014/main" id="{E75FD053-BB59-D6BC-1E64-29C1F053DA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4533" y="2155637"/>
            <a:ext cx="6309734" cy="3154867"/>
          </a:xfrm>
          <a:prstGeom prst="rect">
            <a:avLst/>
          </a:prstGeom>
          <a:noFill/>
          <a:extLst>
            <a:ext uri="{909E8E84-426E-40DD-AFC4-6F175D3DCCD1}">
              <a14:hiddenFill xmlns:a14="http://schemas.microsoft.com/office/drawing/2010/main">
                <a:solidFill>
                  <a:srgbClr val="FFFFFF"/>
                </a:solidFill>
              </a14:hiddenFill>
            </a:ext>
          </a:extLst>
        </p:spPr>
      </p:pic>
      <p:sp>
        <p:nvSpPr>
          <p:cNvPr id="5" name="Cloud Callout 4">
            <a:extLst>
              <a:ext uri="{FF2B5EF4-FFF2-40B4-BE49-F238E27FC236}">
                <a16:creationId xmlns:a16="http://schemas.microsoft.com/office/drawing/2014/main" id="{6A201E0E-4B96-EA5C-7672-D90CED7A85DD}"/>
              </a:ext>
            </a:extLst>
          </p:cNvPr>
          <p:cNvSpPr/>
          <p:nvPr/>
        </p:nvSpPr>
        <p:spPr>
          <a:xfrm>
            <a:off x="645458" y="282388"/>
            <a:ext cx="3200400" cy="1653988"/>
          </a:xfrm>
          <a:prstGeom prst="cloudCallout">
            <a:avLst>
              <a:gd name="adj1" fmla="val 31688"/>
              <a:gd name="adj2" fmla="val 7794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Baguet Script" pitchFamily="2" charset="77"/>
              </a:rPr>
              <a:t>Identify and elaborate….</a:t>
            </a:r>
          </a:p>
        </p:txBody>
      </p:sp>
      <p:sp>
        <p:nvSpPr>
          <p:cNvPr id="7" name="Cloud Callout 6">
            <a:extLst>
              <a:ext uri="{FF2B5EF4-FFF2-40B4-BE49-F238E27FC236}">
                <a16:creationId xmlns:a16="http://schemas.microsoft.com/office/drawing/2014/main" id="{BE9127A1-80FD-AD4B-05A0-647505A21273}"/>
              </a:ext>
            </a:extLst>
          </p:cNvPr>
          <p:cNvSpPr/>
          <p:nvPr/>
        </p:nvSpPr>
        <p:spPr>
          <a:xfrm>
            <a:off x="6793477" y="191913"/>
            <a:ext cx="3879096" cy="1963724"/>
          </a:xfrm>
          <a:prstGeom prst="cloudCallout">
            <a:avLst>
              <a:gd name="adj1" fmla="val -42141"/>
              <a:gd name="adj2" fmla="val 7093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Baguet Script" pitchFamily="2" charset="77"/>
              </a:rPr>
              <a:t>Understand how these </a:t>
            </a:r>
            <a:r>
              <a:rPr lang="en-US" sz="2400" dirty="0" err="1">
                <a:latin typeface="Baguet Script" pitchFamily="2" charset="77"/>
              </a:rPr>
              <a:t>programmes</a:t>
            </a:r>
            <a:r>
              <a:rPr lang="en-US" sz="2400" dirty="0">
                <a:latin typeface="Baguet Script" pitchFamily="2" charset="77"/>
              </a:rPr>
              <a:t> contribute..</a:t>
            </a:r>
          </a:p>
        </p:txBody>
      </p:sp>
      <p:sp>
        <p:nvSpPr>
          <p:cNvPr id="9" name="Cloud Callout 8">
            <a:extLst>
              <a:ext uri="{FF2B5EF4-FFF2-40B4-BE49-F238E27FC236}">
                <a16:creationId xmlns:a16="http://schemas.microsoft.com/office/drawing/2014/main" id="{CF61912D-F775-08D2-F00E-6BCF32DB5723}"/>
              </a:ext>
            </a:extLst>
          </p:cNvPr>
          <p:cNvSpPr/>
          <p:nvPr/>
        </p:nvSpPr>
        <p:spPr>
          <a:xfrm>
            <a:off x="394902" y="3595607"/>
            <a:ext cx="2549776" cy="1906809"/>
          </a:xfrm>
          <a:prstGeom prst="cloudCallout">
            <a:avLst>
              <a:gd name="adj1" fmla="val 87001"/>
              <a:gd name="adj2" fmla="val 2918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latin typeface="Baguet Script" pitchFamily="2" charset="77"/>
              </a:rPr>
              <a:t>Evaluate impact studies</a:t>
            </a:r>
          </a:p>
        </p:txBody>
      </p:sp>
      <p:sp>
        <p:nvSpPr>
          <p:cNvPr id="10" name="Cloud Callout 9">
            <a:extLst>
              <a:ext uri="{FF2B5EF4-FFF2-40B4-BE49-F238E27FC236}">
                <a16:creationId xmlns:a16="http://schemas.microsoft.com/office/drawing/2014/main" id="{54CFB359-C7F4-3860-C51C-DB047F3B1A31}"/>
              </a:ext>
            </a:extLst>
          </p:cNvPr>
          <p:cNvSpPr/>
          <p:nvPr/>
        </p:nvSpPr>
        <p:spPr>
          <a:xfrm>
            <a:off x="9323571" y="4359737"/>
            <a:ext cx="2698003" cy="1660902"/>
          </a:xfrm>
          <a:prstGeom prst="cloudCallout">
            <a:avLst>
              <a:gd name="adj1" fmla="val -54016"/>
              <a:gd name="adj2" fmla="val -5616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latin typeface="Baguet Script" pitchFamily="2" charset="77"/>
              </a:rPr>
              <a:t>Analyse</a:t>
            </a:r>
            <a:r>
              <a:rPr lang="en-US" sz="2400" dirty="0">
                <a:latin typeface="Baguet Script" pitchFamily="2" charset="77"/>
              </a:rPr>
              <a:t> the effectiveness</a:t>
            </a:r>
          </a:p>
        </p:txBody>
      </p:sp>
      <p:pic>
        <p:nvPicPr>
          <p:cNvPr id="2" name="Picture 1" descr="A logo with a person in the middle&#10;&#10;Description automatically generated">
            <a:extLst>
              <a:ext uri="{FF2B5EF4-FFF2-40B4-BE49-F238E27FC236}">
                <a16:creationId xmlns:a16="http://schemas.microsoft.com/office/drawing/2014/main" id="{E5AC26FA-6EBC-1B86-7EA7-101DD6682D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104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6C74BFD-B239-CA1F-EC90-409EA2FB201B}"/>
              </a:ext>
            </a:extLst>
          </p:cNvPr>
          <p:cNvSpPr/>
          <p:nvPr/>
        </p:nvSpPr>
        <p:spPr>
          <a:xfrm>
            <a:off x="3243725" y="4551810"/>
            <a:ext cx="3070071" cy="784830"/>
          </a:xfrm>
          <a:prstGeom prst="rect">
            <a:avLst/>
          </a:prstGeom>
          <a:noFill/>
        </p:spPr>
        <p:txBody>
          <a:bodyPr wrap="none" lIns="91440" tIns="45720" rIns="91440" bIns="45720">
            <a:spAutoFit/>
          </a:bodyPr>
          <a:lstStyle/>
          <a:p>
            <a:pPr algn="ctr"/>
            <a:r>
              <a:rPr lang="en-ZA" sz="4500" b="0"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Arial" panose="020B0604020202020204" pitchFamily="34" charset="0"/>
              </a:rPr>
              <a:t>3. Evaluate</a:t>
            </a:r>
            <a:endParaRPr lang="en-US" sz="45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8EE368A3-755B-6180-538B-C81CA1DD3977}"/>
              </a:ext>
            </a:extLst>
          </p:cNvPr>
          <p:cNvSpPr/>
          <p:nvPr/>
        </p:nvSpPr>
        <p:spPr>
          <a:xfrm>
            <a:off x="149698" y="2169796"/>
            <a:ext cx="3807453" cy="784830"/>
          </a:xfrm>
          <a:prstGeom prst="rect">
            <a:avLst/>
          </a:prstGeom>
          <a:noFill/>
        </p:spPr>
        <p:txBody>
          <a:bodyPr wrap="none" lIns="91440" tIns="45720" rIns="91440" bIns="45720">
            <a:spAutoFit/>
          </a:bodyPr>
          <a:lstStyle/>
          <a:p>
            <a:pPr algn="ctr"/>
            <a:r>
              <a:rPr lang="en-GB" sz="4500" b="0" cap="none" spc="0" dirty="0">
                <a:ln w="0"/>
                <a:solidFill>
                  <a:schemeClr val="tx1"/>
                </a:solidFill>
                <a:effectLst>
                  <a:outerShdw blurRad="38100" dist="19050" dir="2700000" algn="tl" rotWithShape="0">
                    <a:schemeClr val="dk1">
                      <a:alpha val="40000"/>
                    </a:schemeClr>
                  </a:outerShdw>
                </a:effectLst>
              </a:rPr>
              <a:t>2. Understand</a:t>
            </a:r>
          </a:p>
        </p:txBody>
      </p:sp>
      <p:sp>
        <p:nvSpPr>
          <p:cNvPr id="9" name="Rectangle 8">
            <a:extLst>
              <a:ext uri="{FF2B5EF4-FFF2-40B4-BE49-F238E27FC236}">
                <a16:creationId xmlns:a16="http://schemas.microsoft.com/office/drawing/2014/main" id="{F3E1AAF5-0C88-B16A-8A7D-B962541E643A}"/>
              </a:ext>
            </a:extLst>
          </p:cNvPr>
          <p:cNvSpPr/>
          <p:nvPr/>
        </p:nvSpPr>
        <p:spPr>
          <a:xfrm>
            <a:off x="7770084" y="4114209"/>
            <a:ext cx="3185488" cy="923330"/>
          </a:xfrm>
          <a:prstGeom prst="rect">
            <a:avLst/>
          </a:prstGeom>
          <a:noFill/>
        </p:spPr>
        <p:txBody>
          <a:bodyPr wrap="none" lIns="91440" tIns="45720" rIns="91440" bIns="45720">
            <a:spAutoFit/>
          </a:bodyPr>
          <a:lstStyle/>
          <a:p>
            <a:pPr algn="ctr"/>
            <a:r>
              <a:rPr lang="en-GB" sz="5400" b="0" cap="none" spc="0" dirty="0">
                <a:ln w="0"/>
                <a:solidFill>
                  <a:schemeClr val="tx1"/>
                </a:solidFill>
                <a:effectLst>
                  <a:outerShdw blurRad="38100" dist="19050" dir="2700000" algn="tl" rotWithShape="0">
                    <a:schemeClr val="dk1">
                      <a:alpha val="40000"/>
                    </a:schemeClr>
                  </a:outerShdw>
                </a:effectLst>
              </a:rPr>
              <a:t>1. Identify</a:t>
            </a:r>
          </a:p>
        </p:txBody>
      </p:sp>
      <p:pic>
        <p:nvPicPr>
          <p:cNvPr id="6" name="Picture 5" descr="A screenshot of a computer&#10;&#10;AI-generated content may be incorrect.">
            <a:extLst>
              <a:ext uri="{FF2B5EF4-FFF2-40B4-BE49-F238E27FC236}">
                <a16:creationId xmlns:a16="http://schemas.microsoft.com/office/drawing/2014/main" id="{AD7765C5-0485-18F8-883D-867B9A0AB3D5}"/>
              </a:ext>
            </a:extLst>
          </p:cNvPr>
          <p:cNvPicPr>
            <a:picLocks noChangeAspect="1"/>
          </p:cNvPicPr>
          <p:nvPr/>
        </p:nvPicPr>
        <p:blipFill>
          <a:blip r:embed="rId4"/>
          <a:srcRect l="15598" t="10425" r="12746" b="24136"/>
          <a:stretch/>
        </p:blipFill>
        <p:spPr>
          <a:xfrm>
            <a:off x="5999661" y="3429000"/>
            <a:ext cx="6172372" cy="3522982"/>
          </a:xfrm>
          <a:prstGeom prst="rect">
            <a:avLst/>
          </a:prstGeom>
        </p:spPr>
      </p:pic>
      <p:pic>
        <p:nvPicPr>
          <p:cNvPr id="8" name="Picture 7" descr="A timeline of a group of people&#10;&#10;AI-generated content may be incorrect.">
            <a:extLst>
              <a:ext uri="{FF2B5EF4-FFF2-40B4-BE49-F238E27FC236}">
                <a16:creationId xmlns:a16="http://schemas.microsoft.com/office/drawing/2014/main" id="{BBB24E3C-319E-FF7A-FFCE-120BEFA879D9}"/>
              </a:ext>
            </a:extLst>
          </p:cNvPr>
          <p:cNvPicPr>
            <a:picLocks noChangeAspect="1"/>
          </p:cNvPicPr>
          <p:nvPr/>
        </p:nvPicPr>
        <p:blipFill>
          <a:blip r:embed="rId5"/>
          <a:stretch>
            <a:fillRect/>
          </a:stretch>
        </p:blipFill>
        <p:spPr>
          <a:xfrm>
            <a:off x="0" y="-2390"/>
            <a:ext cx="3124374" cy="6858000"/>
          </a:xfrm>
          <a:prstGeom prst="rect">
            <a:avLst/>
          </a:prstGeom>
        </p:spPr>
      </p:pic>
      <p:pic>
        <p:nvPicPr>
          <p:cNvPr id="1026" name="Picture 2">
            <a:extLst>
              <a:ext uri="{FF2B5EF4-FFF2-40B4-BE49-F238E27FC236}">
                <a16:creationId xmlns:a16="http://schemas.microsoft.com/office/drawing/2014/main" id="{5F4781C4-F574-FD70-D480-B7B543CD49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9973" y="379915"/>
            <a:ext cx="3154868" cy="31548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57ABB7E-9192-3BA8-6692-F6FD869372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69448" y="3860484"/>
            <a:ext cx="2954627" cy="29546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03C3E60-8650-FF88-FF50-A16F41BB73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2266" y="-1"/>
            <a:ext cx="6309734" cy="31548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logo with a person in the middle&#10;&#10;Description automatically generated">
            <a:extLst>
              <a:ext uri="{FF2B5EF4-FFF2-40B4-BE49-F238E27FC236}">
                <a16:creationId xmlns:a16="http://schemas.microsoft.com/office/drawing/2014/main" id="{48E41284-54C2-3C75-3026-D6ACE8F3B0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54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anim calcmode="lin" valueType="num">
                                      <p:cBhvr additive="base">
                                        <p:cTn id="23" dur="500" fill="hold"/>
                                        <p:tgtEl>
                                          <p:spTgt spid="1028"/>
                                        </p:tgtEl>
                                        <p:attrNameLst>
                                          <p:attrName>ppt_x</p:attrName>
                                        </p:attrNameLst>
                                      </p:cBhvr>
                                      <p:tavLst>
                                        <p:tav tm="0">
                                          <p:val>
                                            <p:strVal val="#ppt_x"/>
                                          </p:val>
                                        </p:tav>
                                        <p:tav tm="100000">
                                          <p:val>
                                            <p:strVal val="#ppt_x"/>
                                          </p:val>
                                        </p:tav>
                                      </p:tavLst>
                                    </p:anim>
                                    <p:anim calcmode="lin" valueType="num">
                                      <p:cBhvr additive="base">
                                        <p:cTn id="2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DC01E-FDD6-1B33-1D7D-A785E2A2D6CF}"/>
              </a:ext>
            </a:extLst>
          </p:cNvPr>
          <p:cNvSpPr>
            <a:spLocks noGrp="1"/>
          </p:cNvSpPr>
          <p:nvPr>
            <p:ph type="title"/>
          </p:nvPr>
        </p:nvSpPr>
        <p:spPr/>
        <p:txBody>
          <a:bodyPr/>
          <a:lstStyle/>
          <a:p>
            <a:r>
              <a:rPr lang="en-US" dirty="0"/>
              <a:t>4. </a:t>
            </a:r>
            <a:r>
              <a:rPr lang="en-US" dirty="0" err="1"/>
              <a:t>Analyse</a:t>
            </a:r>
            <a:r>
              <a:rPr lang="en-US" dirty="0"/>
              <a:t>…</a:t>
            </a:r>
          </a:p>
        </p:txBody>
      </p:sp>
      <p:sp>
        <p:nvSpPr>
          <p:cNvPr id="3" name="Text Placeholder 2">
            <a:extLst>
              <a:ext uri="{FF2B5EF4-FFF2-40B4-BE49-F238E27FC236}">
                <a16:creationId xmlns:a16="http://schemas.microsoft.com/office/drawing/2014/main" id="{509CD1B5-694E-59FC-3B7F-7FBEE1544DA8}"/>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87ABE501-4120-96B8-2786-B2181B492D11}"/>
              </a:ext>
            </a:extLst>
          </p:cNvPr>
          <p:cNvSpPr>
            <a:spLocks noGrp="1"/>
          </p:cNvSpPr>
          <p:nvPr>
            <p:ph type="body" idx="2"/>
          </p:nvPr>
        </p:nvSpPr>
        <p:spPr/>
        <p:txBody>
          <a:bodyPr/>
          <a:lstStyle/>
          <a:p>
            <a:endParaRPr lang="en-US"/>
          </a:p>
        </p:txBody>
      </p:sp>
      <p:pic>
        <p:nvPicPr>
          <p:cNvPr id="6" name="Picture 5" descr="A map of the world&#10;&#10;AI-generated content may be incorrect.">
            <a:extLst>
              <a:ext uri="{FF2B5EF4-FFF2-40B4-BE49-F238E27FC236}">
                <a16:creationId xmlns:a16="http://schemas.microsoft.com/office/drawing/2014/main" id="{3F40A488-496E-AD06-534E-4B80615F511F}"/>
              </a:ext>
            </a:extLst>
          </p:cNvPr>
          <p:cNvPicPr>
            <a:picLocks noChangeAspect="1"/>
          </p:cNvPicPr>
          <p:nvPr/>
        </p:nvPicPr>
        <p:blipFill>
          <a:blip r:embed="rId4"/>
          <a:srcRect l="13525" t="18823" r="9884" b="12029"/>
          <a:stretch/>
        </p:blipFill>
        <p:spPr>
          <a:xfrm>
            <a:off x="0" y="2506662"/>
            <a:ext cx="7711539" cy="4351338"/>
          </a:xfrm>
          <a:prstGeom prst="rect">
            <a:avLst/>
          </a:prstGeom>
        </p:spPr>
      </p:pic>
      <p:pic>
        <p:nvPicPr>
          <p:cNvPr id="8" name="Picture 7" descr="A screen shot of a graph&#10;&#10;AI-generated content may be incorrect.">
            <a:extLst>
              <a:ext uri="{FF2B5EF4-FFF2-40B4-BE49-F238E27FC236}">
                <a16:creationId xmlns:a16="http://schemas.microsoft.com/office/drawing/2014/main" id="{A20804A7-C8EB-0A65-E65C-02713F1A7B0A}"/>
              </a:ext>
            </a:extLst>
          </p:cNvPr>
          <p:cNvPicPr>
            <a:picLocks noChangeAspect="1"/>
          </p:cNvPicPr>
          <p:nvPr/>
        </p:nvPicPr>
        <p:blipFill>
          <a:blip r:embed="rId5"/>
          <a:srcRect l="14486" t="10424" r="13246" b="11261"/>
          <a:stretch/>
        </p:blipFill>
        <p:spPr>
          <a:xfrm>
            <a:off x="7085076" y="614312"/>
            <a:ext cx="5105400" cy="3457815"/>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9E290D1B-08E6-104E-DA19-814ED2365515}"/>
              </a:ext>
            </a:extLst>
          </p:cNvPr>
          <p:cNvPicPr>
            <a:picLocks noChangeAspect="1"/>
          </p:cNvPicPr>
          <p:nvPr/>
        </p:nvPicPr>
        <p:blipFill>
          <a:blip r:embed="rId6"/>
          <a:srcRect l="10644" t="14020" r="7723" b="8571"/>
          <a:stretch/>
        </p:blipFill>
        <p:spPr>
          <a:xfrm>
            <a:off x="7363326" y="3997129"/>
            <a:ext cx="4827150" cy="2860871"/>
          </a:xfrm>
          <a:prstGeom prst="rect">
            <a:avLst/>
          </a:prstGeom>
        </p:spPr>
      </p:pic>
      <p:pic>
        <p:nvPicPr>
          <p:cNvPr id="5" name="Picture 4" descr="A logo with a person in the middle&#10;&#10;Description automatically generated">
            <a:extLst>
              <a:ext uri="{FF2B5EF4-FFF2-40B4-BE49-F238E27FC236}">
                <a16:creationId xmlns:a16="http://schemas.microsoft.com/office/drawing/2014/main" id="{9DE88C46-B768-CFD6-D1A4-BF7891024C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41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3D3D8-3FCB-9E67-E572-1508D63B1CC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7CB18AE-0F05-D8F8-174A-01ACE84BB2C0}"/>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52973C30-177D-680E-D86D-77708952C33A}"/>
              </a:ext>
            </a:extLst>
          </p:cNvPr>
          <p:cNvSpPr>
            <a:spLocks noGrp="1"/>
          </p:cNvSpPr>
          <p:nvPr>
            <p:ph type="body" idx="2"/>
          </p:nvPr>
        </p:nvSpPr>
        <p:spPr/>
        <p:txBody>
          <a:bodyPr/>
          <a:lstStyle/>
          <a:p>
            <a:endParaRPr lang="en-US"/>
          </a:p>
        </p:txBody>
      </p:sp>
      <p:pic>
        <p:nvPicPr>
          <p:cNvPr id="4102" name="Picture 6" descr="How to standout in a Group Discussion">
            <a:extLst>
              <a:ext uri="{FF2B5EF4-FFF2-40B4-BE49-F238E27FC236}">
                <a16:creationId xmlns:a16="http://schemas.microsoft.com/office/drawing/2014/main" id="{93CD9CB1-71BD-2836-1811-93FA0B0C5C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7153"/>
            <a:ext cx="12192000" cy="99413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BE585C9-24B7-6CCB-0DCC-3BE1B89509DA}"/>
              </a:ext>
            </a:extLst>
          </p:cNvPr>
          <p:cNvSpPr txBox="1"/>
          <p:nvPr/>
        </p:nvSpPr>
        <p:spPr>
          <a:xfrm>
            <a:off x="5943600" y="6231265"/>
            <a:ext cx="6248400" cy="523220"/>
          </a:xfrm>
          <a:prstGeom prst="rect">
            <a:avLst/>
          </a:prstGeom>
          <a:noFill/>
        </p:spPr>
        <p:txBody>
          <a:bodyPr wrap="square">
            <a:spAutoFit/>
          </a:bodyPr>
          <a:lstStyle/>
          <a:p>
            <a:pPr algn="r"/>
            <a:r>
              <a:rPr lang="en-US" i="1" dirty="0">
                <a:solidFill>
                  <a:schemeClr val="bg1"/>
                </a:solidFill>
              </a:rPr>
              <a:t>[Taken from: </a:t>
            </a:r>
            <a:r>
              <a:rPr lang="en-US" i="1" dirty="0">
                <a:solidFill>
                  <a:schemeClr val="bg1"/>
                </a:solidFill>
                <a:hlinkClick r:id="rId5"/>
              </a:rPr>
              <a:t>https://www.linkedin.com/pulse/how-standout-group-discussion-chhandos-pramanik/</a:t>
            </a:r>
            <a:r>
              <a:rPr lang="en-US" i="1" dirty="0">
                <a:solidFill>
                  <a:schemeClr val="bg1"/>
                </a:solidFill>
              </a:rPr>
              <a:t> Accessed: 19 March 2025]</a:t>
            </a:r>
          </a:p>
        </p:txBody>
      </p:sp>
      <p:pic>
        <p:nvPicPr>
          <p:cNvPr id="7" name="Picture 6" descr="A logo with a person in the middle&#10;&#10;Description automatically generated">
            <a:extLst>
              <a:ext uri="{FF2B5EF4-FFF2-40B4-BE49-F238E27FC236}">
                <a16:creationId xmlns:a16="http://schemas.microsoft.com/office/drawing/2014/main" id="{2D46D280-D6E1-F853-529D-F34F633BA7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845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a:extLst>
            <a:ext uri="{FF2B5EF4-FFF2-40B4-BE49-F238E27FC236}">
              <a16:creationId xmlns:a16="http://schemas.microsoft.com/office/drawing/2014/main" id="{BB5E8EB5-F564-64AA-6802-ED909FAC84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65CAE-B0EA-FF7D-7E86-EBA3FDDC418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8F5CEE6-8046-E9D3-C717-8EED8278906B}"/>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C34A0560-46C3-C0A3-8F99-A4F17FE68C6A}"/>
              </a:ext>
            </a:extLst>
          </p:cNvPr>
          <p:cNvSpPr>
            <a:spLocks noGrp="1"/>
          </p:cNvSpPr>
          <p:nvPr>
            <p:ph type="body" idx="2"/>
          </p:nvPr>
        </p:nvSpPr>
        <p:spPr/>
        <p:txBody>
          <a:bodyPr/>
          <a:lstStyle/>
          <a:p>
            <a:endParaRPr lang="en-US"/>
          </a:p>
        </p:txBody>
      </p:sp>
      <p:pic>
        <p:nvPicPr>
          <p:cNvPr id="6146" name="Picture 2" descr="A Complete Guide to Campaign Measurement - Civilian">
            <a:extLst>
              <a:ext uri="{FF2B5EF4-FFF2-40B4-BE49-F238E27FC236}">
                <a16:creationId xmlns:a16="http://schemas.microsoft.com/office/drawing/2014/main" id="{A0EC4F06-32A8-EB29-92A3-9BAA945CE1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02734"/>
            <a:ext cx="12954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B45DEB-2E6F-302D-AAB8-2691C6388882}"/>
              </a:ext>
            </a:extLst>
          </p:cNvPr>
          <p:cNvSpPr txBox="1"/>
          <p:nvPr/>
        </p:nvSpPr>
        <p:spPr>
          <a:xfrm>
            <a:off x="5519352" y="5859085"/>
            <a:ext cx="6672648" cy="523220"/>
          </a:xfrm>
          <a:prstGeom prst="rect">
            <a:avLst/>
          </a:prstGeom>
          <a:noFill/>
        </p:spPr>
        <p:txBody>
          <a:bodyPr wrap="square">
            <a:spAutoFit/>
          </a:bodyPr>
          <a:lstStyle/>
          <a:p>
            <a:pPr marL="457200" marR="0" lvl="0" indent="-228600" algn="r" defTabSz="914400" rtl="0" eaLnBrk="1" fontAlgn="auto" latinLnBrk="0" hangingPunct="1">
              <a:lnSpc>
                <a:spcPct val="100000"/>
              </a:lnSpc>
              <a:spcBef>
                <a:spcPts val="0"/>
              </a:spcBef>
              <a:spcAft>
                <a:spcPts val="0"/>
              </a:spcAft>
              <a:buClr>
                <a:srgbClr val="000000"/>
              </a:buClr>
              <a:buSzPts val="1400"/>
              <a:buFont typeface="Arial"/>
              <a:buNone/>
              <a:tabLst/>
              <a:defRPr/>
            </a:pPr>
            <a:r>
              <a:rPr lang="en-US" i="1" dirty="0"/>
              <a:t>[Image source and additional reading: </a:t>
            </a:r>
            <a:r>
              <a:rPr lang="en-US" i="1" dirty="0">
                <a:hlinkClick r:id="rId5"/>
              </a:rPr>
              <a:t>https://civilian.com/a-complete-guide-to-campaign-measurement/</a:t>
            </a:r>
            <a:r>
              <a:rPr lang="en-US" i="1" dirty="0"/>
              <a:t> Accessed on: 19 March 2025]</a:t>
            </a:r>
          </a:p>
        </p:txBody>
      </p:sp>
      <p:pic>
        <p:nvPicPr>
          <p:cNvPr id="7" name="Picture 6" descr="A logo with a person in the middle&#10;&#10;Description automatically generated">
            <a:extLst>
              <a:ext uri="{FF2B5EF4-FFF2-40B4-BE49-F238E27FC236}">
                <a16:creationId xmlns:a16="http://schemas.microsoft.com/office/drawing/2014/main" id="{BC462926-5CA4-708C-D86C-067674B950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873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F521F-DF18-47F7-35BD-149C3F867AF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BDDE65C-83CD-E3F4-06D2-A83CE9B668CE}"/>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2EEBC257-40D0-6541-187B-EBF509A7E445}"/>
              </a:ext>
            </a:extLst>
          </p:cNvPr>
          <p:cNvSpPr>
            <a:spLocks noGrp="1"/>
          </p:cNvSpPr>
          <p:nvPr>
            <p:ph type="body" idx="2"/>
          </p:nvPr>
        </p:nvSpPr>
        <p:spPr/>
        <p:txBody>
          <a:bodyPr/>
          <a:lstStyle/>
          <a:p>
            <a:endParaRPr lang="en-US"/>
          </a:p>
        </p:txBody>
      </p:sp>
      <p:pic>
        <p:nvPicPr>
          <p:cNvPr id="5122" name="Picture 2" descr="The Homework Debate">
            <a:extLst>
              <a:ext uri="{FF2B5EF4-FFF2-40B4-BE49-F238E27FC236}">
                <a16:creationId xmlns:a16="http://schemas.microsoft.com/office/drawing/2014/main" id="{57800D68-CB90-588C-544F-CB9A91744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6613"/>
            <a:ext cx="12192000" cy="812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logo with a person in the middle&#10;&#10;Description automatically generated">
            <a:extLst>
              <a:ext uri="{FF2B5EF4-FFF2-40B4-BE49-F238E27FC236}">
                <a16:creationId xmlns:a16="http://schemas.microsoft.com/office/drawing/2014/main" id="{B78857EA-2D55-9D85-07DA-B10DF0FAEA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867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FE5BD-DE15-C026-BE67-53684585078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A4E57C4-71D8-62F5-07A3-99AB67900F67}"/>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763D41A7-15B1-8FA3-ADEE-2216A05DB085}"/>
              </a:ext>
            </a:extLst>
          </p:cNvPr>
          <p:cNvSpPr>
            <a:spLocks noGrp="1"/>
          </p:cNvSpPr>
          <p:nvPr>
            <p:ph type="body" idx="2"/>
          </p:nvPr>
        </p:nvSpPr>
        <p:spPr/>
        <p:txBody>
          <a:bodyPr/>
          <a:lstStyle/>
          <a:p>
            <a:endParaRPr lang="en-US"/>
          </a:p>
        </p:txBody>
      </p:sp>
      <p:pic>
        <p:nvPicPr>
          <p:cNvPr id="6" name="Picture 5" descr="A person holding a piece of paper&#10;&#10;AI-generated content may be incorrect.">
            <a:extLst>
              <a:ext uri="{FF2B5EF4-FFF2-40B4-BE49-F238E27FC236}">
                <a16:creationId xmlns:a16="http://schemas.microsoft.com/office/drawing/2014/main" id="{81E11489-C1F2-AE93-C68E-92674A7EF0F5}"/>
              </a:ext>
            </a:extLst>
          </p:cNvPr>
          <p:cNvPicPr>
            <a:picLocks noChangeAspect="1"/>
          </p:cNvPicPr>
          <p:nvPr/>
        </p:nvPicPr>
        <p:blipFill>
          <a:blip r:embed="rId3"/>
          <a:stretch>
            <a:fillRect/>
          </a:stretch>
        </p:blipFill>
        <p:spPr>
          <a:xfrm>
            <a:off x="-28575" y="-354563"/>
            <a:ext cx="12621986" cy="7212563"/>
          </a:xfrm>
          <a:prstGeom prst="rect">
            <a:avLst/>
          </a:prstGeom>
        </p:spPr>
      </p:pic>
      <p:pic>
        <p:nvPicPr>
          <p:cNvPr id="5" name="Picture 4" descr="A logo with a person in the middle&#10;&#10;Description automatically generated">
            <a:extLst>
              <a:ext uri="{FF2B5EF4-FFF2-40B4-BE49-F238E27FC236}">
                <a16:creationId xmlns:a16="http://schemas.microsoft.com/office/drawing/2014/main" id="{95E86B6C-100C-62AB-0D13-A2CBAB09AC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294245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0f9bb933567494aaa2a6b81286c406b8">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1d11c5b60a53f6d9f3b6cd84ce6302db"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F5540E-BC12-4155-A24A-290DB1FB84EC}">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2.xml><?xml version="1.0" encoding="utf-8"?>
<ds:datastoreItem xmlns:ds="http://schemas.openxmlformats.org/officeDocument/2006/customXml" ds:itemID="{D2C67E3B-FF0F-4C21-BF5B-0A0AC4FC71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446A19-3B0D-4FFA-98AF-6D1AA65CB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5596</TotalTime>
  <Words>1475</Words>
  <Application>Microsoft Office PowerPoint</Application>
  <PresentationFormat>Widescreen</PresentationFormat>
  <Paragraphs>92</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Baguet Script</vt:lpstr>
      <vt:lpstr>Calibri</vt:lpstr>
      <vt:lpstr>Courier New</vt:lpstr>
      <vt:lpstr>Noto Sans Symbols</vt:lpstr>
      <vt:lpstr>Symbol</vt:lpstr>
      <vt:lpstr>Times New Roman</vt:lpstr>
      <vt:lpstr>Office Theme</vt:lpstr>
      <vt:lpstr>PowerPoint Presentation</vt:lpstr>
      <vt:lpstr>PowerPoint Presentation</vt:lpstr>
      <vt:lpstr>PowerPoint Presentation</vt:lpstr>
      <vt:lpstr>PowerPoint Presentation</vt:lpstr>
      <vt:lpstr>4. Analyse…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Megan Botes</cp:lastModifiedBy>
  <cp:revision>11</cp:revision>
  <dcterms:created xsi:type="dcterms:W3CDTF">2021-02-27T11:19:06Z</dcterms:created>
  <dcterms:modified xsi:type="dcterms:W3CDTF">2025-04-10T08:09:00Z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