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 id="2147483764" r:id="rId5"/>
  </p:sldMasterIdLst>
  <p:notesMasterIdLst>
    <p:notesMasterId r:id="rId23"/>
  </p:notesMasterIdLst>
  <p:sldIdLst>
    <p:sldId id="256" r:id="rId6"/>
    <p:sldId id="259" r:id="rId7"/>
    <p:sldId id="264" r:id="rId8"/>
    <p:sldId id="260" r:id="rId9"/>
    <p:sldId id="509" r:id="rId10"/>
    <p:sldId id="510" r:id="rId11"/>
    <p:sldId id="265" r:id="rId12"/>
    <p:sldId id="261" r:id="rId13"/>
    <p:sldId id="512" r:id="rId14"/>
    <p:sldId id="511" r:id="rId15"/>
    <p:sldId id="513" r:id="rId16"/>
    <p:sldId id="514" r:id="rId17"/>
    <p:sldId id="515" r:id="rId18"/>
    <p:sldId id="516" r:id="rId19"/>
    <p:sldId id="517" r:id="rId20"/>
    <p:sldId id="520" r:id="rId21"/>
    <p:sldId id="50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2418" autoAdjust="0"/>
  </p:normalViewPr>
  <p:slideViewPr>
    <p:cSldViewPr snapToGrid="0">
      <p:cViewPr varScale="1">
        <p:scale>
          <a:sx n="31" d="100"/>
          <a:sy n="31" d="100"/>
        </p:scale>
        <p:origin x="1896"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d655ace8-ee12-4979-8db1-e11294b53c94" providerId="ADAL" clId="{FB2DB3C7-58B4-410E-B23C-3C7EBBDE5BCE}"/>
    <pc:docChg chg="custSel addSld delSld modSld sldOrd">
      <pc:chgData name="Kerri Cunningham" userId="d655ace8-ee12-4979-8db1-e11294b53c94" providerId="ADAL" clId="{FB2DB3C7-58B4-410E-B23C-3C7EBBDE5BCE}" dt="2024-05-07T22:10:46.823" v="671" actId="122"/>
      <pc:docMkLst>
        <pc:docMk/>
      </pc:docMkLst>
      <pc:sldChg chg="addSp modSp modTransition">
        <pc:chgData name="Kerri Cunningham" userId="d655ace8-ee12-4979-8db1-e11294b53c94" providerId="ADAL" clId="{FB2DB3C7-58B4-410E-B23C-3C7EBBDE5BCE}" dt="2024-05-06T05:15:25.671" v="651"/>
        <pc:sldMkLst>
          <pc:docMk/>
          <pc:sldMk cId="4262072939" sldId="258"/>
        </pc:sldMkLst>
      </pc:sldChg>
      <pc:sldChg chg="addSp delSp modSp mod modTransition">
        <pc:chgData name="Kerri Cunningham" userId="d655ace8-ee12-4979-8db1-e11294b53c94" providerId="ADAL" clId="{FB2DB3C7-58B4-410E-B23C-3C7EBBDE5BCE}" dt="2024-05-06T05:15:27.374" v="652"/>
        <pc:sldMkLst>
          <pc:docMk/>
          <pc:sldMk cId="1496003517" sldId="259"/>
        </pc:sldMkLst>
      </pc:sldChg>
      <pc:sldChg chg="addSp delSp modSp mod modTransition modClrScheme chgLayout">
        <pc:chgData name="Kerri Cunningham" userId="d655ace8-ee12-4979-8db1-e11294b53c94" providerId="ADAL" clId="{FB2DB3C7-58B4-410E-B23C-3C7EBBDE5BCE}" dt="2024-05-06T05:15:31.715" v="654"/>
        <pc:sldMkLst>
          <pc:docMk/>
          <pc:sldMk cId="205734443" sldId="260"/>
        </pc:sldMkLst>
      </pc:sldChg>
      <pc:sldChg chg="addSp delSp modSp mod modTransition modClrScheme chgLayout">
        <pc:chgData name="Kerri Cunningham" userId="d655ace8-ee12-4979-8db1-e11294b53c94" providerId="ADAL" clId="{FB2DB3C7-58B4-410E-B23C-3C7EBBDE5BCE}" dt="2024-05-06T05:15:41.580" v="658"/>
        <pc:sldMkLst>
          <pc:docMk/>
          <pc:sldMk cId="2333898326" sldId="261"/>
        </pc:sldMkLst>
      </pc:sldChg>
      <pc:sldChg chg="del">
        <pc:chgData name="Kerri Cunningham" userId="d655ace8-ee12-4979-8db1-e11294b53c94" providerId="ADAL" clId="{FB2DB3C7-58B4-410E-B23C-3C7EBBDE5BCE}" dt="2024-05-06T03:41:46.135" v="566" actId="47"/>
        <pc:sldMkLst>
          <pc:docMk/>
          <pc:sldMk cId="2932132275" sldId="262"/>
        </pc:sldMkLst>
      </pc:sldChg>
      <pc:sldChg chg="del">
        <pc:chgData name="Kerri Cunningham" userId="d655ace8-ee12-4979-8db1-e11294b53c94" providerId="ADAL" clId="{FB2DB3C7-58B4-410E-B23C-3C7EBBDE5BCE}" dt="2024-05-06T03:41:48.197" v="567" actId="47"/>
        <pc:sldMkLst>
          <pc:docMk/>
          <pc:sldMk cId="2490426395" sldId="263"/>
        </pc:sldMkLst>
      </pc:sldChg>
      <pc:sldChg chg="addSp delSp modSp mod ord modTransition setBg modClrScheme chgLayout">
        <pc:chgData name="Kerri Cunningham" userId="d655ace8-ee12-4979-8db1-e11294b53c94" providerId="ADAL" clId="{FB2DB3C7-58B4-410E-B23C-3C7EBBDE5BCE}" dt="2024-05-06T05:15:28.808" v="653"/>
        <pc:sldMkLst>
          <pc:docMk/>
          <pc:sldMk cId="4241807392" sldId="264"/>
        </pc:sldMkLst>
      </pc:sldChg>
      <pc:sldChg chg="addSp delSp modSp mod ord modTransition">
        <pc:chgData name="Kerri Cunningham" userId="d655ace8-ee12-4979-8db1-e11294b53c94" providerId="ADAL" clId="{FB2DB3C7-58B4-410E-B23C-3C7EBBDE5BCE}" dt="2024-05-06T05:15:37.141" v="657"/>
        <pc:sldMkLst>
          <pc:docMk/>
          <pc:sldMk cId="4137802408" sldId="265"/>
        </pc:sldMkLst>
      </pc:sldChg>
      <pc:sldChg chg="modSp add mod modTransition">
        <pc:chgData name="Kerri Cunningham" userId="d655ace8-ee12-4979-8db1-e11294b53c94" providerId="ADAL" clId="{FB2DB3C7-58B4-410E-B23C-3C7EBBDE5BCE}" dt="2024-05-06T03:43:55.754" v="650"/>
        <pc:sldMkLst>
          <pc:docMk/>
          <pc:sldMk cId="4133068511" sldId="508"/>
        </pc:sldMkLst>
      </pc:sldChg>
      <pc:sldChg chg="add del">
        <pc:chgData name="Kerri Cunningham" userId="d655ace8-ee12-4979-8db1-e11294b53c94" providerId="ADAL" clId="{FB2DB3C7-58B4-410E-B23C-3C7EBBDE5BCE}" dt="2024-05-06T03:14:09.625" v="162" actId="47"/>
        <pc:sldMkLst>
          <pc:docMk/>
          <pc:sldMk cId="812962082" sldId="509"/>
        </pc:sldMkLst>
      </pc:sldChg>
      <pc:sldChg chg="addSp delSp modSp add mod modTransition">
        <pc:chgData name="Kerri Cunningham" userId="d655ace8-ee12-4979-8db1-e11294b53c94" providerId="ADAL" clId="{FB2DB3C7-58B4-410E-B23C-3C7EBBDE5BCE}" dt="2024-05-06T05:15:33.472" v="655"/>
        <pc:sldMkLst>
          <pc:docMk/>
          <pc:sldMk cId="3575970774" sldId="509"/>
        </pc:sldMkLst>
      </pc:sldChg>
      <pc:sldChg chg="add del">
        <pc:chgData name="Kerri Cunningham" userId="d655ace8-ee12-4979-8db1-e11294b53c94" providerId="ADAL" clId="{FB2DB3C7-58B4-410E-B23C-3C7EBBDE5BCE}" dt="2024-05-06T03:14:12.269" v="163" actId="47"/>
        <pc:sldMkLst>
          <pc:docMk/>
          <pc:sldMk cId="1114198070" sldId="510"/>
        </pc:sldMkLst>
      </pc:sldChg>
      <pc:sldChg chg="addSp delSp modSp add mod modTransition">
        <pc:chgData name="Kerri Cunningham" userId="d655ace8-ee12-4979-8db1-e11294b53c94" providerId="ADAL" clId="{FB2DB3C7-58B4-410E-B23C-3C7EBBDE5BCE}" dt="2024-05-06T05:15:35.163" v="656"/>
        <pc:sldMkLst>
          <pc:docMk/>
          <pc:sldMk cId="2435564431" sldId="510"/>
        </pc:sldMkLst>
      </pc:sldChg>
      <pc:sldChg chg="addSp modSp add mod modTransition">
        <pc:chgData name="Kerri Cunningham" userId="d655ace8-ee12-4979-8db1-e11294b53c94" providerId="ADAL" clId="{FB2DB3C7-58B4-410E-B23C-3C7EBBDE5BCE}" dt="2024-05-06T05:15:44.721" v="660"/>
        <pc:sldMkLst>
          <pc:docMk/>
          <pc:sldMk cId="2591795492" sldId="511"/>
        </pc:sldMkLst>
      </pc:sldChg>
      <pc:sldChg chg="addSp delSp modSp add mod ord modTransition">
        <pc:chgData name="Kerri Cunningham" userId="d655ace8-ee12-4979-8db1-e11294b53c94" providerId="ADAL" clId="{FB2DB3C7-58B4-410E-B23C-3C7EBBDE5BCE}" dt="2024-05-06T05:15:43.182" v="659"/>
        <pc:sldMkLst>
          <pc:docMk/>
          <pc:sldMk cId="633004310" sldId="512"/>
        </pc:sldMkLst>
      </pc:sldChg>
      <pc:sldChg chg="addSp delSp modSp add mod modTransition">
        <pc:chgData name="Kerri Cunningham" userId="d655ace8-ee12-4979-8db1-e11294b53c94" providerId="ADAL" clId="{FB2DB3C7-58B4-410E-B23C-3C7EBBDE5BCE}" dt="2024-05-06T05:16:27.401" v="670" actId="478"/>
        <pc:sldMkLst>
          <pc:docMk/>
          <pc:sldMk cId="3104398355" sldId="513"/>
        </pc:sldMkLst>
      </pc:sldChg>
      <pc:sldChg chg="addSp modSp add mod modTransition">
        <pc:chgData name="Kerri Cunningham" userId="d655ace8-ee12-4979-8db1-e11294b53c94" providerId="ADAL" clId="{FB2DB3C7-58B4-410E-B23C-3C7EBBDE5BCE}" dt="2024-05-06T05:15:48.354" v="662"/>
        <pc:sldMkLst>
          <pc:docMk/>
          <pc:sldMk cId="3293744340" sldId="514"/>
        </pc:sldMkLst>
      </pc:sldChg>
      <pc:sldChg chg="addSp modSp add mod modTransition">
        <pc:chgData name="Kerri Cunningham" userId="d655ace8-ee12-4979-8db1-e11294b53c94" providerId="ADAL" clId="{FB2DB3C7-58B4-410E-B23C-3C7EBBDE5BCE}" dt="2024-05-06T05:15:50.992" v="663"/>
        <pc:sldMkLst>
          <pc:docMk/>
          <pc:sldMk cId="1430830630" sldId="515"/>
        </pc:sldMkLst>
      </pc:sldChg>
      <pc:sldChg chg="addSp modSp add mod modTransition">
        <pc:chgData name="Kerri Cunningham" userId="d655ace8-ee12-4979-8db1-e11294b53c94" providerId="ADAL" clId="{FB2DB3C7-58B4-410E-B23C-3C7EBBDE5BCE}" dt="2024-05-06T05:15:53.179" v="664"/>
        <pc:sldMkLst>
          <pc:docMk/>
          <pc:sldMk cId="529550879" sldId="516"/>
        </pc:sldMkLst>
      </pc:sldChg>
      <pc:sldChg chg="addSp modSp add mod modTransition">
        <pc:chgData name="Kerri Cunningham" userId="d655ace8-ee12-4979-8db1-e11294b53c94" providerId="ADAL" clId="{FB2DB3C7-58B4-410E-B23C-3C7EBBDE5BCE}" dt="2024-05-06T05:16:01.282" v="666"/>
        <pc:sldMkLst>
          <pc:docMk/>
          <pc:sldMk cId="2788850244" sldId="517"/>
        </pc:sldMkLst>
      </pc:sldChg>
      <pc:sldChg chg="addSp modSp add mod modTransition">
        <pc:chgData name="Kerri Cunningham" userId="d655ace8-ee12-4979-8db1-e11294b53c94" providerId="ADAL" clId="{FB2DB3C7-58B4-410E-B23C-3C7EBBDE5BCE}" dt="2024-05-06T05:16:03.186" v="667"/>
        <pc:sldMkLst>
          <pc:docMk/>
          <pc:sldMk cId="125612009" sldId="518"/>
        </pc:sldMkLst>
      </pc:sldChg>
      <pc:sldChg chg="addSp modSp add mod modTransition">
        <pc:chgData name="Kerri Cunningham" userId="d655ace8-ee12-4979-8db1-e11294b53c94" providerId="ADAL" clId="{FB2DB3C7-58B4-410E-B23C-3C7EBBDE5BCE}" dt="2024-05-06T05:16:05.537" v="668"/>
        <pc:sldMkLst>
          <pc:docMk/>
          <pc:sldMk cId="3902159688" sldId="519"/>
        </pc:sldMkLst>
      </pc:sldChg>
      <pc:sldChg chg="addSp modSp add mod modTransition">
        <pc:chgData name="Kerri Cunningham" userId="d655ace8-ee12-4979-8db1-e11294b53c94" providerId="ADAL" clId="{FB2DB3C7-58B4-410E-B23C-3C7EBBDE5BCE}" dt="2024-05-07T22:10:46.823" v="671" actId="122"/>
        <pc:sldMkLst>
          <pc:docMk/>
          <pc:sldMk cId="3021817583" sldId="520"/>
        </pc:sldMkLst>
      </pc:sldChg>
    </pc:docChg>
  </pc:docChgLst>
  <pc:docChgLst>
    <pc:chgData name="Megan Botes" userId="70568131-745a-489b-b4fe-9e78c579dd6d" providerId="ADAL" clId="{E3DEF142-CC7A-44CA-B5B4-48BABF1A3E75}"/>
    <pc:docChg chg="custSel modSld">
      <pc:chgData name="Megan Botes" userId="70568131-745a-489b-b4fe-9e78c579dd6d" providerId="ADAL" clId="{E3DEF142-CC7A-44CA-B5B4-48BABF1A3E75}" dt="2025-09-23T11:54:31.422" v="32" actId="1076"/>
      <pc:docMkLst>
        <pc:docMk/>
      </pc:docMkLst>
      <pc:sldChg chg="modNotesTx">
        <pc:chgData name="Megan Botes" userId="70568131-745a-489b-b4fe-9e78c579dd6d" providerId="ADAL" clId="{E3DEF142-CC7A-44CA-B5B4-48BABF1A3E75}" dt="2025-09-23T11:49:40.071" v="10" actId="20577"/>
        <pc:sldMkLst>
          <pc:docMk/>
          <pc:sldMk cId="4241807392" sldId="264"/>
        </pc:sldMkLst>
      </pc:sldChg>
      <pc:sldChg chg="addSp delSp modSp mod">
        <pc:chgData name="Megan Botes" userId="70568131-745a-489b-b4fe-9e78c579dd6d" providerId="ADAL" clId="{E3DEF142-CC7A-44CA-B5B4-48BABF1A3E75}" dt="2025-09-23T11:54:31.422" v="32" actId="1076"/>
        <pc:sldMkLst>
          <pc:docMk/>
          <pc:sldMk cId="3575970774" sldId="509"/>
        </pc:sldMkLst>
        <pc:picChg chg="add mod">
          <ac:chgData name="Megan Botes" userId="70568131-745a-489b-b4fe-9e78c579dd6d" providerId="ADAL" clId="{E3DEF142-CC7A-44CA-B5B4-48BABF1A3E75}" dt="2025-09-23T11:54:31.422" v="32" actId="1076"/>
          <ac:picMkLst>
            <pc:docMk/>
            <pc:sldMk cId="3575970774" sldId="509"/>
            <ac:picMk id="3" creationId="{04DC61F4-64F8-A785-DBA0-1D43C18E0D0B}"/>
          </ac:picMkLst>
        </pc:picChg>
        <pc:picChg chg="del">
          <ac:chgData name="Megan Botes" userId="70568131-745a-489b-b4fe-9e78c579dd6d" providerId="ADAL" clId="{E3DEF142-CC7A-44CA-B5B4-48BABF1A3E75}" dt="2025-09-23T11:53:53.114" v="30" actId="478"/>
          <ac:picMkLst>
            <pc:docMk/>
            <pc:sldMk cId="3575970774" sldId="509"/>
            <ac:picMk id="6" creationId="{CB68552E-206E-ED96-A0E4-33070B8CA2B2}"/>
          </ac:picMkLst>
        </pc:picChg>
      </pc:sldChg>
      <pc:sldChg chg="modNotesTx">
        <pc:chgData name="Megan Botes" userId="70568131-745a-489b-b4fe-9e78c579dd6d" providerId="ADAL" clId="{E3DEF142-CC7A-44CA-B5B4-48BABF1A3E75}" dt="2025-09-23T11:50:00.241" v="16" actId="20577"/>
        <pc:sldMkLst>
          <pc:docMk/>
          <pc:sldMk cId="633004310" sldId="512"/>
        </pc:sldMkLst>
      </pc:sldChg>
      <pc:sldChg chg="modNotesTx">
        <pc:chgData name="Megan Botes" userId="70568131-745a-489b-b4fe-9e78c579dd6d" providerId="ADAL" clId="{E3DEF142-CC7A-44CA-B5B4-48BABF1A3E75}" dt="2025-09-23T11:50:23.222" v="29" actId="20577"/>
        <pc:sldMkLst>
          <pc:docMk/>
          <pc:sldMk cId="529550879" sldId="516"/>
        </pc:sldMkLst>
      </pc:sldChg>
    </pc:docChg>
  </pc:docChgLst>
  <pc:docChgLst>
    <pc:chgData name="Hp Unit" userId="86ec350514542ee1" providerId="LiveId" clId="{2E13754D-53A8-4BD8-890C-120EF6ED2738}"/>
    <pc:docChg chg="undo custSel addSld delSld modSld">
      <pc:chgData name="Hp Unit" userId="86ec350514542ee1" providerId="LiveId" clId="{2E13754D-53A8-4BD8-890C-120EF6ED2738}" dt="2024-05-21T09:02:36.322" v="754" actId="20577"/>
      <pc:docMkLst>
        <pc:docMk/>
      </pc:docMkLst>
      <pc:sldChg chg="addSp delSp modSp add del mod modNotesTx">
        <pc:chgData name="Hp Unit" userId="86ec350514542ee1" providerId="LiveId" clId="{2E13754D-53A8-4BD8-890C-120EF6ED2738}" dt="2024-05-21T05:27:25.124" v="670" actId="113"/>
        <pc:sldMkLst>
          <pc:docMk/>
          <pc:sldMk cId="0" sldId="256"/>
        </pc:sldMkLst>
      </pc:sldChg>
      <pc:sldChg chg="del">
        <pc:chgData name="Hp Unit" userId="86ec350514542ee1" providerId="LiveId" clId="{2E13754D-53A8-4BD8-890C-120EF6ED2738}" dt="2024-05-20T08:42:23.684" v="28" actId="47"/>
        <pc:sldMkLst>
          <pc:docMk/>
          <pc:sldMk cId="4262072939" sldId="258"/>
        </pc:sldMkLst>
      </pc:sldChg>
      <pc:sldChg chg="addSp delSp modSp mod setBg modNotesTx">
        <pc:chgData name="Hp Unit" userId="86ec350514542ee1" providerId="LiveId" clId="{2E13754D-53A8-4BD8-890C-120EF6ED2738}" dt="2024-05-21T09:02:36.322" v="754" actId="20577"/>
        <pc:sldMkLst>
          <pc:docMk/>
          <pc:sldMk cId="1496003517" sldId="259"/>
        </pc:sldMkLst>
      </pc:sldChg>
      <pc:sldChg chg="addSp delSp modSp mod setBg modNotesTx">
        <pc:chgData name="Hp Unit" userId="86ec350514542ee1" providerId="LiveId" clId="{2E13754D-53A8-4BD8-890C-120EF6ED2738}" dt="2024-05-21T05:28:45.892" v="687" actId="20577"/>
        <pc:sldMkLst>
          <pc:docMk/>
          <pc:sldMk cId="205734443" sldId="260"/>
        </pc:sldMkLst>
      </pc:sldChg>
      <pc:sldChg chg="addSp delSp modSp mod setBg setClrOvrMap modNotesTx">
        <pc:chgData name="Hp Unit" userId="86ec350514542ee1" providerId="LiveId" clId="{2E13754D-53A8-4BD8-890C-120EF6ED2738}" dt="2024-05-21T05:29:26.350" v="707" actId="20577"/>
        <pc:sldMkLst>
          <pc:docMk/>
          <pc:sldMk cId="2333898326" sldId="261"/>
        </pc:sldMkLst>
      </pc:sldChg>
      <pc:sldChg chg="addSp delSp modSp mod setBg delDesignElem modNotesTx">
        <pc:chgData name="Hp Unit" userId="86ec350514542ee1" providerId="LiveId" clId="{2E13754D-53A8-4BD8-890C-120EF6ED2738}" dt="2024-05-21T09:02:30.392" v="752" actId="20577"/>
        <pc:sldMkLst>
          <pc:docMk/>
          <pc:sldMk cId="4241807392" sldId="264"/>
        </pc:sldMkLst>
      </pc:sldChg>
      <pc:sldChg chg="addSp delSp modSp mod setBg modNotesTx">
        <pc:chgData name="Hp Unit" userId="86ec350514542ee1" providerId="LiveId" clId="{2E13754D-53A8-4BD8-890C-120EF6ED2738}" dt="2024-05-21T05:29:13.287" v="691" actId="113"/>
        <pc:sldMkLst>
          <pc:docMk/>
          <pc:sldMk cId="4137802408" sldId="265"/>
        </pc:sldMkLst>
      </pc:sldChg>
      <pc:sldChg chg="addSp delSp modSp mod setBg modNotesTx">
        <pc:chgData name="Hp Unit" userId="86ec350514542ee1" providerId="LiveId" clId="{2E13754D-53A8-4BD8-890C-120EF6ED2738}" dt="2024-05-21T05:30:17.245" v="750" actId="20577"/>
        <pc:sldMkLst>
          <pc:docMk/>
          <pc:sldMk cId="4133068511" sldId="508"/>
        </pc:sldMkLst>
      </pc:sldChg>
      <pc:sldChg chg="addSp delSp modSp mod setBg modNotesTx">
        <pc:chgData name="Hp Unit" userId="86ec350514542ee1" providerId="LiveId" clId="{2E13754D-53A8-4BD8-890C-120EF6ED2738}" dt="2024-05-21T05:28:51.269" v="688"/>
        <pc:sldMkLst>
          <pc:docMk/>
          <pc:sldMk cId="3575970774" sldId="509"/>
        </pc:sldMkLst>
      </pc:sldChg>
      <pc:sldChg chg="addSp delSp modSp mod setBg modNotesTx">
        <pc:chgData name="Hp Unit" userId="86ec350514542ee1" providerId="LiveId" clId="{2E13754D-53A8-4BD8-890C-120EF6ED2738}" dt="2024-05-21T05:28:53.586" v="689"/>
        <pc:sldMkLst>
          <pc:docMk/>
          <pc:sldMk cId="2435564431" sldId="510"/>
        </pc:sldMkLst>
      </pc:sldChg>
      <pc:sldChg chg="addSp delSp modSp mod setBg setClrOvrMap modNotesTx">
        <pc:chgData name="Hp Unit" userId="86ec350514542ee1" providerId="LiveId" clId="{2E13754D-53A8-4BD8-890C-120EF6ED2738}" dt="2024-05-21T05:29:34.323" v="709"/>
        <pc:sldMkLst>
          <pc:docMk/>
          <pc:sldMk cId="2591795492" sldId="511"/>
        </pc:sldMkLst>
      </pc:sldChg>
      <pc:sldChg chg="addSp delSp modSp mod setBg setClrOvrMap modNotesTx">
        <pc:chgData name="Hp Unit" userId="86ec350514542ee1" providerId="LiveId" clId="{2E13754D-53A8-4BD8-890C-120EF6ED2738}" dt="2024-05-21T05:29:31.568" v="708"/>
        <pc:sldMkLst>
          <pc:docMk/>
          <pc:sldMk cId="633004310" sldId="512"/>
        </pc:sldMkLst>
      </pc:sldChg>
      <pc:sldChg chg="addSp delSp modSp mod setBg setClrOvrMap modNotesTx">
        <pc:chgData name="Hp Unit" userId="86ec350514542ee1" providerId="LiveId" clId="{2E13754D-53A8-4BD8-890C-120EF6ED2738}" dt="2024-05-21T05:29:36.814" v="710"/>
        <pc:sldMkLst>
          <pc:docMk/>
          <pc:sldMk cId="3104398355" sldId="513"/>
        </pc:sldMkLst>
      </pc:sldChg>
      <pc:sldChg chg="addSp delSp modSp mod setBg modNotesTx">
        <pc:chgData name="Hp Unit" userId="86ec350514542ee1" providerId="LiveId" clId="{2E13754D-53A8-4BD8-890C-120EF6ED2738}" dt="2024-05-21T05:29:38.842" v="711"/>
        <pc:sldMkLst>
          <pc:docMk/>
          <pc:sldMk cId="3293744340" sldId="514"/>
        </pc:sldMkLst>
      </pc:sldChg>
      <pc:sldChg chg="addSp delSp modSp mod setBg setClrOvrMap modNotesTx">
        <pc:chgData name="Hp Unit" userId="86ec350514542ee1" providerId="LiveId" clId="{2E13754D-53A8-4BD8-890C-120EF6ED2738}" dt="2024-05-21T05:29:40.819" v="712"/>
        <pc:sldMkLst>
          <pc:docMk/>
          <pc:sldMk cId="1430830630" sldId="515"/>
        </pc:sldMkLst>
      </pc:sldChg>
      <pc:sldChg chg="addSp delSp modSp mod setBg setClrOvrMap modNotesTx">
        <pc:chgData name="Hp Unit" userId="86ec350514542ee1" providerId="LiveId" clId="{2E13754D-53A8-4BD8-890C-120EF6ED2738}" dt="2024-05-21T05:29:43.933" v="713"/>
        <pc:sldMkLst>
          <pc:docMk/>
          <pc:sldMk cId="529550879" sldId="516"/>
        </pc:sldMkLst>
      </pc:sldChg>
      <pc:sldChg chg="addSp delSp modSp mod setBg setClrOvrMap modNotesTx">
        <pc:chgData name="Hp Unit" userId="86ec350514542ee1" providerId="LiveId" clId="{2E13754D-53A8-4BD8-890C-120EF6ED2738}" dt="2024-05-21T05:29:45.763" v="714"/>
        <pc:sldMkLst>
          <pc:docMk/>
          <pc:sldMk cId="2788850244" sldId="517"/>
        </pc:sldMkLst>
      </pc:sldChg>
      <pc:sldChg chg="del">
        <pc:chgData name="Hp Unit" userId="86ec350514542ee1" providerId="LiveId" clId="{2E13754D-53A8-4BD8-890C-120EF6ED2738}" dt="2024-05-20T08:43:02.990" v="43" actId="47"/>
        <pc:sldMkLst>
          <pc:docMk/>
          <pc:sldMk cId="125612009" sldId="518"/>
        </pc:sldMkLst>
      </pc:sldChg>
      <pc:sldChg chg="del">
        <pc:chgData name="Hp Unit" userId="86ec350514542ee1" providerId="LiveId" clId="{2E13754D-53A8-4BD8-890C-120EF6ED2738}" dt="2024-05-20T08:43:02.990" v="43" actId="47"/>
        <pc:sldMkLst>
          <pc:docMk/>
          <pc:sldMk cId="3902159688" sldId="519"/>
        </pc:sldMkLst>
      </pc:sldChg>
      <pc:sldChg chg="addSp delSp modSp mod setBg modNotesTx">
        <pc:chgData name="Hp Unit" userId="86ec350514542ee1" providerId="LiveId" clId="{2E13754D-53A8-4BD8-890C-120EF6ED2738}" dt="2024-05-21T05:30:00.285" v="730" actId="20577"/>
        <pc:sldMkLst>
          <pc:docMk/>
          <pc:sldMk cId="3021817583" sldId="520"/>
        </pc:sldMkLst>
      </pc:sldChg>
    </pc:docChg>
  </pc:docChgLst>
  <pc:docChgLst>
    <pc:chgData name="Hp Unit" userId="86ec350514542ee1" providerId="LiveId" clId="{E075A30E-E023-4DDA-AC63-F9B3C242AAA1}"/>
    <pc:docChg chg="custSel modSld">
      <pc:chgData name="Hp Unit" userId="86ec350514542ee1" providerId="LiveId" clId="{E075A30E-E023-4DDA-AC63-F9B3C242AAA1}" dt="2024-05-30T10:01:07.820" v="991"/>
      <pc:docMkLst>
        <pc:docMk/>
      </pc:docMkLst>
      <pc:sldChg chg="addSp delSp modSp mod modNotesTx">
        <pc:chgData name="Hp Unit" userId="86ec350514542ee1" providerId="LiveId" clId="{E075A30E-E023-4DDA-AC63-F9B3C242AAA1}" dt="2024-05-30T09:55:16.528" v="923"/>
        <pc:sldMkLst>
          <pc:docMk/>
          <pc:sldMk cId="0" sldId="256"/>
        </pc:sldMkLst>
      </pc:sldChg>
      <pc:sldChg chg="modSp mod modNotesTx">
        <pc:chgData name="Hp Unit" userId="86ec350514542ee1" providerId="LiveId" clId="{E075A30E-E023-4DDA-AC63-F9B3C242AAA1}" dt="2024-05-30T09:55:54.361" v="933" actId="14"/>
        <pc:sldMkLst>
          <pc:docMk/>
          <pc:sldMk cId="1496003517" sldId="259"/>
        </pc:sldMkLst>
      </pc:sldChg>
      <pc:sldChg chg="addSp delSp modSp mod modNotesTx">
        <pc:chgData name="Hp Unit" userId="86ec350514542ee1" providerId="LiveId" clId="{E075A30E-E023-4DDA-AC63-F9B3C242AAA1}" dt="2024-05-30T09:56:46.920" v="948" actId="20577"/>
        <pc:sldMkLst>
          <pc:docMk/>
          <pc:sldMk cId="205734443" sldId="260"/>
        </pc:sldMkLst>
      </pc:sldChg>
      <pc:sldChg chg="modSp mod modNotesTx">
        <pc:chgData name="Hp Unit" userId="86ec350514542ee1" providerId="LiveId" clId="{E075A30E-E023-4DDA-AC63-F9B3C242AAA1}" dt="2024-05-30T09:59:42.629" v="967"/>
        <pc:sldMkLst>
          <pc:docMk/>
          <pc:sldMk cId="2333898326" sldId="261"/>
        </pc:sldMkLst>
      </pc:sldChg>
      <pc:sldChg chg="modNotesTx">
        <pc:chgData name="Hp Unit" userId="86ec350514542ee1" providerId="LiveId" clId="{E075A30E-E023-4DDA-AC63-F9B3C242AAA1}" dt="2024-05-30T09:56:10.890" v="938" actId="14"/>
        <pc:sldMkLst>
          <pc:docMk/>
          <pc:sldMk cId="4241807392" sldId="264"/>
        </pc:sldMkLst>
      </pc:sldChg>
      <pc:sldChg chg="addSp delSp modSp mod modNotesTx">
        <pc:chgData name="Hp Unit" userId="86ec350514542ee1" providerId="LiveId" clId="{E075A30E-E023-4DDA-AC63-F9B3C242AAA1}" dt="2024-05-30T09:59:28.434" v="965"/>
        <pc:sldMkLst>
          <pc:docMk/>
          <pc:sldMk cId="4137802408" sldId="265"/>
        </pc:sldMkLst>
      </pc:sldChg>
      <pc:sldChg chg="modSp modNotesTx">
        <pc:chgData name="Hp Unit" userId="86ec350514542ee1" providerId="LiveId" clId="{E075A30E-E023-4DDA-AC63-F9B3C242AAA1}" dt="2024-05-30T10:01:07.820" v="991"/>
        <pc:sldMkLst>
          <pc:docMk/>
          <pc:sldMk cId="4133068511" sldId="508"/>
        </pc:sldMkLst>
      </pc:sldChg>
      <pc:sldChg chg="addSp delSp modSp mod modNotesTx">
        <pc:chgData name="Hp Unit" userId="86ec350514542ee1" providerId="LiveId" clId="{E075A30E-E023-4DDA-AC63-F9B3C242AAA1}" dt="2024-05-30T09:53:45.212" v="868"/>
        <pc:sldMkLst>
          <pc:docMk/>
          <pc:sldMk cId="3575970774" sldId="509"/>
        </pc:sldMkLst>
      </pc:sldChg>
      <pc:sldChg chg="addSp delSp modSp mod modNotesTx">
        <pc:chgData name="Hp Unit" userId="86ec350514542ee1" providerId="LiveId" clId="{E075A30E-E023-4DDA-AC63-F9B3C242AAA1}" dt="2024-05-30T09:59:07.183" v="950"/>
        <pc:sldMkLst>
          <pc:docMk/>
          <pc:sldMk cId="2435564431" sldId="510"/>
        </pc:sldMkLst>
      </pc:sldChg>
      <pc:sldChg chg="modSp mod modNotesTx">
        <pc:chgData name="Hp Unit" userId="86ec350514542ee1" providerId="LiveId" clId="{E075A30E-E023-4DDA-AC63-F9B3C242AAA1}" dt="2024-05-30T09:59:57.372" v="972"/>
        <pc:sldMkLst>
          <pc:docMk/>
          <pc:sldMk cId="2591795492" sldId="511"/>
        </pc:sldMkLst>
      </pc:sldChg>
      <pc:sldChg chg="modSp mod modNotesTx">
        <pc:chgData name="Hp Unit" userId="86ec350514542ee1" providerId="LiveId" clId="{E075A30E-E023-4DDA-AC63-F9B3C242AAA1}" dt="2024-05-30T09:59:50.204" v="969"/>
        <pc:sldMkLst>
          <pc:docMk/>
          <pc:sldMk cId="633004310" sldId="512"/>
        </pc:sldMkLst>
      </pc:sldChg>
      <pc:sldChg chg="modSp mod modNotesTx">
        <pc:chgData name="Hp Unit" userId="86ec350514542ee1" providerId="LiveId" clId="{E075A30E-E023-4DDA-AC63-F9B3C242AAA1}" dt="2024-05-30T10:00:05.119" v="975"/>
        <pc:sldMkLst>
          <pc:docMk/>
          <pc:sldMk cId="3104398355" sldId="513"/>
        </pc:sldMkLst>
      </pc:sldChg>
      <pc:sldChg chg="modSp mod modNotesTx">
        <pc:chgData name="Hp Unit" userId="86ec350514542ee1" providerId="LiveId" clId="{E075A30E-E023-4DDA-AC63-F9B3C242AAA1}" dt="2024-05-30T10:00:13.902" v="977"/>
        <pc:sldMkLst>
          <pc:docMk/>
          <pc:sldMk cId="3293744340" sldId="514"/>
        </pc:sldMkLst>
      </pc:sldChg>
      <pc:sldChg chg="modSp mod modNotesTx">
        <pc:chgData name="Hp Unit" userId="86ec350514542ee1" providerId="LiveId" clId="{E075A30E-E023-4DDA-AC63-F9B3C242AAA1}" dt="2024-05-30T10:00:23.207" v="979"/>
        <pc:sldMkLst>
          <pc:docMk/>
          <pc:sldMk cId="1430830630" sldId="515"/>
        </pc:sldMkLst>
      </pc:sldChg>
      <pc:sldChg chg="modSp mod modNotesTx">
        <pc:chgData name="Hp Unit" userId="86ec350514542ee1" providerId="LiveId" clId="{E075A30E-E023-4DDA-AC63-F9B3C242AAA1}" dt="2024-05-30T10:00:33.772" v="982"/>
        <pc:sldMkLst>
          <pc:docMk/>
          <pc:sldMk cId="529550879" sldId="516"/>
        </pc:sldMkLst>
      </pc:sldChg>
      <pc:sldChg chg="modSp mod modNotesTx">
        <pc:chgData name="Hp Unit" userId="86ec350514542ee1" providerId="LiveId" clId="{E075A30E-E023-4DDA-AC63-F9B3C242AAA1}" dt="2024-05-30T10:00:47.818" v="985"/>
        <pc:sldMkLst>
          <pc:docMk/>
          <pc:sldMk cId="2788850244" sldId="517"/>
        </pc:sldMkLst>
      </pc:sldChg>
      <pc:sldChg chg="modSp mod modNotesTx">
        <pc:chgData name="Hp Unit" userId="86ec350514542ee1" providerId="LiveId" clId="{E075A30E-E023-4DDA-AC63-F9B3C242AAA1}" dt="2024-05-30T10:00:57.741" v="988"/>
        <pc:sldMkLst>
          <pc:docMk/>
          <pc:sldMk cId="3021817583" sldId="52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CF523F-2708-4455-9BED-FCD837389A73}" type="datetimeFigureOut">
              <a:rPr lang="en-US" smtClean="0"/>
              <a:t>9/23/2025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0929DD-F2FC-4DE7-B424-70A3C2B8B5D3}" type="slidenum">
              <a:rPr lang="en-US" smtClean="0"/>
              <a:t>‹#›</a:t>
            </a:fld>
            <a:endParaRPr lang="en-US"/>
          </a:p>
        </p:txBody>
      </p:sp>
    </p:spTree>
    <p:extLst>
      <p:ext uri="{BB962C8B-B14F-4D97-AF65-F5344CB8AC3E}">
        <p14:creationId xmlns:p14="http://schemas.microsoft.com/office/powerpoint/2010/main" val="3578318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Inleiding</a:t>
            </a:r>
            <a:r>
              <a:rPr lang="en-ZA" sz="1800" b="0" kern="0" dirty="0">
                <a:effectLst/>
                <a:latin typeface="Calibri" panose="020F0502020204030204" pitchFamily="34" charset="0"/>
                <a:ea typeface="Calibri" panose="020F0502020204030204" pitchFamily="34" charset="0"/>
              </a:rPr>
              <a:t> (2 min)</a:t>
            </a:r>
            <a:r>
              <a:rPr lang="en-ZA" sz="1800" b="1" kern="0" dirty="0">
                <a:effectLst/>
                <a:latin typeface="Calibri" panose="020F0502020204030204" pitchFamily="34" charset="0"/>
                <a:ea typeface="Calibri" panose="020F0502020204030204" pitchFamily="34" charset="0"/>
              </a:rPr>
              <a:t>	</a:t>
            </a:r>
          </a:p>
          <a:p>
            <a:endParaRPr lang="en-ZA" sz="1800" b="1" kern="0" dirty="0">
              <a:effectLst/>
              <a:latin typeface="Calibri" panose="020F0502020204030204" pitchFamily="34" charset="0"/>
              <a:ea typeface="Calibri" panose="020F0502020204030204" pitchFamily="34" charset="0"/>
            </a:endParaRPr>
          </a:p>
          <a:p>
            <a:pPr marL="342900" lvl="0" indent="-342900">
              <a:lnSpc>
                <a:spcPct val="107000"/>
              </a:lnSpc>
              <a:buFont typeface="Symbol" panose="05050102010706020507" pitchFamily="18" charset="2"/>
              <a:buChar char=""/>
            </a:pPr>
            <a:r>
              <a:rPr lang="af-ZA" sz="1800" dirty="0">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Welkom terug Graad 12's.</a:t>
            </a:r>
            <a:r>
              <a:rPr lang="af-ZA" sz="1800" b="1" dirty="0">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t>
            </a:r>
            <a:r>
              <a:rPr lang="af-ZA" sz="1800" dirty="0">
                <a:effectLst/>
                <a:latin typeface="Calibri" panose="020F0502020204030204" pitchFamily="34" charset="0"/>
                <a:ea typeface="Aptos" panose="020B0004020202020204" pitchFamily="34" charset="0"/>
                <a:cs typeface="Times New Roman" panose="02020603050405020304" pitchFamily="18" charset="0"/>
              </a:rPr>
              <a:t>Vandag fokus ons op DRIE belangrike stukke wetgewing wat 'n groot impak op Suid-Afrika se werksmag het en eendag op jou sal hê.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800" dirty="0">
                <a:effectLst/>
                <a:latin typeface="Calibri" panose="020F0502020204030204" pitchFamily="34" charset="0"/>
                <a:ea typeface="Arial" panose="020B0604020202020204" pitchFamily="34" charset="0"/>
                <a:cs typeface="Times New Roman" panose="02020603050405020304" pitchFamily="18" charset="0"/>
              </a:rPr>
              <a:t>Dit is belangrik dat jy </a:t>
            </a:r>
            <a:r>
              <a:rPr lang="af-ZA" sz="1800" u="sng" dirty="0">
                <a:effectLst/>
                <a:latin typeface="Calibri" panose="020F0502020204030204" pitchFamily="34" charset="0"/>
                <a:ea typeface="Arial" panose="020B0604020202020204" pitchFamily="34" charset="0"/>
                <a:cs typeface="Times New Roman" panose="02020603050405020304" pitchFamily="18" charset="0"/>
              </a:rPr>
              <a:t>die name van hierdie wette KEN, WAT die doel van elke WET is en HOE dit beskerming vir jou as toekomstige werknemer bied.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af-ZA" sz="1800" dirty="0">
                <a:effectLst/>
                <a:latin typeface="Calibri" panose="020F0502020204030204" pitchFamily="34" charset="0"/>
                <a:ea typeface="Arial" panose="020B0604020202020204" pitchFamily="34" charset="0"/>
                <a:cs typeface="Times New Roman" panose="02020603050405020304" pitchFamily="18" charset="0"/>
              </a:rPr>
              <a:t>Aan die einde van die les moet jy die volgende vraag kan beantwoord: Verduidelik hoe arbeidswette die werkgewer/werknemers beskerm. </a:t>
            </a:r>
            <a:br>
              <a:rPr lang="af-ZA" sz="1800" dirty="0">
                <a:effectLst/>
                <a:latin typeface="Calibri" panose="020F0502020204030204" pitchFamily="34" charset="0"/>
                <a:ea typeface="Arial" panose="020B0604020202020204" pitchFamily="34" charset="0"/>
                <a:cs typeface="Times New Roman" panose="02020603050405020304" pitchFamily="18" charset="0"/>
              </a:rPr>
            </a:b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rial" panose="020B0604020202020204" pitchFamily="34" charset="0"/>
                <a:cs typeface="Times New Roman" panose="02020603050405020304" pitchFamily="18" charset="0"/>
              </a:rPr>
              <a:t>Ons sal later in die les 'n speletjie speel, so maak seker dat jy aandag gee aan elke Wet wat ons dek.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a:t>
            </a:fld>
            <a:endParaRPr lang="en-US"/>
          </a:p>
        </p:txBody>
      </p:sp>
    </p:spTree>
    <p:extLst>
      <p:ext uri="{BB962C8B-B14F-4D97-AF65-F5344CB8AC3E}">
        <p14:creationId xmlns:p14="http://schemas.microsoft.com/office/powerpoint/2010/main" val="163110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3: Die Wet op Basiese Diensvoorwaardes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10</a:t>
            </a:fld>
            <a:endParaRPr lang="en-US"/>
          </a:p>
        </p:txBody>
      </p:sp>
    </p:spTree>
    <p:extLst>
      <p:ext uri="{BB962C8B-B14F-4D97-AF65-F5344CB8AC3E}">
        <p14:creationId xmlns:p14="http://schemas.microsoft.com/office/powerpoint/2010/main" val="3825389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4: Die Wet op Arbeidsverhoudinge</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11</a:t>
            </a:fld>
            <a:endParaRPr lang="en-US"/>
          </a:p>
        </p:txBody>
      </p:sp>
    </p:spTree>
    <p:extLst>
      <p:ext uri="{BB962C8B-B14F-4D97-AF65-F5344CB8AC3E}">
        <p14:creationId xmlns:p14="http://schemas.microsoft.com/office/powerpoint/2010/main" val="2422720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US" b="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5: Die Wet op Basiese Diensvoorwaardes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12</a:t>
            </a:fld>
            <a:endParaRPr lang="en-US"/>
          </a:p>
        </p:txBody>
      </p:sp>
    </p:spTree>
    <p:extLst>
      <p:ext uri="{BB962C8B-B14F-4D97-AF65-F5344CB8AC3E}">
        <p14:creationId xmlns:p14="http://schemas.microsoft.com/office/powerpoint/2010/main" val="114640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US" b="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6: Die Wet op Arbeidsverhoudinge</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13</a:t>
            </a:fld>
            <a:endParaRPr lang="en-US"/>
          </a:p>
        </p:txBody>
      </p:sp>
    </p:spTree>
    <p:extLst>
      <p:ext uri="{BB962C8B-B14F-4D97-AF65-F5344CB8AC3E}">
        <p14:creationId xmlns:p14="http://schemas.microsoft.com/office/powerpoint/2010/main" val="1062262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7: Wet op Gelyke Indiensneming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14</a:t>
            </a:fld>
            <a:endParaRPr lang="en-US"/>
          </a:p>
        </p:txBody>
      </p:sp>
    </p:spTree>
    <p:extLst>
      <p:ext uri="{BB962C8B-B14F-4D97-AF65-F5344CB8AC3E}">
        <p14:creationId xmlns:p14="http://schemas.microsoft.com/office/powerpoint/2010/main" val="4288040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kern="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8: Die Wet op Basiese Diensvoorwaardes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15</a:t>
            </a:fld>
            <a:endParaRPr lang="en-US"/>
          </a:p>
        </p:txBody>
      </p:sp>
    </p:spTree>
    <p:extLst>
      <p:ext uri="{BB962C8B-B14F-4D97-AF65-F5344CB8AC3E}">
        <p14:creationId xmlns:p14="http://schemas.microsoft.com/office/powerpoint/2010/main" val="3077181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(3 min)</a:t>
            </a:r>
          </a:p>
          <a:p>
            <a:endParaRPr lang="en-GB" dirty="0"/>
          </a:p>
          <a:p>
            <a:pPr marL="342900" lvl="0" indent="-342900">
              <a:lnSpc>
                <a:spcPct val="107000"/>
              </a:lnSpc>
              <a:spcAft>
                <a:spcPts val="800"/>
              </a:spcAft>
              <a:buSzPts val="1000"/>
              <a:buFont typeface="Symbol" panose="05050102010706020507" pitchFamily="18" charset="2"/>
              <a:buChar char=""/>
              <a:tabLst>
                <a:tab pos="457200" algn="l"/>
              </a:tabLst>
            </a:pPr>
            <a:r>
              <a:rPr lang="af-ZA" sz="1800" b="1" dirty="0">
                <a:effectLst/>
                <a:latin typeface="Calibri" panose="020F0502020204030204" pitchFamily="34" charset="0"/>
                <a:ea typeface="Aptos" panose="020B0004020202020204" pitchFamily="34" charset="0"/>
                <a:cs typeface="Calibri" panose="020F0502020204030204" pitchFamily="34" charset="0"/>
              </a:rPr>
              <a:t>As ons terugdink aan wat ons in die les behandel het, hoe beskerm die arbeidswette die werkgewer/werknemers? </a:t>
            </a:r>
            <a:r>
              <a:rPr lang="af-ZA" sz="1800" dirty="0">
                <a:effectLst/>
                <a:latin typeface="Calibri" panose="020F0502020204030204" pitchFamily="34" charset="0"/>
                <a:ea typeface="Aptos" panose="020B0004020202020204" pitchFamily="34" charset="0"/>
                <a:cs typeface="Calibri" panose="020F0502020204030204" pitchFamily="34" charset="0"/>
              </a:rPr>
              <a:t>(Laat leerders 2 minute toe om te antwoord)</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a:lnSpc>
                <a:spcPct val="107000"/>
              </a:lnSpc>
              <a:spcAft>
                <a:spcPts val="800"/>
              </a:spcAft>
            </a:pP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verseker dat werkers regverdig en met waardigheid in die werkplek behandel word.</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beskerm werknemers teen diskriminasie en uitbuiting.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verseker dat werknemers toepaslik behandel word en dat hul regte in die werkplek beskerm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skep 'n vreedsame verhouding tussen die werkgewer en werknemer.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stel werkgewers in staat om </a:t>
            </a:r>
            <a:r>
              <a:rPr lang="af-ZA" sz="1800" dirty="0" err="1">
                <a:effectLst/>
                <a:latin typeface="Calibri" panose="020F0502020204030204" pitchFamily="34" charset="0"/>
                <a:ea typeface="Aptos" panose="020B0004020202020204" pitchFamily="34" charset="0"/>
                <a:cs typeface="Calibri" panose="020F0502020204030204" pitchFamily="34" charset="0"/>
              </a:rPr>
              <a:t>maatskappydoelwitte</a:t>
            </a:r>
            <a:r>
              <a:rPr lang="af-ZA" sz="1800" dirty="0">
                <a:effectLst/>
                <a:latin typeface="Calibri" panose="020F0502020204030204" pitchFamily="34" charset="0"/>
                <a:ea typeface="Aptos" panose="020B0004020202020204" pitchFamily="34" charset="0"/>
                <a:cs typeface="Calibri" panose="020F0502020204030204" pitchFamily="34" charset="0"/>
              </a:rPr>
              <a:t> te skep en te bereik deur werknemers regverdig te behandel en hul regte te beskerm.</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verseker dat werknemers in die werkplek gelukkig is.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Arbeidswette help om ontevredenheid van werknemers te voorkom, terwyl dit ook ooreenkomste en riglyne uiteensit wat gebruik kan word om probleme effektief, met minimale konflik, op te los.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Werknemers wat regverdig behandel word en wie se pogings waardeer word, is meer geneig om by die onderneming aan te bly.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16</a:t>
            </a:fld>
            <a:endParaRPr lang="en-US"/>
          </a:p>
        </p:txBody>
      </p:sp>
    </p:spTree>
    <p:extLst>
      <p:ext uri="{BB962C8B-B14F-4D97-AF65-F5344CB8AC3E}">
        <p14:creationId xmlns:p14="http://schemas.microsoft.com/office/powerpoint/2010/main" val="1879312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Huiswerk</a:t>
            </a:r>
            <a:r>
              <a:rPr lang="en-GB" dirty="0"/>
              <a:t> (2 min)</a:t>
            </a:r>
          </a:p>
          <a:p>
            <a:endParaRPr lang="en-GB" dirty="0"/>
          </a:p>
          <a:p>
            <a:pPr marL="342900" lvl="0" indent="-342900">
              <a:lnSpc>
                <a:spcPct val="107000"/>
              </a:lnSpc>
              <a:spcAft>
                <a:spcPts val="800"/>
              </a:spcAft>
              <a:buSzPts val="10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In hierdie laaste paar minute kan leerders </a:t>
            </a:r>
            <a:r>
              <a:rPr lang="af-ZA" sz="1800" b="1" i="1" dirty="0">
                <a:effectLst/>
                <a:latin typeface="Calibri" panose="020F0502020204030204" pitchFamily="34" charset="0"/>
                <a:ea typeface="Calibri" panose="020F0502020204030204" pitchFamily="34" charset="0"/>
                <a:cs typeface="Calibri" panose="020F0502020204030204" pitchFamily="34" charset="0"/>
              </a:rPr>
              <a:t>Aktiwiteit 2</a:t>
            </a:r>
            <a:r>
              <a:rPr lang="af-ZA" sz="1800"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dirty="0">
                <a:effectLst/>
                <a:latin typeface="Calibri" panose="020F0502020204030204" pitchFamily="34" charset="0"/>
                <a:ea typeface="Calibri" panose="020F0502020204030204" pitchFamily="34" charset="0"/>
                <a:cs typeface="Calibri" panose="020F0502020204030204" pitchFamily="34" charset="0"/>
              </a:rPr>
              <a:t>(</a:t>
            </a:r>
            <a:r>
              <a:rPr lang="af-ZA" sz="1800" b="1" i="1" u="sng" dirty="0">
                <a:effectLst/>
                <a:latin typeface="Calibri" panose="020F0502020204030204" pitchFamily="34" charset="0"/>
                <a:ea typeface="Calibri" panose="020F0502020204030204" pitchFamily="34" charset="0"/>
                <a:cs typeface="Calibri" panose="020F0502020204030204" pitchFamily="34" charset="0"/>
              </a:rPr>
              <a:t>Les 2 – Werkkaart</a:t>
            </a:r>
            <a:r>
              <a:rPr lang="af-ZA" sz="1800" dirty="0">
                <a:effectLst/>
                <a:latin typeface="Calibri" panose="020F0502020204030204" pitchFamily="34" charset="0"/>
                <a:ea typeface="Calibri" panose="020F0502020204030204" pitchFamily="34" charset="0"/>
                <a:cs typeface="Calibri" panose="020F0502020204030204" pitchFamily="34" charset="0"/>
              </a:rPr>
              <a:t>) begin voltooi. Hulle sal nie genoeg tyd hê om die aktiwiteit in die klas te voltooi nie en moet dit dus as </a:t>
            </a:r>
            <a:r>
              <a:rPr lang="af-ZA" sz="18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huiswerk</a:t>
            </a:r>
            <a:r>
              <a:rPr lang="af-ZA" sz="1800" b="1" dirty="0">
                <a:effectLst/>
                <a:latin typeface="Calibri" panose="020F0502020204030204" pitchFamily="34" charset="0"/>
                <a:ea typeface="Calibri" panose="020F0502020204030204" pitchFamily="34" charset="0"/>
                <a:cs typeface="Calibri" panose="020F0502020204030204" pitchFamily="34" charset="0"/>
              </a:rPr>
              <a:t> </a:t>
            </a:r>
            <a:r>
              <a:rPr lang="af-ZA" sz="1800" dirty="0">
                <a:effectLst/>
                <a:latin typeface="Calibri" panose="020F0502020204030204" pitchFamily="34" charset="0"/>
                <a:ea typeface="Calibri" panose="020F0502020204030204" pitchFamily="34" charset="0"/>
                <a:cs typeface="Calibri" panose="020F0502020204030204" pitchFamily="34" charset="0"/>
              </a:rPr>
              <a:t>voltooi. Stel die leerders in kennis dat hierdie vrae hulle sal help om</a:t>
            </a:r>
            <a:r>
              <a:rPr lang="af-ZA"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vir die komende eksamen voor te berei.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i="1" dirty="0">
                <a:effectLst/>
                <a:latin typeface="Calibri" panose="020F0502020204030204" pitchFamily="34" charset="0"/>
                <a:ea typeface="Calibri" panose="020F0502020204030204" pitchFamily="34" charset="0"/>
                <a:cs typeface="Calibri" panose="020F0502020204030204" pitchFamily="34" charset="0"/>
              </a:rPr>
              <a:t>Antwoorde is beskikbaar op </a:t>
            </a:r>
            <a:r>
              <a:rPr lang="af-ZA" sz="1800" b="1" i="1" u="sng" dirty="0">
                <a:effectLst/>
                <a:latin typeface="Calibri" panose="020F0502020204030204" pitchFamily="34" charset="0"/>
                <a:ea typeface="Calibri" panose="020F0502020204030204" pitchFamily="34" charset="0"/>
                <a:cs typeface="Calibri" panose="020F0502020204030204" pitchFamily="34" charset="0"/>
              </a:rPr>
              <a:t>Les 2 – Werkkaart MEMO</a:t>
            </a:r>
            <a:r>
              <a:rPr lang="af-ZA" sz="1800" i="1" dirty="0">
                <a:effectLst/>
                <a:latin typeface="Calibri" panose="020F0502020204030204" pitchFamily="34" charset="0"/>
                <a:ea typeface="Calibri" panose="020F0502020204030204" pitchFamily="34" charset="0"/>
                <a:cs typeface="Calibri" panose="020F0502020204030204" pitchFamily="34" charset="0"/>
              </a:rPr>
              <a:t> wat aan die begin van die volgende les met leerders gedeel kan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b="1" dirty="0">
                <a:effectLst/>
                <a:highlight>
                  <a:srgbClr val="FFFF00"/>
                </a:highlight>
                <a:latin typeface="Calibri" panose="020F0502020204030204" pitchFamily="34" charset="0"/>
                <a:ea typeface="Arial" panose="020B0604020202020204" pitchFamily="34" charset="0"/>
                <a:cs typeface="Calibri" panose="020F0502020204030204" pitchFamily="34" charset="0"/>
              </a:rPr>
              <a:t>Huiswerk</a:t>
            </a:r>
            <a:r>
              <a:rPr lang="af-ZA" sz="1800" dirty="0">
                <a:effectLst/>
                <a:latin typeface="Calibri" panose="020F0502020204030204" pitchFamily="34" charset="0"/>
                <a:ea typeface="Arial" panose="020B0604020202020204" pitchFamily="34" charset="0"/>
                <a:cs typeface="Calibri" panose="020F0502020204030204" pitchFamily="34" charset="0"/>
              </a:rPr>
              <a:t>: Herinner leerders om ook die </a:t>
            </a:r>
            <a:r>
              <a:rPr lang="af-ZA" sz="1800" dirty="0" err="1">
                <a:effectLst/>
                <a:latin typeface="Calibri" panose="020F0502020204030204" pitchFamily="34" charset="0"/>
                <a:ea typeface="Arial" panose="020B0604020202020204" pitchFamily="34" charset="0"/>
                <a:cs typeface="Calibri" panose="020F0502020204030204" pitchFamily="34" charset="0"/>
              </a:rPr>
              <a:t>refleksievrae</a:t>
            </a:r>
            <a:r>
              <a:rPr lang="af-ZA" sz="1800" dirty="0">
                <a:effectLst/>
                <a:latin typeface="Calibri" panose="020F0502020204030204" pitchFamily="34" charset="0"/>
                <a:ea typeface="Arial" panose="020B0604020202020204" pitchFamily="34" charset="0"/>
                <a:cs typeface="Calibri" panose="020F0502020204030204" pitchFamily="34" charset="0"/>
              </a:rPr>
              <a:t> te voltooi (</a:t>
            </a:r>
            <a:r>
              <a:rPr lang="af-ZA" sz="1800" b="1" i="1" dirty="0">
                <a:effectLst/>
                <a:latin typeface="Calibri" panose="020F0502020204030204" pitchFamily="34" charset="0"/>
                <a:ea typeface="Arial" panose="020B0604020202020204" pitchFamily="34" charset="0"/>
                <a:cs typeface="Calibri" panose="020F0502020204030204" pitchFamily="34" charset="0"/>
              </a:rPr>
              <a:t>Aktiwiteit 3,</a:t>
            </a:r>
            <a:r>
              <a:rPr lang="af-ZA" sz="1800" b="1" i="1" u="sng" dirty="0">
                <a:effectLst/>
                <a:latin typeface="Calibri" panose="020F0502020204030204" pitchFamily="34" charset="0"/>
                <a:ea typeface="Arial" panose="020B0604020202020204" pitchFamily="34" charset="0"/>
                <a:cs typeface="Calibri" panose="020F0502020204030204" pitchFamily="34" charset="0"/>
              </a:rPr>
              <a:t> Les 2 – Werkkaart</a:t>
            </a:r>
            <a:r>
              <a:rPr lang="af-ZA" sz="1800" dirty="0">
                <a:effectLst/>
                <a:latin typeface="Calibri" panose="020F0502020204030204" pitchFamily="34" charset="0"/>
                <a:ea typeface="Arial" panose="020B0604020202020204" pitchFamily="34" charset="0"/>
                <a:cs typeface="Calibri" panose="020F0502020204030204" pitchFamily="34" charset="0"/>
              </a:rPr>
              <a:t>).  </a:t>
            </a:r>
            <a:endParaRPr lang="en-US" sz="180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17</a:t>
            </a:fld>
            <a:endParaRPr lang="en-US"/>
          </a:p>
        </p:txBody>
      </p:sp>
    </p:spTree>
    <p:extLst>
      <p:ext uri="{BB962C8B-B14F-4D97-AF65-F5344CB8AC3E}">
        <p14:creationId xmlns:p14="http://schemas.microsoft.com/office/powerpoint/2010/main" val="1122168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Onderrig</a:t>
            </a:r>
            <a:r>
              <a:rPr lang="en-ZA" sz="1800" b="0" kern="0" dirty="0">
                <a:effectLst/>
                <a:latin typeface="Calibri" panose="020F0502020204030204" pitchFamily="34" charset="0"/>
                <a:ea typeface="Calibri" panose="020F0502020204030204" pitchFamily="34" charset="0"/>
              </a:rPr>
              <a:t> &amp; </a:t>
            </a:r>
            <a:r>
              <a:rPr lang="en-ZA" sz="1800" b="0" kern="0" dirty="0" err="1">
                <a:effectLst/>
                <a:latin typeface="Calibri" panose="020F0502020204030204" pitchFamily="34" charset="0"/>
                <a:ea typeface="Calibri" panose="020F0502020204030204" pitchFamily="34" charset="0"/>
              </a:rPr>
              <a:t>Bespreking</a:t>
            </a:r>
            <a:r>
              <a:rPr lang="en-ZA" sz="1800" b="0" kern="0" dirty="0">
                <a:effectLst/>
                <a:latin typeface="Calibri" panose="020F0502020204030204" pitchFamily="34" charset="0"/>
                <a:ea typeface="Calibri" panose="020F0502020204030204" pitchFamily="34" charset="0"/>
              </a:rPr>
              <a:t> (6 min)</a:t>
            </a:r>
          </a:p>
          <a:p>
            <a:endParaRPr lang="en-ZA" sz="1800" b="0" kern="0" dirty="0">
              <a:effectLst/>
              <a:latin typeface="Calibri" panose="020F0502020204030204" pitchFamily="34" charset="0"/>
              <a:ea typeface="Calibri" panose="020F0502020204030204" pitchFamily="34"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rial" panose="020B0604020202020204" pitchFamily="34" charset="0"/>
                <a:cs typeface="Calibri" panose="020F0502020204030204" pitchFamily="34" charset="0"/>
              </a:rPr>
              <a:t>Lees die volgende op die skyfie: ARBEIDSWETTE speel 'n kritieke rol in die regverdige en billike behandeling van werkers in Suid-Afrika. Om hierdie wette te verstaan, is belangrik vir beide werkgewers en werknemers.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Kennis van arbeidswette help </a:t>
            </a:r>
            <a:r>
              <a:rPr lang="af-ZA" sz="1800" b="1" dirty="0">
                <a:effectLst/>
                <a:latin typeface="Calibri" panose="020F0502020204030204" pitchFamily="34" charset="0"/>
                <a:ea typeface="Aptos" panose="020B0004020202020204" pitchFamily="34" charset="0"/>
                <a:cs typeface="Calibri" panose="020F0502020204030204" pitchFamily="34" charset="0"/>
              </a:rPr>
              <a:t>werknemers</a:t>
            </a:r>
            <a:r>
              <a:rPr lang="af-ZA" sz="1800" dirty="0">
                <a:effectLst/>
                <a:latin typeface="Calibri" panose="020F0502020204030204" pitchFamily="34" charset="0"/>
                <a:ea typeface="Aptos" panose="020B0004020202020204" pitchFamily="34" charset="0"/>
                <a:cs typeface="Calibri" panose="020F0502020204030204" pitchFamily="34" charset="0"/>
              </a:rPr>
              <a:t> om hul regte te beskerm en te verseker dat hulle regverdig in die werkplek behandel word. Dit bemagtig hulle om beter dienskontrakte te beding en hul regte ten opsigte van lone, voordele en verlof te verstaan. Hulle kan ook regshulp soek in geval van onbillike behandeling of ontslag.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b="1" dirty="0">
                <a:effectLst/>
                <a:latin typeface="Calibri" panose="020F0502020204030204" pitchFamily="34" charset="0"/>
                <a:ea typeface="Aptos" panose="020B0004020202020204" pitchFamily="34" charset="0"/>
                <a:cs typeface="Calibri" panose="020F0502020204030204" pitchFamily="34" charset="0"/>
              </a:rPr>
              <a:t>Vir werkgewers</a:t>
            </a:r>
            <a:r>
              <a:rPr lang="af-ZA" sz="1800" dirty="0">
                <a:effectLst/>
                <a:latin typeface="Calibri" panose="020F0502020204030204" pitchFamily="34" charset="0"/>
                <a:ea typeface="Aptos" panose="020B0004020202020204" pitchFamily="34" charset="0"/>
                <a:cs typeface="Calibri" panose="020F0502020204030204" pitchFamily="34" charset="0"/>
              </a:rPr>
              <a:t> is die nakoming van arbeidswette nie net 'n wetlike vereiste nie, maar ook van kardinale belang vir die handhawing van 'n produktiewe en harmonieuse werksomgewing.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Deur hierdie wette te verstaan en na te kom, kan werkgewers duur regsgeskille vermy, die moraal van werknemers handhaaf en geskoolde werkers lok en behou.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Arbeidswette in Suid-Afrika is ontwerp om die beginsels van regverdigheid, gelykheid en sosiale geregtigheid te handhaaf.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Hulle poog om uitbuiting, diskriminasie en onbillike praktyke in die werkplek te voorkom.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Deur arbeidswette te verstaan en daaraan te voldoen, kan werkgewers en werknemers tot 'n meer inklusiewe en billike samelewing bydra.</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120929DD-F2FC-4DE7-B424-70A3C2B8B5D3}" type="slidenum">
              <a:rPr lang="en-US" smtClean="0"/>
              <a:t>2</a:t>
            </a:fld>
            <a:endParaRPr lang="en-US"/>
          </a:p>
        </p:txBody>
      </p:sp>
    </p:spTree>
    <p:extLst>
      <p:ext uri="{BB962C8B-B14F-4D97-AF65-F5344CB8AC3E}">
        <p14:creationId xmlns:p14="http://schemas.microsoft.com/office/powerpoint/2010/main" val="831757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a:effectLst/>
                <a:latin typeface="Calibri" panose="020F0502020204030204" pitchFamily="34" charset="0"/>
                <a:ea typeface="Calibri" panose="020F0502020204030204" pitchFamily="34" charset="0"/>
              </a:rPr>
              <a:t>Teaching &amp; Discussion (2 min)</a:t>
            </a:r>
          </a:p>
          <a:p>
            <a:endParaRPr lang="en-ZA" sz="1800" b="0" kern="0" dirty="0">
              <a:effectLst/>
              <a:latin typeface="Calibri" panose="020F0502020204030204" pitchFamily="34" charset="0"/>
              <a:ea typeface="Calibri" panose="020F0502020204030204" pitchFamily="34" charset="0"/>
            </a:endParaRPr>
          </a:p>
          <a:p>
            <a:pPr marL="228600" lvl="0" indent="-228600">
              <a:lnSpc>
                <a:spcPct val="107000"/>
              </a:lnSpc>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As gevolg van Suid-Afrika se apartheidsverlede, werkreservering en die segregasie en uitbuiting van werkers, word Suid-Afrikaanse arbeid hoofsaaklik deur vier wette beheer. Dit is </a:t>
            </a:r>
            <a:r>
              <a:rPr lang="af-ZA" sz="1800" b="1" dirty="0">
                <a:effectLst/>
                <a:latin typeface="Calibri" panose="020F0502020204030204" pitchFamily="34" charset="0"/>
                <a:ea typeface="Aptos" panose="020B0004020202020204" pitchFamily="34" charset="0"/>
                <a:cs typeface="Calibri" panose="020F0502020204030204" pitchFamily="34" charset="0"/>
              </a:rPr>
              <a:t>die Wet op Arbeidsverhoudinge, die Wet op Basiese Diensvoorwaardes, die Wet op Gelyke Indiensneming</a:t>
            </a:r>
            <a:r>
              <a:rPr lang="af-ZA" sz="1800" dirty="0">
                <a:effectLst/>
                <a:latin typeface="Calibri" panose="020F0502020204030204" pitchFamily="34" charset="0"/>
                <a:ea typeface="Aptos" panose="020B0004020202020204" pitchFamily="34" charset="0"/>
                <a:cs typeface="Calibri" panose="020F0502020204030204" pitchFamily="34" charset="0"/>
              </a:rPr>
              <a:t> en die Wet op Vaardigheidsontwikkeling.  Hierdie wette is ontwerp om die regte van werkers en werkgewers te beskerm en almal sal jou direk raak wanneer jy begin werk of werk soek.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spcAft>
                <a:spcPts val="800"/>
              </a:spcAft>
              <a:buFont typeface="Symbol" panose="05050102010706020507" pitchFamily="18" charset="2"/>
              <a:buChar char=""/>
            </a:pPr>
            <a:r>
              <a:rPr lang="af-ZA" sz="1800" dirty="0">
                <a:effectLst/>
                <a:latin typeface="Calibri" panose="020F0502020204030204" pitchFamily="34" charset="0"/>
                <a:ea typeface="Aptos" panose="020B0004020202020204" pitchFamily="34" charset="0"/>
                <a:cs typeface="Calibri" panose="020F0502020204030204" pitchFamily="34" charset="0"/>
              </a:rPr>
              <a:t>In die volgende drie skyfies, bespreek ons die betrokke wette. Leerders kan </a:t>
            </a:r>
            <a:r>
              <a:rPr lang="af-ZA" sz="1800" b="1" i="1" dirty="0">
                <a:effectLst/>
                <a:latin typeface="Calibri" panose="020F0502020204030204" pitchFamily="34" charset="0"/>
                <a:ea typeface="Aptos" panose="020B0004020202020204" pitchFamily="34" charset="0"/>
                <a:cs typeface="Calibri" panose="020F0502020204030204" pitchFamily="34" charset="0"/>
              </a:rPr>
              <a:t>Aktiwiteit 1 </a:t>
            </a:r>
            <a:r>
              <a:rPr lang="af-ZA" sz="1800" dirty="0">
                <a:effectLst/>
                <a:latin typeface="Calibri" panose="020F0502020204030204" pitchFamily="34" charset="0"/>
                <a:ea typeface="Aptos" panose="020B0004020202020204" pitchFamily="34" charset="0"/>
                <a:cs typeface="Calibri" panose="020F0502020204030204" pitchFamily="34" charset="0"/>
              </a:rPr>
              <a:t>in </a:t>
            </a:r>
            <a:r>
              <a:rPr lang="af-ZA" sz="18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800" dirty="0">
                <a:effectLst/>
                <a:latin typeface="Calibri" panose="020F0502020204030204" pitchFamily="34" charset="0"/>
                <a:ea typeface="Aptos" panose="020B0004020202020204" pitchFamily="34" charset="0"/>
                <a:cs typeface="Calibri" panose="020F0502020204030204" pitchFamily="34" charset="0"/>
              </a:rPr>
              <a:t> voltooi soos u verduidelik.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120929DD-F2FC-4DE7-B424-70A3C2B8B5D3}" type="slidenum">
              <a:rPr lang="en-US" smtClean="0"/>
              <a:t>3</a:t>
            </a:fld>
            <a:endParaRPr lang="en-US"/>
          </a:p>
        </p:txBody>
      </p:sp>
    </p:spTree>
    <p:extLst>
      <p:ext uri="{BB962C8B-B14F-4D97-AF65-F5344CB8AC3E}">
        <p14:creationId xmlns:p14="http://schemas.microsoft.com/office/powerpoint/2010/main" val="3297971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a:effectLst/>
                <a:latin typeface="Calibri" panose="020F0502020204030204" pitchFamily="34" charset="0"/>
                <a:ea typeface="Calibri" panose="020F0502020204030204" pitchFamily="34" charset="0"/>
              </a:rPr>
              <a:t>Teaching &amp; </a:t>
            </a:r>
            <a:r>
              <a:rPr lang="en-ZA" sz="1800" b="0" kern="0" dirty="0" err="1">
                <a:effectLst/>
                <a:latin typeface="Calibri" panose="020F0502020204030204" pitchFamily="34" charset="0"/>
                <a:ea typeface="Calibri" panose="020F0502020204030204" pitchFamily="34" charset="0"/>
              </a:rPr>
              <a:t>Individuele</a:t>
            </a:r>
            <a:r>
              <a:rPr lang="en-ZA" sz="1800" b="0" kern="0" dirty="0">
                <a:effectLst/>
                <a:latin typeface="Calibri" panose="020F0502020204030204" pitchFamily="34" charset="0"/>
                <a:ea typeface="Calibri" panose="020F0502020204030204" pitchFamily="34" charset="0"/>
              </a:rPr>
              <a:t> </a:t>
            </a:r>
            <a:r>
              <a:rPr lang="en-ZA" sz="1800" b="0" kern="0" dirty="0" err="1">
                <a:effectLst/>
                <a:latin typeface="Calibri" panose="020F0502020204030204" pitchFamily="34" charset="0"/>
                <a:ea typeface="Calibri" panose="020F0502020204030204" pitchFamily="34" charset="0"/>
              </a:rPr>
              <a:t>Aktiwiteit</a:t>
            </a:r>
            <a:r>
              <a:rPr lang="en-ZA" sz="1800" b="0" kern="0" dirty="0">
                <a:effectLst/>
                <a:latin typeface="Calibri" panose="020F0502020204030204" pitchFamily="34" charset="0"/>
                <a:ea typeface="Calibri" panose="020F0502020204030204" pitchFamily="34" charset="0"/>
              </a:rPr>
              <a:t> (5 min)</a:t>
            </a:r>
          </a:p>
          <a:p>
            <a:endParaRPr lang="en-ZA" sz="1800" b="0" kern="0" dirty="0">
              <a:effectLst/>
              <a:latin typeface="Calibri" panose="020F0502020204030204" pitchFamily="34" charset="0"/>
              <a:ea typeface="Calibri" panose="020F0502020204030204" pitchFamily="34" charset="0"/>
            </a:endParaRPr>
          </a:p>
          <a:p>
            <a:pPr marL="228600" lvl="0" indent="-2286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Times New Roman" panose="02020603050405020304" pitchFamily="18" charset="0"/>
              </a:rPr>
              <a:t>Die Wet op Arbeidsverhoudinge [no. 66 van 1995] (</a:t>
            </a:r>
            <a:r>
              <a:rPr lang="af-ZA" sz="1200" b="1" dirty="0" err="1">
                <a:effectLst/>
                <a:latin typeface="Calibri" panose="020F0502020204030204" pitchFamily="34" charset="0"/>
                <a:ea typeface="Aptos" panose="020B0004020202020204" pitchFamily="34" charset="0"/>
                <a:cs typeface="Times New Roman" panose="02020603050405020304" pitchFamily="18" charset="0"/>
              </a:rPr>
              <a:t>WAV</a:t>
            </a:r>
            <a:r>
              <a:rPr lang="af-ZA" sz="1200" b="1" dirty="0">
                <a:effectLst/>
                <a:latin typeface="Calibri" panose="020F0502020204030204" pitchFamily="34" charset="0"/>
                <a:ea typeface="Aptos" panose="020B0004020202020204" pitchFamily="34" charset="0"/>
                <a:cs typeface="Times New Roman" panose="02020603050405020304" pitchFamily="18" charset="0"/>
              </a:rPr>
              <a:t>)</a:t>
            </a:r>
            <a:r>
              <a:rPr lang="af-ZA" sz="1200" dirty="0">
                <a:effectLst/>
                <a:latin typeface="Calibri" panose="020F0502020204030204" pitchFamily="34" charset="0"/>
                <a:ea typeface="Aptos" panose="020B0004020202020204" pitchFamily="34" charset="0"/>
                <a:cs typeface="Times New Roman" panose="02020603050405020304" pitchFamily="18" charset="0"/>
              </a:rPr>
              <a:t> is 'n belangrike stuk wetgewing wat die regte en verpligtinge van werkgewers en werknemers in Suid-Afrika beheer. Dit sit die raamwerk uiteen vir die </a:t>
            </a:r>
            <a:r>
              <a:rPr lang="af-ZA" sz="1200" b="1" dirty="0">
                <a:effectLst/>
                <a:latin typeface="Calibri" panose="020F0502020204030204" pitchFamily="34" charset="0"/>
                <a:ea typeface="Aptos" panose="020B0004020202020204" pitchFamily="34" charset="0"/>
                <a:cs typeface="Times New Roman" panose="02020603050405020304" pitchFamily="18" charset="0"/>
              </a:rPr>
              <a:t>vestiging en regulering van vakbonde, kollektiewe bedinging, geskilbeslegting en die voorkoming van onbillike arbeidspraktyke</a:t>
            </a:r>
            <a:r>
              <a:rPr lang="af-ZA" sz="12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28600" lvl="0" indent="-2286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Regte en verpligtinge van werkgewers en werknemers ingevolge die Wet: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685800" lvl="1" indent="-228600">
              <a:lnSpc>
                <a:spcPct val="107000"/>
              </a:lnSpc>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Werkgewers het die reg om hul besighede te bestuur, maar daar word ook van hulle verwag om die regte van hul werknemers te respekteer.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lvl="1" indent="-228600">
              <a:lnSpc>
                <a:spcPct val="107000"/>
              </a:lnSpc>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Net so het werknemers die reg op billike behandeling, 'n veilige werksomgewing en beskerming teen onbillike ontslag.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685800" lvl="1" indent="-228600">
              <a:lnSpc>
                <a:spcPct val="107000"/>
              </a:lnSpc>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Ingevolge die wet word daar van werkgewers verwag om werknemers van skriftelike werkskontrakte te voorsien wat die bepalings en voorwaardes van hul diens uiteensit. Hierdie kontrakte moet voldoen aan die minimum standaarde soos in die Wet uiteengesit, insluitend </a:t>
            </a:r>
            <a:r>
              <a:rPr lang="af-ZA" sz="1200" dirty="0" err="1">
                <a:effectLst/>
                <a:latin typeface="Calibri" panose="020F0502020204030204" pitchFamily="34" charset="0"/>
                <a:ea typeface="Times New Roman" panose="02020603050405020304" pitchFamily="18" charset="0"/>
                <a:cs typeface="Calibri" panose="020F0502020204030204" pitchFamily="34" charset="0"/>
              </a:rPr>
              <a:t>minimumloonkoerse</a:t>
            </a:r>
            <a:r>
              <a:rPr lang="af-ZA" sz="1200" dirty="0">
                <a:effectLst/>
                <a:latin typeface="Calibri" panose="020F0502020204030204" pitchFamily="34" charset="0"/>
                <a:ea typeface="Times New Roman" panose="02020603050405020304" pitchFamily="18" charset="0"/>
                <a:cs typeface="Calibri" panose="020F0502020204030204" pitchFamily="34" charset="0"/>
              </a:rPr>
              <a:t>, werksure, </a:t>
            </a:r>
            <a:r>
              <a:rPr lang="af-ZA" sz="1200" dirty="0" err="1">
                <a:effectLst/>
                <a:latin typeface="Calibri" panose="020F0502020204030204" pitchFamily="34" charset="0"/>
                <a:ea typeface="Times New Roman" panose="02020603050405020304" pitchFamily="18" charset="0"/>
                <a:cs typeface="Calibri" panose="020F0502020204030204" pitchFamily="34" charset="0"/>
              </a:rPr>
              <a:t>verlofregte</a:t>
            </a:r>
            <a:r>
              <a:rPr lang="af-ZA" sz="1200" dirty="0">
                <a:effectLst/>
                <a:latin typeface="Calibri" panose="020F0502020204030204" pitchFamily="34" charset="0"/>
                <a:ea typeface="Times New Roman" panose="02020603050405020304" pitchFamily="18" charset="0"/>
                <a:cs typeface="Calibri" panose="020F0502020204030204" pitchFamily="34" charset="0"/>
              </a:rPr>
              <a:t> en ander statutêre voordele.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514600" lvl="5" indent="-228600">
              <a:lnSpc>
                <a:spcPct val="107000"/>
              </a:lnSpc>
              <a:buFont typeface="Arial Narrow" panose="020B0606020202030204" pitchFamily="34" charset="0"/>
              <a:buChar char="-"/>
            </a:pPr>
            <a:r>
              <a:rPr lang="af-ZA" sz="1200" dirty="0">
                <a:effectLst/>
                <a:latin typeface="Calibri" panose="020F0502020204030204" pitchFamily="34" charset="0"/>
                <a:ea typeface="Times New Roman" panose="02020603050405020304" pitchFamily="18" charset="0"/>
                <a:cs typeface="Calibri" panose="020F0502020204030204" pitchFamily="34" charset="0"/>
              </a:rPr>
              <a:t>Werknemers, aan die ander kant, het die verantwoordelikheid om hul werk ywerig uit te voer, die wettige instruksies van hul werkgewers te volg en tot 'n harmonieuse werksomgewing by te dra.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lnSpc>
                <a:spcPct val="107000"/>
              </a:lnSpc>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514600" lvl="5" indent="-2286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Kollektiewe bedinging en vakbonde:</a:t>
            </a:r>
            <a:r>
              <a:rPr lang="af-ZA" sz="1200" dirty="0">
                <a:effectLst/>
                <a:latin typeface="Calibri" panose="020F0502020204030204" pitchFamily="34" charset="0"/>
                <a:ea typeface="Aptos" panose="020B0004020202020204" pitchFamily="34" charset="0"/>
                <a:cs typeface="Calibri" panose="020F0502020204030204" pitchFamily="34" charset="0"/>
              </a:rPr>
              <a:t> Dit stel werknemers in staat om deur hul vakbonde met werkgewers te onderhandel oor sake soos lone, werksomstandighede en ander werkverwante kwessies.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514600" lvl="5" indent="-2286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Geskilbeslegting: </a:t>
            </a:r>
            <a:r>
              <a:rPr lang="af-ZA" sz="1200" dirty="0">
                <a:effectLst/>
                <a:latin typeface="Calibri" panose="020F0502020204030204" pitchFamily="34" charset="0"/>
                <a:ea typeface="Aptos" panose="020B0004020202020204" pitchFamily="34" charset="0"/>
                <a:cs typeface="Calibri" panose="020F0502020204030204" pitchFamily="34" charset="0"/>
              </a:rPr>
              <a:t>Die Wet op Arbeidsverhoudinge bied verskeie meganismes om geskille in die werkplek op te los. Hierdie meganismes het ten doel om billike en doeltreffende oplossing van geskille te bevorder, die behoefte aan duur litigasie te verminder en harmonieuse </a:t>
            </a:r>
            <a:r>
              <a:rPr lang="af-ZA" sz="1200" dirty="0" err="1">
                <a:effectLst/>
                <a:latin typeface="Calibri" panose="020F0502020204030204" pitchFamily="34" charset="0"/>
                <a:ea typeface="Aptos" panose="020B0004020202020204" pitchFamily="34" charset="0"/>
                <a:cs typeface="Calibri" panose="020F0502020204030204" pitchFamily="34" charset="0"/>
              </a:rPr>
              <a:t>nywerheidsverhoudinge</a:t>
            </a:r>
            <a:r>
              <a:rPr lang="af-ZA" sz="1200" dirty="0">
                <a:effectLst/>
                <a:latin typeface="Calibri" panose="020F0502020204030204" pitchFamily="34" charset="0"/>
                <a:ea typeface="Aptos" panose="020B0004020202020204" pitchFamily="34" charset="0"/>
                <a:cs typeface="Calibri" panose="020F0502020204030204" pitchFamily="34" charset="0"/>
              </a:rPr>
              <a:t> te handhaaf.</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514600" lvl="5" indent="-228600">
              <a:lnSpc>
                <a:spcPct val="107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Die Wet vestig die Kommissie vir Versoening, Bemiddeling en Arbitrasie (KVBA), wat 'n sleutelrol speel in die oplossing van geskille tussen werkgewers en werknemers. Die KVBA bied 'n neutrale en onafhanklike platform vir partye om hul geskille deur versoening, bemiddeling of arbitrasie op te los.</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514600" lvl="5" indent="-228600">
              <a:lnSpc>
                <a:spcPct val="107000"/>
              </a:lnSpc>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Onbillike arbeidspraktyke en onbillike ontslag: </a:t>
            </a:r>
            <a:r>
              <a:rPr lang="af-ZA" sz="1200" dirty="0">
                <a:effectLst/>
                <a:latin typeface="Calibri" panose="020F0502020204030204" pitchFamily="34" charset="0"/>
                <a:ea typeface="Aptos" panose="020B0004020202020204" pitchFamily="34" charset="0"/>
                <a:cs typeface="Calibri" panose="020F0502020204030204" pitchFamily="34" charset="0"/>
              </a:rPr>
              <a:t>Die Wet op Arbeidsverhoudinge verbied onbillike arbeidspraktyke, soos diskriminasie, viktimisering en die onbillike behandeling van werknemers. Dit beskerm ook teen onbillike ontslag.</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2514600" lvl="5" indent="-228600">
              <a:lnSpc>
                <a:spcPct val="107000"/>
              </a:lnSpc>
              <a:spcAft>
                <a:spcPts val="800"/>
              </a:spcAft>
              <a:buFont typeface="Symbol" panose="05050102010706020507" pitchFamily="18" charset="2"/>
              <a:buChar char=""/>
            </a:pPr>
            <a:r>
              <a:rPr lang="af-ZA" sz="1200" b="1" dirty="0">
                <a:effectLst/>
                <a:latin typeface="Calibri" panose="020F0502020204030204" pitchFamily="34" charset="0"/>
                <a:ea typeface="Aptos" panose="020B0004020202020204" pitchFamily="34" charset="0"/>
                <a:cs typeface="Calibri" panose="020F0502020204030204" pitchFamily="34" charset="0"/>
              </a:rPr>
              <a:t>Voldoening aan die Wet op Arbeidsverhoudinge: </a:t>
            </a:r>
            <a:r>
              <a:rPr lang="af-ZA" sz="1200" dirty="0">
                <a:effectLst/>
                <a:latin typeface="Calibri" panose="020F0502020204030204" pitchFamily="34" charset="0"/>
                <a:ea typeface="Aptos" panose="020B0004020202020204" pitchFamily="34" charset="0"/>
                <a:cs typeface="Calibri" panose="020F0502020204030204" pitchFamily="34" charset="0"/>
              </a:rPr>
              <a:t>Die nakoming van die Wet op Arbeidsverhoudinge is noodsaaklik vir beide werkgewers en werknemers. Werkgewers moet seker maak dat hulle vertroud is met die Wet se bepalings en dit in hul daaglikse bedrywighede nakom. Werknemers, aan die ander kant, moet bewus wees van hul regte en verpligtinge ingevolge die Wet.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120929DD-F2FC-4DE7-B424-70A3C2B8B5D3}" type="slidenum">
              <a:rPr lang="en-US" smtClean="0"/>
              <a:t>4</a:t>
            </a:fld>
            <a:endParaRPr lang="en-US"/>
          </a:p>
        </p:txBody>
      </p:sp>
    </p:spTree>
    <p:extLst>
      <p:ext uri="{BB962C8B-B14F-4D97-AF65-F5344CB8AC3E}">
        <p14:creationId xmlns:p14="http://schemas.microsoft.com/office/powerpoint/2010/main" val="3627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a:effectLst/>
                <a:latin typeface="Calibri" panose="020F0502020204030204" pitchFamily="34" charset="0"/>
                <a:ea typeface="Calibri" panose="020F0502020204030204" pitchFamily="34" charset="0"/>
              </a:rPr>
              <a:t>Teaching &amp; </a:t>
            </a:r>
            <a:r>
              <a:rPr lang="en-ZA" sz="1200" b="0" kern="0" dirty="0" err="1">
                <a:effectLst/>
                <a:latin typeface="Calibri" panose="020F0502020204030204" pitchFamily="34" charset="0"/>
                <a:ea typeface="Calibri" panose="020F0502020204030204" pitchFamily="34" charset="0"/>
              </a:rPr>
              <a:t>Individuele</a:t>
            </a:r>
            <a:r>
              <a:rPr lang="en-ZA" sz="1200" b="0" kern="0" dirty="0">
                <a:effectLst/>
                <a:latin typeface="Calibri" panose="020F0502020204030204" pitchFamily="34" charset="0"/>
                <a:ea typeface="Calibri" panose="020F0502020204030204" pitchFamily="34" charset="0"/>
              </a:rPr>
              <a:t> </a:t>
            </a:r>
            <a:r>
              <a:rPr lang="en-ZA" sz="1200" b="0" kern="0" dirty="0" err="1">
                <a:effectLst/>
                <a:latin typeface="Calibri" panose="020F0502020204030204" pitchFamily="34" charset="0"/>
                <a:ea typeface="Calibri" panose="020F0502020204030204" pitchFamily="34" charset="0"/>
              </a:rPr>
              <a:t>Aktiwiteit</a:t>
            </a:r>
            <a:r>
              <a:rPr lang="en-ZA" sz="1200" b="0" kern="0" dirty="0">
                <a:effectLst/>
                <a:latin typeface="Calibri" panose="020F0502020204030204" pitchFamily="34" charset="0"/>
                <a:ea typeface="Calibri" panose="020F0502020204030204" pitchFamily="34" charset="0"/>
              </a:rPr>
              <a:t> (5 min)</a:t>
            </a:r>
            <a:endParaRPr lang="en-US" b="0" dirty="0"/>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5</a:t>
            </a:fld>
            <a:endParaRPr lang="en-US"/>
          </a:p>
        </p:txBody>
      </p:sp>
    </p:spTree>
    <p:extLst>
      <p:ext uri="{BB962C8B-B14F-4D97-AF65-F5344CB8AC3E}">
        <p14:creationId xmlns:p14="http://schemas.microsoft.com/office/powerpoint/2010/main" val="3997544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a:effectLst/>
                <a:latin typeface="Calibri" panose="020F0502020204030204" pitchFamily="34" charset="0"/>
                <a:ea typeface="Calibri" panose="020F0502020204030204" pitchFamily="34" charset="0"/>
              </a:rPr>
              <a:t>Teaching &amp; </a:t>
            </a:r>
            <a:r>
              <a:rPr lang="en-ZA" sz="1200" b="0" kern="0" dirty="0" err="1">
                <a:effectLst/>
                <a:latin typeface="Calibri" panose="020F0502020204030204" pitchFamily="34" charset="0"/>
                <a:ea typeface="Calibri" panose="020F0502020204030204" pitchFamily="34" charset="0"/>
              </a:rPr>
              <a:t>Individuele</a:t>
            </a:r>
            <a:r>
              <a:rPr lang="en-ZA" sz="1200" b="0" kern="0" dirty="0">
                <a:effectLst/>
                <a:latin typeface="Calibri" panose="020F0502020204030204" pitchFamily="34" charset="0"/>
                <a:ea typeface="Calibri" panose="020F0502020204030204" pitchFamily="34" charset="0"/>
              </a:rPr>
              <a:t> </a:t>
            </a:r>
            <a:r>
              <a:rPr lang="en-ZA" sz="1200" b="0" kern="0" dirty="0" err="1">
                <a:effectLst/>
                <a:latin typeface="Calibri" panose="020F0502020204030204" pitchFamily="34" charset="0"/>
                <a:ea typeface="Calibri" panose="020F0502020204030204" pitchFamily="34" charset="0"/>
              </a:rPr>
              <a:t>Aktiwiteit</a:t>
            </a:r>
            <a:r>
              <a:rPr lang="en-ZA" sz="1200" b="0" kern="0" dirty="0">
                <a:effectLst/>
                <a:latin typeface="Calibri" panose="020F0502020204030204" pitchFamily="34" charset="0"/>
                <a:ea typeface="Calibri" panose="020F0502020204030204" pitchFamily="34" charset="0"/>
              </a:rPr>
              <a:t> (5 min)</a:t>
            </a:r>
            <a:endParaRPr lang="en-US" b="0" dirty="0"/>
          </a:p>
          <a:p>
            <a:endParaRPr lang="en-US" dirty="0"/>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Hierdie wet sit die minimum standaarde van indiensneming uiteen, dit beskerm beide werkgewers en werknemers om te verseker dat beide partye weet wat van mekaar verwag word.  Hierdie basiese voorwaardes is verpligtend.</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Die Wet op Basiese Diensvoorwaardes bevat inligting oor werksure, oortyd, verlof, betaling, diensbeëindiging, kinderarbeid en dwangarbeid.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Dit sit die reëls, vereistes en beleide uiteen waaraan 'n werkgewer en werknemer instem om te voldoen tydens die werknemer se diens aan die maatskappy.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Sê vir leerders dat hulle toegang sal hê tot 'n opsomming van hierdie voorwaardes in hul </a:t>
            </a:r>
            <a:r>
              <a:rPr lang="af-ZA" sz="1800" b="1" i="1" u="sng" dirty="0" err="1">
                <a:effectLst/>
                <a:latin typeface="Calibri" panose="020F0502020204030204" pitchFamily="34" charset="0"/>
                <a:ea typeface="Aptos" panose="020B0004020202020204" pitchFamily="34" charset="0"/>
                <a:cs typeface="Calibri" panose="020F0502020204030204" pitchFamily="34" charset="0"/>
              </a:rPr>
              <a:t>Inhoudsopsomming</a:t>
            </a:r>
            <a:r>
              <a:rPr lang="af-ZA" sz="1800" dirty="0">
                <a:effectLst/>
                <a:latin typeface="Calibri" panose="020F0502020204030204" pitchFamily="34" charset="0"/>
                <a:ea typeface="Aptos" panose="020B0004020202020204" pitchFamily="34" charset="0"/>
                <a:cs typeface="Calibri" panose="020F0502020204030204" pitchFamily="34" charset="0"/>
              </a:rPr>
              <a:t>.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b="1" dirty="0">
                <a:solidFill>
                  <a:srgbClr val="FF0000"/>
                </a:solidFill>
                <a:effectLst/>
                <a:latin typeface="Calibri" panose="020F0502020204030204" pitchFamily="34" charset="0"/>
                <a:ea typeface="Aptos" panose="020B00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ptos" panose="020B0004020202020204" pitchFamily="34" charset="0"/>
                <a:cs typeface="Calibri" panose="020F0502020204030204" pitchFamily="34" charset="0"/>
              </a:rPr>
              <a:t>: Indien u genoeg tyd het, kan u kortliks die </a:t>
            </a:r>
            <a:r>
              <a:rPr lang="af-ZA" sz="1800" b="1" i="1" u="sng" dirty="0" err="1">
                <a:solidFill>
                  <a:srgbClr val="FF0000"/>
                </a:solidFill>
                <a:effectLst/>
                <a:latin typeface="Calibri" panose="020F0502020204030204" pitchFamily="34" charset="0"/>
                <a:ea typeface="Aptos" panose="020B0004020202020204" pitchFamily="34" charset="0"/>
                <a:cs typeface="Calibri" panose="020F0502020204030204" pitchFamily="34" charset="0"/>
              </a:rPr>
              <a:t>Inhoudsopsomming</a:t>
            </a:r>
            <a:r>
              <a:rPr lang="af-ZA" sz="1800" dirty="0">
                <a:solidFill>
                  <a:srgbClr val="FF0000"/>
                </a:solidFill>
                <a:effectLst/>
                <a:latin typeface="Calibri" panose="020F0502020204030204" pitchFamily="34" charset="0"/>
                <a:ea typeface="Aptos" panose="020B0004020202020204" pitchFamily="34" charset="0"/>
                <a:cs typeface="Calibri" panose="020F0502020204030204" pitchFamily="34" charset="0"/>
              </a:rPr>
              <a:t> (bladsye 4-6) vertoon om vir die leerders van die voorwaardes in hierdie wet te wys.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6</a:t>
            </a:fld>
            <a:endParaRPr lang="en-US"/>
          </a:p>
        </p:txBody>
      </p:sp>
    </p:spTree>
    <p:extLst>
      <p:ext uri="{BB962C8B-B14F-4D97-AF65-F5344CB8AC3E}">
        <p14:creationId xmlns:p14="http://schemas.microsoft.com/office/powerpoint/2010/main" val="3060470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800" b="0" kern="0" dirty="0" err="1">
                <a:effectLst/>
                <a:latin typeface="Calibri" panose="020F0502020204030204" pitchFamily="34" charset="0"/>
                <a:ea typeface="Calibri" panose="020F0502020204030204" pitchFamily="34" charset="0"/>
              </a:rPr>
              <a:t>Klasaktiwiteit</a:t>
            </a:r>
            <a:r>
              <a:rPr lang="en-ZA" sz="1800" b="0" kern="0" dirty="0">
                <a:effectLst/>
                <a:latin typeface="Calibri" panose="020F0502020204030204" pitchFamily="34" charset="0"/>
                <a:ea typeface="Calibri" panose="020F0502020204030204" pitchFamily="34" charset="0"/>
              </a:rPr>
              <a:t> </a:t>
            </a:r>
            <a:r>
              <a:rPr lang="en-ZA" sz="1800" b="0" kern="0" dirty="0" err="1">
                <a:effectLst/>
                <a:latin typeface="Calibri" panose="020F0502020204030204" pitchFamily="34" charset="0"/>
                <a:ea typeface="Calibri" panose="020F0502020204030204" pitchFamily="34" charset="0"/>
              </a:rPr>
              <a:t>Skyfie</a:t>
            </a:r>
            <a:r>
              <a:rPr lang="en-ZA" sz="1800" b="0" kern="0" dirty="0">
                <a:effectLst/>
                <a:latin typeface="Calibri" panose="020F0502020204030204" pitchFamily="34" charset="0"/>
                <a:ea typeface="Calibri" panose="020F0502020204030204" pitchFamily="34" charset="0"/>
              </a:rPr>
              <a:t> 7-15 (10 min)</a:t>
            </a:r>
          </a:p>
          <a:p>
            <a:endParaRPr lang="en-ZA" sz="1800" b="0" kern="0" dirty="0">
              <a:effectLst/>
              <a:latin typeface="Calibri" panose="020F0502020204030204" pitchFamily="34" charset="0"/>
              <a:ea typeface="Calibri" panose="020F0502020204030204" pitchFamily="34"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Verdeel die klas in SES groepe.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effectLst/>
                <a:latin typeface="Calibri" panose="020F0502020204030204" pitchFamily="34" charset="0"/>
                <a:ea typeface="Aptos" panose="020B0004020202020204" pitchFamily="34" charset="0"/>
                <a:cs typeface="Calibri" panose="020F0502020204030204" pitchFamily="34" charset="0"/>
              </a:rPr>
              <a:t>Maak seker dat elke groep die DRIE </a:t>
            </a:r>
            <a:r>
              <a:rPr lang="af-ZA" sz="1800" dirty="0" err="1">
                <a:effectLst/>
                <a:latin typeface="Calibri" panose="020F0502020204030204" pitchFamily="34" charset="0"/>
                <a:ea typeface="Aptos" panose="020B0004020202020204" pitchFamily="34" charset="0"/>
                <a:cs typeface="Calibri" panose="020F0502020204030204" pitchFamily="34" charset="0"/>
              </a:rPr>
              <a:t>Arbeidsregkaarte</a:t>
            </a:r>
            <a:r>
              <a:rPr lang="af-ZA" sz="1800" dirty="0">
                <a:effectLst/>
                <a:latin typeface="Calibri" panose="020F0502020204030204" pitchFamily="34" charset="0"/>
                <a:ea typeface="Aptos" panose="020B0004020202020204" pitchFamily="34" charset="0"/>
                <a:cs typeface="Calibri" panose="020F0502020204030204" pitchFamily="34" charset="0"/>
              </a:rPr>
              <a:t> het (</a:t>
            </a:r>
            <a:r>
              <a:rPr lang="af-ZA" sz="1800" b="1" i="1" u="sng"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Les 2 – Arbeidswette </a:t>
            </a:r>
            <a:r>
              <a:rPr lang="af-ZA" sz="1800" b="1" i="1" u="sng" dirty="0" err="1">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Spelkaarte</a:t>
            </a:r>
            <a:r>
              <a:rPr lang="af-ZA" sz="1800" i="1"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(druk 1 kopie per groep).</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Verduidelik die aktiwiteit aan leerders: Oor die volgende 8 skyfies sal ek </a:t>
            </a:r>
            <a:r>
              <a:rPr lang="af-ZA" sz="1800" dirty="0">
                <a:effectLst/>
                <a:latin typeface="Calibri" panose="020F0502020204030204" pitchFamily="34" charset="0"/>
                <a:ea typeface="Aptos" panose="020B0004020202020204" pitchFamily="34" charset="0"/>
                <a:cs typeface="Calibri" panose="020F0502020204030204" pitchFamily="34" charset="0"/>
              </a:rPr>
              <a:t>8 scenario's lees. Jou groep sal vinnig moet bespreek WATTER arbeidsreg die relevantste vir hierdie scenario is. Steek die gekose kaart in die lug op sodra julle gereed is. Die eerste groep wat die arbeidswet KORREK kies, wen die punt. Enige groep wat die antwoord uitroep, sal gediskwalifiseer word.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SzPts val="1000"/>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Die groep met die meeste punte na die 8 skyfies, wen. </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af-ZA" sz="1800" b="1" dirty="0">
                <a:solidFill>
                  <a:srgbClr val="FF0000"/>
                </a:solidFill>
                <a:effectLst/>
                <a:latin typeface="Calibri" panose="020F0502020204030204" pitchFamily="34" charset="0"/>
                <a:ea typeface="Aptos" panose="020B00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ptos" panose="020B0004020202020204" pitchFamily="34" charset="0"/>
                <a:cs typeface="Calibri" panose="020F0502020204030204" pitchFamily="34" charset="0"/>
              </a:rPr>
              <a:t>: As u nie genoeg tyd het om al 8 scenario's deur te lees nie, kan u minder doen. U kan ook 'n paar </a:t>
            </a:r>
            <a:r>
              <a:rPr lang="af-ZA" sz="1800" dirty="0" err="1">
                <a:solidFill>
                  <a:srgbClr val="FF0000"/>
                </a:solidFill>
                <a:effectLst/>
                <a:latin typeface="Calibri" panose="020F0502020204030204" pitchFamily="34" charset="0"/>
                <a:ea typeface="Aptos" panose="020B0004020202020204" pitchFamily="34" charset="0"/>
                <a:cs typeface="Calibri" panose="020F0502020204030204" pitchFamily="34" charset="0"/>
              </a:rPr>
              <a:t>fizzers</a:t>
            </a:r>
            <a:r>
              <a:rPr lang="af-ZA" sz="1800" dirty="0">
                <a:solidFill>
                  <a:srgbClr val="FF0000"/>
                </a:solidFill>
                <a:effectLst/>
                <a:latin typeface="Calibri" panose="020F0502020204030204" pitchFamily="34" charset="0"/>
                <a:ea typeface="Aptos" panose="020B0004020202020204" pitchFamily="34" charset="0"/>
                <a:cs typeface="Calibri" panose="020F0502020204030204" pitchFamily="34" charset="0"/>
              </a:rPr>
              <a:t> vir die </a:t>
            </a:r>
            <a:r>
              <a:rPr lang="af-ZA" sz="1800" dirty="0" err="1">
                <a:solidFill>
                  <a:srgbClr val="FF0000"/>
                </a:solidFill>
                <a:effectLst/>
                <a:latin typeface="Calibri" panose="020F0502020204030204" pitchFamily="34" charset="0"/>
                <a:ea typeface="Aptos" panose="020B0004020202020204" pitchFamily="34" charset="0"/>
                <a:cs typeface="Calibri" panose="020F0502020204030204" pitchFamily="34" charset="0"/>
              </a:rPr>
              <a:t>wengroep</a:t>
            </a:r>
            <a:r>
              <a:rPr lang="af-ZA" sz="1800" dirty="0">
                <a:solidFill>
                  <a:srgbClr val="FF0000"/>
                </a:solidFill>
                <a:effectLst/>
                <a:latin typeface="Calibri" panose="020F0502020204030204" pitchFamily="34" charset="0"/>
                <a:ea typeface="Aptos" panose="020B0004020202020204" pitchFamily="34" charset="0"/>
                <a:cs typeface="Calibri" panose="020F0502020204030204" pitchFamily="34" charset="0"/>
              </a:rPr>
              <a:t> saambring.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b="0" dirty="0"/>
          </a:p>
        </p:txBody>
      </p:sp>
      <p:sp>
        <p:nvSpPr>
          <p:cNvPr id="4" name="Slide Number Placeholder 3"/>
          <p:cNvSpPr>
            <a:spLocks noGrp="1"/>
          </p:cNvSpPr>
          <p:nvPr>
            <p:ph type="sldNum" sz="quarter" idx="5"/>
          </p:nvPr>
        </p:nvSpPr>
        <p:spPr/>
        <p:txBody>
          <a:bodyPr/>
          <a:lstStyle/>
          <a:p>
            <a:fld id="{120929DD-F2FC-4DE7-B424-70A3C2B8B5D3}" type="slidenum">
              <a:rPr lang="en-US" smtClean="0"/>
              <a:t>7</a:t>
            </a:fld>
            <a:endParaRPr lang="en-US"/>
          </a:p>
        </p:txBody>
      </p:sp>
    </p:spTree>
    <p:extLst>
      <p:ext uri="{BB962C8B-B14F-4D97-AF65-F5344CB8AC3E}">
        <p14:creationId xmlns:p14="http://schemas.microsoft.com/office/powerpoint/2010/main" val="2391724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US" b="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1: Die Wet op Basiese Diensvoorwaardes</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8</a:t>
            </a:fld>
            <a:endParaRPr lang="en-US"/>
          </a:p>
        </p:txBody>
      </p:sp>
    </p:spTree>
    <p:extLst>
      <p:ext uri="{BB962C8B-B14F-4D97-AF65-F5344CB8AC3E}">
        <p14:creationId xmlns:p14="http://schemas.microsoft.com/office/powerpoint/2010/main" val="137535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kern="0" dirty="0" err="1">
                <a:effectLst/>
                <a:latin typeface="Calibri" panose="020F0502020204030204" pitchFamily="34" charset="0"/>
                <a:ea typeface="Calibri" panose="020F0502020204030204" pitchFamily="34" charset="0"/>
              </a:rPr>
              <a:t>Klasaktiwiteit</a:t>
            </a:r>
            <a:endParaRPr lang="en-US" b="0"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800" dirty="0">
                <a:effectLst/>
                <a:latin typeface="Calibri" panose="020F0502020204030204" pitchFamily="34" charset="0"/>
                <a:ea typeface="Aptos" panose="020B0004020202020204" pitchFamily="34" charset="0"/>
                <a:cs typeface="Calibri" panose="020F0502020204030204" pitchFamily="34" charset="0"/>
              </a:rPr>
              <a:t>Scenario 2: Wet op Gelyke Indiensneming</a:t>
            </a:r>
            <a:endParaRPr lang="en-US" sz="1800" dirty="0">
              <a:effectLst/>
              <a:latin typeface="Calibri" panose="020F050202020403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20929DD-F2FC-4DE7-B424-70A3C2B8B5D3}" type="slidenum">
              <a:rPr lang="en-US" smtClean="0"/>
              <a:t>9</a:t>
            </a:fld>
            <a:endParaRPr lang="en-US"/>
          </a:p>
        </p:txBody>
      </p:sp>
    </p:spTree>
    <p:extLst>
      <p:ext uri="{BB962C8B-B14F-4D97-AF65-F5344CB8AC3E}">
        <p14:creationId xmlns:p14="http://schemas.microsoft.com/office/powerpoint/2010/main" val="2232244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7609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5159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628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en-ZA"/>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328A0D89-2CD6-40EA-9921-DF0035DEE5DE}" type="slidenum">
              <a:rPr lang="en-ZA" smtClean="0"/>
              <a:t>‹#›</a:t>
            </a:fld>
            <a:endParaRPr lang="en-ZA"/>
          </a:p>
        </p:txBody>
      </p:sp>
    </p:spTree>
    <p:extLst>
      <p:ext uri="{BB962C8B-B14F-4D97-AF65-F5344CB8AC3E}">
        <p14:creationId xmlns:p14="http://schemas.microsoft.com/office/powerpoint/2010/main" val="997881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3251143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1263303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557BC0-5E95-42D3-8777-CD09A41619B0}"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685784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557BC0-5E95-42D3-8777-CD09A41619B0}" type="datetimeFigureOut">
              <a:rPr lang="en-ZA" smtClean="0"/>
              <a:t>2025/09/23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3637465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557BC0-5E95-42D3-8777-CD09A41619B0}" type="datetimeFigureOut">
              <a:rPr lang="en-ZA" smtClean="0"/>
              <a:t>2025/09/23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19548330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57BC0-5E95-42D3-8777-CD09A41619B0}" type="datetimeFigureOut">
              <a:rPr lang="en-ZA" smtClean="0"/>
              <a:t>2025/09/23</a:t>
            </a:fld>
            <a:endParaRPr lang="en-ZA"/>
          </a:p>
        </p:txBody>
      </p:sp>
      <p:sp>
        <p:nvSpPr>
          <p:cNvPr id="3" name="Footer Placeholder 2"/>
          <p:cNvSpPr>
            <a:spLocks noGrp="1"/>
          </p:cNvSpPr>
          <p:nvPr>
            <p:ph type="ftr" sz="quarter" idx="11"/>
          </p:nvPr>
        </p:nvSpPr>
        <p:spPr/>
        <p:txBody>
          <a:bodyPr/>
          <a:lstStyle/>
          <a:p>
            <a:endParaRPr lang="en-ZA"/>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13495584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557BC0-5E95-42D3-8777-CD09A41619B0}"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2563899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97040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557BC0-5E95-42D3-8777-CD09A41619B0}"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13405696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557BC0-5E95-42D3-8777-CD09A41619B0}" type="datetimeFigureOut">
              <a:rPr lang="en-ZA" smtClean="0"/>
              <a:t>2025/09/23</a:t>
            </a:fld>
            <a:endParaRPr lang="en-ZA"/>
          </a:p>
        </p:txBody>
      </p:sp>
      <p:sp>
        <p:nvSpPr>
          <p:cNvPr id="6" name="Footer Placeholder 5"/>
          <p:cNvSpPr>
            <a:spLocks noGrp="1"/>
          </p:cNvSpPr>
          <p:nvPr>
            <p:ph type="ftr" sz="quarter" idx="11"/>
          </p:nvPr>
        </p:nvSpPr>
        <p:spPr/>
        <p:txBody>
          <a:bodyPr/>
          <a:lstStyle/>
          <a:p>
            <a:endParaRPr lang="en-ZA"/>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3736710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41971069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850452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3954417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A557BC0-5E95-42D3-8777-CD09A41619B0}" type="datetimeFigureOut">
              <a:rPr lang="en-ZA" smtClean="0"/>
              <a:t>2025/09/23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39767113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A557BC0-5E95-42D3-8777-CD09A41619B0}" type="datetimeFigureOut">
              <a:rPr lang="en-ZA" smtClean="0"/>
              <a:t>2025/09/23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2155039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33328713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557BC0-5E95-42D3-8777-CD09A41619B0}" type="datetimeFigureOut">
              <a:rPr lang="en-ZA" smtClean="0"/>
              <a:t>2025/09/23</a:t>
            </a:fld>
            <a:endParaRPr lang="en-ZA"/>
          </a:p>
        </p:txBody>
      </p:sp>
      <p:sp>
        <p:nvSpPr>
          <p:cNvPr id="5" name="Footer Placeholder 4"/>
          <p:cNvSpPr>
            <a:spLocks noGrp="1"/>
          </p:cNvSpPr>
          <p:nvPr>
            <p:ph type="ftr" sz="quarter" idx="11"/>
          </p:nvPr>
        </p:nvSpPr>
        <p:spPr/>
        <p:txBody>
          <a:bodyPr/>
          <a:lstStyle/>
          <a:p>
            <a:endParaRPr lang="en-ZA"/>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28A0D89-2CD6-40EA-9921-DF0035DEE5DE}" type="slidenum">
              <a:rPr lang="en-ZA" smtClean="0"/>
              <a:t>‹#›</a:t>
            </a:fld>
            <a:endParaRPr lang="en-ZA"/>
          </a:p>
        </p:txBody>
      </p:sp>
    </p:spTree>
    <p:extLst>
      <p:ext uri="{BB962C8B-B14F-4D97-AF65-F5344CB8AC3E}">
        <p14:creationId xmlns:p14="http://schemas.microsoft.com/office/powerpoint/2010/main" val="22642003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8890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40941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7921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063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6399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062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9978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009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9/23/2025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906948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20">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1D8BD707-D9CF-40AE-B4C6-C98DA3205C09}" type="datetimeFigureOut">
              <a:rPr lang="en-US" smtClean="0"/>
              <a:pPr/>
              <a:t>9/23/2025</a:t>
            </a:fld>
            <a:endParaRPr lang="en-US"/>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75007769"/>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3.jpeg"/><Relationship Id="rId5" Type="http://schemas.openxmlformats.org/officeDocument/2006/relationships/image" Target="../media/image11.sv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9.xml"/><Relationship Id="rId5" Type="http://schemas.openxmlformats.org/officeDocument/2006/relationships/image" Target="../media/image3.jpe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3.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avel on a paper&#10;&#10;Description automatically generated">
            <a:extLst>
              <a:ext uri="{FF2B5EF4-FFF2-40B4-BE49-F238E27FC236}">
                <a16:creationId xmlns:a16="http://schemas.microsoft.com/office/drawing/2014/main" id="{D1772811-C830-AD7A-4549-C5575DF39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logo with a person in the middle&#10;&#10;Description automatically generated">
            <a:extLst>
              <a:ext uri="{FF2B5EF4-FFF2-40B4-BE49-F238E27FC236}">
                <a16:creationId xmlns:a16="http://schemas.microsoft.com/office/drawing/2014/main" id="{BFBEC5F9-4A08-2584-68CE-72629CF9BE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104000"/>
                <a:satMod val="128000"/>
                <a:lumMod val="104000"/>
              </a:schemeClr>
            </a:gs>
            <a:gs pos="100000">
              <a:schemeClr val="bg2">
                <a:shade val="76000"/>
                <a:hueMod val="89000"/>
                <a:satMod val="164000"/>
                <a:lumMod val="68000"/>
              </a:schemeClr>
            </a:gs>
          </a:gsLst>
          <a:path path="circle">
            <a:fillToRect l="45000" t="65000" r="125000" b="100000"/>
          </a:path>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750EF4C-990E-4D92-A821-6F742977C0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CCE1B593-017D-4CAA-9E64-92F5EF85F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Oval 9">
              <a:extLst>
                <a:ext uri="{FF2B5EF4-FFF2-40B4-BE49-F238E27FC236}">
                  <a16:creationId xmlns:a16="http://schemas.microsoft.com/office/drawing/2014/main" id="{02770E66-D79F-4ACD-BC33-0E7F0AA14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156AA266-8E32-41F2-9919-33D431005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6F4A4880-A86F-4398-AFEB-CC4A694A2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BF1390FC-32F5-4255-B81D-CF5B0962D2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D7578884-2B62-4724-BFB5-9D1C15EC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CA946BFE-691A-42A2-BB69-AC4A8BF45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5">
              <a:extLst>
                <a:ext uri="{FF2B5EF4-FFF2-40B4-BE49-F238E27FC236}">
                  <a16:creationId xmlns:a16="http://schemas.microsoft.com/office/drawing/2014/main" id="{B9A446F7-DA1A-4333-A02F-32835A2DF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Freeform 5">
              <a:extLst>
                <a:ext uri="{FF2B5EF4-FFF2-40B4-BE49-F238E27FC236}">
                  <a16:creationId xmlns:a16="http://schemas.microsoft.com/office/drawing/2014/main" id="{E66E302E-B50B-46D6-9540-94BCF70B3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8" name="Freeform 5">
              <a:extLst>
                <a:ext uri="{FF2B5EF4-FFF2-40B4-BE49-F238E27FC236}">
                  <a16:creationId xmlns:a16="http://schemas.microsoft.com/office/drawing/2014/main" id="{EDA34A87-5D28-4516-B280-4F078A3923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0" name="Rectangle 19">
            <a:extLst>
              <a:ext uri="{FF2B5EF4-FFF2-40B4-BE49-F238E27FC236}">
                <a16:creationId xmlns:a16="http://schemas.microsoft.com/office/drawing/2014/main" id="{A02B72A2-60A1-41E3-AD56-D2EE44156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FB3EF4D6-026A-4D52-B916-967329EE3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5">
            <a:extLst>
              <a:ext uri="{FF2B5EF4-FFF2-40B4-BE49-F238E27FC236}">
                <a16:creationId xmlns:a16="http://schemas.microsoft.com/office/drawing/2014/main" id="{4DB4846F-6AA5-4DB3-9581-D95F22BD5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dirty="0"/>
          </a:p>
        </p:txBody>
      </p:sp>
      <p:sp>
        <p:nvSpPr>
          <p:cNvPr id="26" name="Freeform: Shape 25">
            <a:extLst>
              <a:ext uri="{FF2B5EF4-FFF2-40B4-BE49-F238E27FC236}">
                <a16:creationId xmlns:a16="http://schemas.microsoft.com/office/drawing/2014/main" id="{D54EC22E-2292-4292-A80B-E81DF64BF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0041"/>
            <a:ext cx="12192000" cy="5077959"/>
          </a:xfrm>
          <a:custGeom>
            <a:avLst/>
            <a:gdLst>
              <a:gd name="connsiteX0" fmla="*/ 12192000 w 12192000"/>
              <a:gd name="connsiteY0" fmla="*/ 0 h 5077959"/>
              <a:gd name="connsiteX1" fmla="*/ 12192000 w 12192000"/>
              <a:gd name="connsiteY1" fmla="*/ 1972152 h 5077959"/>
              <a:gd name="connsiteX2" fmla="*/ 12192000 w 12192000"/>
              <a:gd name="connsiteY2" fmla="*/ 2361342 h 5077959"/>
              <a:gd name="connsiteX3" fmla="*/ 12192000 w 12192000"/>
              <a:gd name="connsiteY3" fmla="*/ 5077959 h 5077959"/>
              <a:gd name="connsiteX4" fmla="*/ 0 w 12192000"/>
              <a:gd name="connsiteY4" fmla="*/ 5077959 h 5077959"/>
              <a:gd name="connsiteX5" fmla="*/ 0 w 12192000"/>
              <a:gd name="connsiteY5" fmla="*/ 2361342 h 5077959"/>
              <a:gd name="connsiteX6" fmla="*/ 0 w 12192000"/>
              <a:gd name="connsiteY6" fmla="*/ 1972152 h 5077959"/>
              <a:gd name="connsiteX7" fmla="*/ 0 w 12192000"/>
              <a:gd name="connsiteY7" fmla="*/ 12515 h 5077959"/>
              <a:gd name="connsiteX8" fmla="*/ 108623 w 12192000"/>
              <a:gd name="connsiteY8" fmla="*/ 29540 h 5077959"/>
              <a:gd name="connsiteX9" fmla="*/ 300195 w 12192000"/>
              <a:gd name="connsiteY9" fmla="*/ 56163 h 5077959"/>
              <a:gd name="connsiteX10" fmla="*/ 527528 w 12192000"/>
              <a:gd name="connsiteY10" fmla="*/ 88041 h 5077959"/>
              <a:gd name="connsiteX11" fmla="*/ 779127 w 12192000"/>
              <a:gd name="connsiteY11" fmla="*/ 121671 h 5077959"/>
              <a:gd name="connsiteX12" fmla="*/ 1062654 w 12192000"/>
              <a:gd name="connsiteY12" fmla="*/ 157052 h 5077959"/>
              <a:gd name="connsiteX13" fmla="*/ 1371726 w 12192000"/>
              <a:gd name="connsiteY13" fmla="*/ 194535 h 5077959"/>
              <a:gd name="connsiteX14" fmla="*/ 1707616 w 12192000"/>
              <a:gd name="connsiteY14" fmla="*/ 232018 h 5077959"/>
              <a:gd name="connsiteX15" fmla="*/ 2065219 w 12192000"/>
              <a:gd name="connsiteY15" fmla="*/ 270201 h 5077959"/>
              <a:gd name="connsiteX16" fmla="*/ 2450918 w 12192000"/>
              <a:gd name="connsiteY16" fmla="*/ 305583 h 5077959"/>
              <a:gd name="connsiteX17" fmla="*/ 2854496 w 12192000"/>
              <a:gd name="connsiteY17" fmla="*/ 339562 h 5077959"/>
              <a:gd name="connsiteX18" fmla="*/ 3281065 w 12192000"/>
              <a:gd name="connsiteY18" fmla="*/ 370390 h 5077959"/>
              <a:gd name="connsiteX19" fmla="*/ 3725514 w 12192000"/>
              <a:gd name="connsiteY19" fmla="*/ 399815 h 5077959"/>
              <a:gd name="connsiteX20" fmla="*/ 4189119 w 12192000"/>
              <a:gd name="connsiteY20" fmla="*/ 427490 h 5077959"/>
              <a:gd name="connsiteX21" fmla="*/ 4426671 w 12192000"/>
              <a:gd name="connsiteY21" fmla="*/ 437298 h 5077959"/>
              <a:gd name="connsiteX22" fmla="*/ 4669330 w 12192000"/>
              <a:gd name="connsiteY22" fmla="*/ 448158 h 5077959"/>
              <a:gd name="connsiteX23" fmla="*/ 4915819 w 12192000"/>
              <a:gd name="connsiteY23" fmla="*/ 458317 h 5077959"/>
              <a:gd name="connsiteX24" fmla="*/ 5163586 w 12192000"/>
              <a:gd name="connsiteY24" fmla="*/ 464973 h 5077959"/>
              <a:gd name="connsiteX25" fmla="*/ 5416461 w 12192000"/>
              <a:gd name="connsiteY25" fmla="*/ 470928 h 5077959"/>
              <a:gd name="connsiteX26" fmla="*/ 5671892 w 12192000"/>
              <a:gd name="connsiteY26" fmla="*/ 477234 h 5077959"/>
              <a:gd name="connsiteX27" fmla="*/ 5932430 w 12192000"/>
              <a:gd name="connsiteY27" fmla="*/ 481437 h 5077959"/>
              <a:gd name="connsiteX28" fmla="*/ 6195523 w 12192000"/>
              <a:gd name="connsiteY28" fmla="*/ 481437 h 5077959"/>
              <a:gd name="connsiteX29" fmla="*/ 6461170 w 12192000"/>
              <a:gd name="connsiteY29" fmla="*/ 483539 h 5077959"/>
              <a:gd name="connsiteX30" fmla="*/ 6729372 w 12192000"/>
              <a:gd name="connsiteY30" fmla="*/ 481437 h 5077959"/>
              <a:gd name="connsiteX31" fmla="*/ 7001406 w 12192000"/>
              <a:gd name="connsiteY31" fmla="*/ 477234 h 5077959"/>
              <a:gd name="connsiteX32" fmla="*/ 7273439 w 12192000"/>
              <a:gd name="connsiteY32" fmla="*/ 473380 h 5077959"/>
              <a:gd name="connsiteX33" fmla="*/ 7549303 w 12192000"/>
              <a:gd name="connsiteY33" fmla="*/ 464973 h 5077959"/>
              <a:gd name="connsiteX34" fmla="*/ 7827722 w 12192000"/>
              <a:gd name="connsiteY34" fmla="*/ 456215 h 5077959"/>
              <a:gd name="connsiteX35" fmla="*/ 8106140 w 12192000"/>
              <a:gd name="connsiteY35" fmla="*/ 446056 h 5077959"/>
              <a:gd name="connsiteX36" fmla="*/ 8387114 w 12192000"/>
              <a:gd name="connsiteY36" fmla="*/ 431694 h 5077959"/>
              <a:gd name="connsiteX37" fmla="*/ 8670640 w 12192000"/>
              <a:gd name="connsiteY37" fmla="*/ 414528 h 5077959"/>
              <a:gd name="connsiteX38" fmla="*/ 8955446 w 12192000"/>
              <a:gd name="connsiteY38" fmla="*/ 398064 h 5077959"/>
              <a:gd name="connsiteX39" fmla="*/ 9240250 w 12192000"/>
              <a:gd name="connsiteY39" fmla="*/ 377045 h 5077959"/>
              <a:gd name="connsiteX40" fmla="*/ 9528886 w 12192000"/>
              <a:gd name="connsiteY40" fmla="*/ 351823 h 5077959"/>
              <a:gd name="connsiteX41" fmla="*/ 9813691 w 12192000"/>
              <a:gd name="connsiteY41" fmla="*/ 326601 h 5077959"/>
              <a:gd name="connsiteX42" fmla="*/ 10103603 w 12192000"/>
              <a:gd name="connsiteY42" fmla="*/ 297525 h 5077959"/>
              <a:gd name="connsiteX43" fmla="*/ 10394794 w 12192000"/>
              <a:gd name="connsiteY43" fmla="*/ 265647 h 5077959"/>
              <a:gd name="connsiteX44" fmla="*/ 10682153 w 12192000"/>
              <a:gd name="connsiteY44" fmla="*/ 232018 h 5077959"/>
              <a:gd name="connsiteX45" fmla="*/ 10973344 w 12192000"/>
              <a:gd name="connsiteY45" fmla="*/ 192783 h 5077959"/>
              <a:gd name="connsiteX46" fmla="*/ 11263257 w 12192000"/>
              <a:gd name="connsiteY46" fmla="*/ 150746 h 5077959"/>
              <a:gd name="connsiteX47" fmla="*/ 11554448 w 12192000"/>
              <a:gd name="connsiteY47" fmla="*/ 109060 h 5077959"/>
              <a:gd name="connsiteX48" fmla="*/ 11844360 w 12192000"/>
              <a:gd name="connsiteY48" fmla="*/ 60367 h 5077959"/>
              <a:gd name="connsiteX49" fmla="*/ 12132996 w 12192000"/>
              <a:gd name="connsiteY49" fmla="*/ 10623 h 507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192000" h="5077959">
                <a:moveTo>
                  <a:pt x="12192000" y="0"/>
                </a:moveTo>
                <a:lnTo>
                  <a:pt x="12192000" y="1972152"/>
                </a:lnTo>
                <a:lnTo>
                  <a:pt x="12192000" y="2361342"/>
                </a:lnTo>
                <a:lnTo>
                  <a:pt x="12192000" y="5077959"/>
                </a:lnTo>
                <a:lnTo>
                  <a:pt x="0" y="5077959"/>
                </a:lnTo>
                <a:lnTo>
                  <a:pt x="0" y="2361342"/>
                </a:lnTo>
                <a:lnTo>
                  <a:pt x="0" y="1972152"/>
                </a:lnTo>
                <a:lnTo>
                  <a:pt x="0" y="12515"/>
                </a:lnTo>
                <a:lnTo>
                  <a:pt x="108623" y="29540"/>
                </a:lnTo>
                <a:lnTo>
                  <a:pt x="300195" y="56163"/>
                </a:lnTo>
                <a:lnTo>
                  <a:pt x="527528" y="88041"/>
                </a:lnTo>
                <a:lnTo>
                  <a:pt x="779127" y="121671"/>
                </a:lnTo>
                <a:lnTo>
                  <a:pt x="1062654" y="157052"/>
                </a:lnTo>
                <a:lnTo>
                  <a:pt x="1371726" y="194535"/>
                </a:lnTo>
                <a:lnTo>
                  <a:pt x="1707616" y="232018"/>
                </a:lnTo>
                <a:lnTo>
                  <a:pt x="2065219" y="270201"/>
                </a:lnTo>
                <a:lnTo>
                  <a:pt x="2450918" y="305583"/>
                </a:lnTo>
                <a:lnTo>
                  <a:pt x="2854496" y="339562"/>
                </a:lnTo>
                <a:lnTo>
                  <a:pt x="3281065" y="370390"/>
                </a:lnTo>
                <a:lnTo>
                  <a:pt x="3725514" y="399815"/>
                </a:lnTo>
                <a:lnTo>
                  <a:pt x="4189119" y="427490"/>
                </a:lnTo>
                <a:lnTo>
                  <a:pt x="4426671" y="437298"/>
                </a:lnTo>
                <a:lnTo>
                  <a:pt x="4669330" y="448158"/>
                </a:lnTo>
                <a:lnTo>
                  <a:pt x="4915819" y="458317"/>
                </a:lnTo>
                <a:lnTo>
                  <a:pt x="5163586" y="464973"/>
                </a:lnTo>
                <a:lnTo>
                  <a:pt x="5416461" y="470928"/>
                </a:lnTo>
                <a:lnTo>
                  <a:pt x="5671892" y="477234"/>
                </a:lnTo>
                <a:lnTo>
                  <a:pt x="5932430" y="481437"/>
                </a:lnTo>
                <a:lnTo>
                  <a:pt x="6195523" y="481437"/>
                </a:lnTo>
                <a:lnTo>
                  <a:pt x="6461170" y="483539"/>
                </a:lnTo>
                <a:lnTo>
                  <a:pt x="6729372" y="481437"/>
                </a:lnTo>
                <a:lnTo>
                  <a:pt x="7001406" y="477234"/>
                </a:lnTo>
                <a:lnTo>
                  <a:pt x="7273439" y="473380"/>
                </a:lnTo>
                <a:lnTo>
                  <a:pt x="7549303" y="464973"/>
                </a:lnTo>
                <a:lnTo>
                  <a:pt x="7827722" y="456215"/>
                </a:lnTo>
                <a:lnTo>
                  <a:pt x="8106140" y="446056"/>
                </a:lnTo>
                <a:lnTo>
                  <a:pt x="8387114" y="431694"/>
                </a:lnTo>
                <a:lnTo>
                  <a:pt x="8670640" y="414528"/>
                </a:lnTo>
                <a:lnTo>
                  <a:pt x="8955446" y="398064"/>
                </a:lnTo>
                <a:lnTo>
                  <a:pt x="9240250" y="377045"/>
                </a:lnTo>
                <a:lnTo>
                  <a:pt x="9528886" y="351823"/>
                </a:lnTo>
                <a:lnTo>
                  <a:pt x="9813691" y="326601"/>
                </a:lnTo>
                <a:lnTo>
                  <a:pt x="10103603" y="297525"/>
                </a:lnTo>
                <a:lnTo>
                  <a:pt x="10394794" y="265647"/>
                </a:lnTo>
                <a:lnTo>
                  <a:pt x="10682153" y="232018"/>
                </a:lnTo>
                <a:lnTo>
                  <a:pt x="10973344" y="192783"/>
                </a:lnTo>
                <a:lnTo>
                  <a:pt x="11263257" y="150746"/>
                </a:lnTo>
                <a:lnTo>
                  <a:pt x="11554448" y="109060"/>
                </a:lnTo>
                <a:lnTo>
                  <a:pt x="11844360" y="60367"/>
                </a:lnTo>
                <a:lnTo>
                  <a:pt x="12132996" y="10623"/>
                </a:lnTo>
                <a:close/>
              </a:path>
            </a:pathLst>
          </a:custGeom>
          <a:solidFill>
            <a:srgbClr val="FFFFFF"/>
          </a:solidFill>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grpSp>
        <p:nvGrpSpPr>
          <p:cNvPr id="28" name="Group 27">
            <a:extLst>
              <a:ext uri="{FF2B5EF4-FFF2-40B4-BE49-F238E27FC236}">
                <a16:creationId xmlns:a16="http://schemas.microsoft.com/office/drawing/2014/main" id="{992A2039-50D4-4D49-A79F-C82A1D9131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29" name="Rectangle 28">
              <a:extLst>
                <a:ext uri="{FF2B5EF4-FFF2-40B4-BE49-F238E27FC236}">
                  <a16:creationId xmlns:a16="http://schemas.microsoft.com/office/drawing/2014/main" id="{CC1C7165-8A3A-44EB-88D0-4EFA36A004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30" name="Freeform 5">
              <a:extLst>
                <a:ext uri="{FF2B5EF4-FFF2-40B4-BE49-F238E27FC236}">
                  <a16:creationId xmlns:a16="http://schemas.microsoft.com/office/drawing/2014/main" id="{A1081473-BB93-49A4-B605-4E20537397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ln>
              <a:noFill/>
            </a:ln>
          </p:spPr>
          <p:txBody>
            <a:bodyPr/>
            <a:lstStyle/>
            <a:p>
              <a:endParaRPr lang="en-US"/>
            </a:p>
          </p:txBody>
        </p:sp>
      </p:grpSp>
      <p:sp>
        <p:nvSpPr>
          <p:cNvPr id="3" name="TextBox 2">
            <a:extLst>
              <a:ext uri="{FF2B5EF4-FFF2-40B4-BE49-F238E27FC236}">
                <a16:creationId xmlns:a16="http://schemas.microsoft.com/office/drawing/2014/main" id="{C88B7A9B-8DD9-02EE-DF5C-DC0762191DB9}"/>
              </a:ext>
            </a:extLst>
          </p:cNvPr>
          <p:cNvSpPr txBox="1"/>
          <p:nvPr/>
        </p:nvSpPr>
        <p:spPr>
          <a:xfrm>
            <a:off x="763588" y="2757942"/>
            <a:ext cx="10664823" cy="3261857"/>
          </a:xfrm>
          <a:prstGeom prst="rect">
            <a:avLst/>
          </a:prstGeom>
        </p:spPr>
        <p:txBody>
          <a:bodyPr vert="horz" lIns="91440" tIns="45720" rIns="91440" bIns="45720" rtlCol="0">
            <a:normAutofit lnSpcReduction="10000"/>
          </a:bodyPr>
          <a:lstStyle/>
          <a:p>
            <a:pPr>
              <a:spcBef>
                <a:spcPts val="1000"/>
              </a:spcBef>
              <a:buClr>
                <a:schemeClr val="accent1"/>
              </a:buClr>
              <a:buSzPct val="80000"/>
            </a:pPr>
            <a:r>
              <a:rPr lang="en-US" sz="2400" b="1" dirty="0">
                <a:solidFill>
                  <a:srgbClr val="404040"/>
                </a:solidFill>
              </a:rPr>
              <a:t>Scenario 3: </a:t>
            </a:r>
          </a:p>
          <a:p>
            <a:pPr>
              <a:spcBef>
                <a:spcPts val="1000"/>
              </a:spcBef>
              <a:buClr>
                <a:schemeClr val="accent1"/>
              </a:buClr>
              <a:buSzPct val="80000"/>
            </a:pPr>
            <a:r>
              <a:rPr lang="nl-NL" sz="2400" dirty="0">
                <a:solidFill>
                  <a:srgbClr val="404040"/>
                </a:solidFill>
              </a:rPr>
              <a:t>Sarah is in 'n eerstejaar-internskap by haar plaaslike hoërskool. Sy was 'n top akademiese leerder in haar matriekjaar en is baie opgewonde om by haar onderwysers te leer. Sy voel net baie oorweldig aangesien baie onderwysers afwesig is weens siekte en sy gevra is om in te tree en hul klasse te onderrig. Sy ontvang nie ekstra betaling vir enige van hierdie werk nie. Toe sy by die bestuur navraag doen, het hulle gesê hulle kan haar laat gaan, aangesien baie ander in die internskap belangstel.</a:t>
            </a:r>
            <a:endParaRPr lang="en-US" sz="2400" dirty="0">
              <a:solidFill>
                <a:srgbClr val="404040"/>
              </a:solidFill>
            </a:endParaRPr>
          </a:p>
        </p:txBody>
      </p:sp>
      <p:pic>
        <p:nvPicPr>
          <p:cNvPr id="4" name="Picture 3" descr="A logo with a person in the middle&#10;&#10;Description automatically generated">
            <a:extLst>
              <a:ext uri="{FF2B5EF4-FFF2-40B4-BE49-F238E27FC236}">
                <a16:creationId xmlns:a16="http://schemas.microsoft.com/office/drawing/2014/main" id="{02C8E593-8671-FEF4-55CD-DE94E1F82A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7954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55" name="Rectangle 54">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6" name="Oval 55">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Oval 56">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Oval 57">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Oval 58">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Oval 59">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62"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63"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65" name="Rectangle 64">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Rectangle 66">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FD9464E-E5B9-40C0-B738-67C266F51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250" y="473745"/>
            <a:ext cx="11227090" cy="5902829"/>
          </a:xfrm>
          <a:prstGeom prst="rect">
            <a:avLst/>
          </a:prstGeom>
          <a:solidFill>
            <a:srgbClr val="404040"/>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1" name="Rectangle 70">
            <a:extLst>
              <a:ext uri="{FF2B5EF4-FFF2-40B4-BE49-F238E27FC236}">
                <a16:creationId xmlns:a16="http://schemas.microsoft.com/office/drawing/2014/main" id="{6CCD7EA2-2557-4E49-9B59-9C028EF18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473746"/>
            <a:ext cx="4168684" cy="5902828"/>
          </a:xfrm>
          <a:prstGeom prst="rect">
            <a:avLst/>
          </a:prstGeom>
          <a:solidFill>
            <a:srgbClr val="26262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Box 2">
            <a:extLst>
              <a:ext uri="{FF2B5EF4-FFF2-40B4-BE49-F238E27FC236}">
                <a16:creationId xmlns:a16="http://schemas.microsoft.com/office/drawing/2014/main" id="{042C1061-CC5F-11AD-D4D3-FC1839B0018F}"/>
              </a:ext>
            </a:extLst>
          </p:cNvPr>
          <p:cNvSpPr txBox="1"/>
          <p:nvPr/>
        </p:nvSpPr>
        <p:spPr>
          <a:xfrm>
            <a:off x="994088" y="721360"/>
            <a:ext cx="5879463" cy="5374640"/>
          </a:xfrm>
          <a:prstGeom prst="rect">
            <a:avLst/>
          </a:prstGeom>
        </p:spPr>
        <p:txBody>
          <a:bodyPr vert="horz" lIns="91440" tIns="45720" rIns="91440" bIns="45720" rtlCol="0" anchor="ctr">
            <a:normAutofit/>
          </a:bodyPr>
          <a:lstStyle/>
          <a:p>
            <a:pPr>
              <a:spcBef>
                <a:spcPts val="1000"/>
              </a:spcBef>
              <a:buClr>
                <a:schemeClr val="accent1"/>
              </a:buClr>
              <a:buSzPct val="80000"/>
            </a:pPr>
            <a:r>
              <a:rPr lang="en-US" sz="2000" b="1" dirty="0">
                <a:solidFill>
                  <a:srgbClr val="FFFFFF"/>
                </a:solidFill>
              </a:rPr>
              <a:t>Scenario 4: </a:t>
            </a:r>
          </a:p>
          <a:p>
            <a:pPr>
              <a:spcBef>
                <a:spcPts val="1000"/>
              </a:spcBef>
              <a:buClr>
                <a:schemeClr val="accent1"/>
              </a:buClr>
              <a:buSzPct val="80000"/>
            </a:pPr>
            <a:r>
              <a:rPr lang="nl-NL" sz="2000" dirty="0">
                <a:solidFill>
                  <a:srgbClr val="FFFFFF"/>
                </a:solidFill>
              </a:rPr>
              <a:t>Henry het verlede jaar graad 12 voltooi. Hy was gelukkig om 'n werk by Eskom te kry. Hy het die werk geniet en voel dat die verwagtinge billik is. Daar was baie klagtes, van werkers wat al langer as hy by Eskom is, dat die salaris onregverdig is. Hulle voel elke keer as daar beurtkrag is, word hulle deur die publiek mishandel wat weet hulle werk vir Eskom. Die werkers het 'n staking gereël om die maatskappy te motiveer om hulle meer te betaal. Sy kollegas het vir Henry gesê hy moet saam met hulle staak, anders gaan hulle sy werkslewe baie onaangenaam maak. Eskom het aan hul personeel gesê dat enigiemand wat staak, onmiddellik afgedank sal word.</a:t>
            </a:r>
            <a:endParaRPr lang="en-US" sz="2000" dirty="0">
              <a:solidFill>
                <a:srgbClr val="FFFFFF"/>
              </a:solidFill>
            </a:endParaRPr>
          </a:p>
        </p:txBody>
      </p:sp>
      <p:sp>
        <p:nvSpPr>
          <p:cNvPr id="73" name="Rectangle 72">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40" y="473747"/>
            <a:ext cx="685800" cy="590282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Picture 3" descr="A logo with a person in the middle&#10;&#10;Description automatically generated">
            <a:extLst>
              <a:ext uri="{FF2B5EF4-FFF2-40B4-BE49-F238E27FC236}">
                <a16:creationId xmlns:a16="http://schemas.microsoft.com/office/drawing/2014/main" id="{6C6E00FB-65F3-AB01-6219-C3622B44435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3983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Oval 4">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6"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7"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9" name="Rectangle 18">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712E451E-151A-4910-BF41-6A040B659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useBgFill="1">
        <p:nvSpPr>
          <p:cNvPr id="23" name="Rectangle 22">
            <a:extLst>
              <a:ext uri="{FF2B5EF4-FFF2-40B4-BE49-F238E27FC236}">
                <a16:creationId xmlns:a16="http://schemas.microsoft.com/office/drawing/2014/main" id="{C296EFE4-A70C-4388-9A15-3F657B661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250" y="473745"/>
            <a:ext cx="11227090" cy="59028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425EBAFC-9388-432A-BCFD-EEA2F410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Box 2">
            <a:extLst>
              <a:ext uri="{FF2B5EF4-FFF2-40B4-BE49-F238E27FC236}">
                <a16:creationId xmlns:a16="http://schemas.microsoft.com/office/drawing/2014/main" id="{0A9D154B-9FE7-C1E9-F82F-94A4C31354D4}"/>
              </a:ext>
            </a:extLst>
          </p:cNvPr>
          <p:cNvSpPr txBox="1"/>
          <p:nvPr/>
        </p:nvSpPr>
        <p:spPr>
          <a:xfrm>
            <a:off x="1154954" y="1333005"/>
            <a:ext cx="9868646" cy="4476857"/>
          </a:xfrm>
          <a:prstGeom prst="rect">
            <a:avLst/>
          </a:prstGeom>
        </p:spPr>
        <p:txBody>
          <a:bodyPr vert="horz" lIns="91440" tIns="45720" rIns="91440" bIns="45720" rtlCol="0" anchor="ctr">
            <a:normAutofit/>
          </a:bodyPr>
          <a:lstStyle/>
          <a:p>
            <a:pPr>
              <a:spcBef>
                <a:spcPts val="1000"/>
              </a:spcBef>
              <a:buClr>
                <a:schemeClr val="accent1"/>
              </a:buClr>
              <a:buSzPct val="80000"/>
            </a:pPr>
            <a:r>
              <a:rPr lang="en-US" sz="2800" b="1" dirty="0"/>
              <a:t>Scenario 5:</a:t>
            </a:r>
          </a:p>
          <a:p>
            <a:pPr>
              <a:spcBef>
                <a:spcPts val="1000"/>
              </a:spcBef>
              <a:buClr>
                <a:schemeClr val="accent1"/>
              </a:buClr>
              <a:buSzPct val="80000"/>
            </a:pPr>
            <a:r>
              <a:rPr lang="nl-NL" sz="2800" dirty="0"/>
              <a:t>Caelin werk al van kleins af in die familierestaurant. As jong meisie (sowat 8-jarige ouderdom), het haar ouers verwag dat sy die skottelgoed was en in die kombuis help. Haar ouers het gesê dat dit haar weeklikse sakgeld was. Nou, op die ouderdom van 16, is sy bewus daarvan dat dit nie in Suid-Afrika wettig is nie. Haar jonger neefs van 8 en 10 doen nou haar werk as skoonmakers in die kombuis.</a:t>
            </a:r>
            <a:endParaRPr lang="en-US" sz="2800" dirty="0"/>
          </a:p>
        </p:txBody>
      </p:sp>
      <p:pic>
        <p:nvPicPr>
          <p:cNvPr id="4" name="Picture 3" descr="A logo with a person in the middle&#10;&#10;Description automatically generated">
            <a:extLst>
              <a:ext uri="{FF2B5EF4-FFF2-40B4-BE49-F238E27FC236}">
                <a16:creationId xmlns:a16="http://schemas.microsoft.com/office/drawing/2014/main" id="{BFCBAFEA-7376-C2A8-867C-AE57A86DA6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744340"/>
      </p:ext>
    </p:extLst>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104000"/>
                <a:satMod val="128000"/>
                <a:lumMod val="104000"/>
              </a:schemeClr>
            </a:gs>
            <a:gs pos="100000">
              <a:schemeClr val="bg2">
                <a:shade val="76000"/>
                <a:hueMod val="89000"/>
                <a:satMod val="164000"/>
                <a:lumMod val="68000"/>
              </a:schemeClr>
            </a:gs>
          </a:gsLst>
          <a:path path="circle">
            <a:fillToRect l="45000" t="65000" r="125000" b="100000"/>
          </a:path>
        </a:gra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A750EF4C-990E-4D92-A821-6F742977C0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1" name="Rectangle 30">
              <a:extLst>
                <a:ext uri="{FF2B5EF4-FFF2-40B4-BE49-F238E27FC236}">
                  <a16:creationId xmlns:a16="http://schemas.microsoft.com/office/drawing/2014/main" id="{CCE1B593-017D-4CAA-9E64-92F5EF85F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Oval 31">
              <a:extLst>
                <a:ext uri="{FF2B5EF4-FFF2-40B4-BE49-F238E27FC236}">
                  <a16:creationId xmlns:a16="http://schemas.microsoft.com/office/drawing/2014/main" id="{02770E66-D79F-4ACD-BC33-0E7F0AA14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Oval 32">
              <a:extLst>
                <a:ext uri="{FF2B5EF4-FFF2-40B4-BE49-F238E27FC236}">
                  <a16:creationId xmlns:a16="http://schemas.microsoft.com/office/drawing/2014/main" id="{156AA266-8E32-41F2-9919-33D431005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Oval 33">
              <a:extLst>
                <a:ext uri="{FF2B5EF4-FFF2-40B4-BE49-F238E27FC236}">
                  <a16:creationId xmlns:a16="http://schemas.microsoft.com/office/drawing/2014/main" id="{6F4A4880-A86F-4398-AFEB-CC4A694A2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Oval 34">
              <a:extLst>
                <a:ext uri="{FF2B5EF4-FFF2-40B4-BE49-F238E27FC236}">
                  <a16:creationId xmlns:a16="http://schemas.microsoft.com/office/drawing/2014/main" id="{BF1390FC-32F5-4255-B81D-CF5B0962D2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Oval 35">
              <a:extLst>
                <a:ext uri="{FF2B5EF4-FFF2-40B4-BE49-F238E27FC236}">
                  <a16:creationId xmlns:a16="http://schemas.microsoft.com/office/drawing/2014/main" id="{D7578884-2B62-4724-BFB5-9D1C15EC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Oval 36">
              <a:extLst>
                <a:ext uri="{FF2B5EF4-FFF2-40B4-BE49-F238E27FC236}">
                  <a16:creationId xmlns:a16="http://schemas.microsoft.com/office/drawing/2014/main" id="{CA946BFE-691A-42A2-BB69-AC4A8BF45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5">
              <a:extLst>
                <a:ext uri="{FF2B5EF4-FFF2-40B4-BE49-F238E27FC236}">
                  <a16:creationId xmlns:a16="http://schemas.microsoft.com/office/drawing/2014/main" id="{B9A446F7-DA1A-4333-A02F-32835A2DF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38" name="Freeform 5">
              <a:extLst>
                <a:ext uri="{FF2B5EF4-FFF2-40B4-BE49-F238E27FC236}">
                  <a16:creationId xmlns:a16="http://schemas.microsoft.com/office/drawing/2014/main" id="{E66E302E-B50B-46D6-9540-94BCF70B3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8" name="Freeform 5">
              <a:extLst>
                <a:ext uri="{FF2B5EF4-FFF2-40B4-BE49-F238E27FC236}">
                  <a16:creationId xmlns:a16="http://schemas.microsoft.com/office/drawing/2014/main" id="{EDA34A87-5D28-4516-B280-4F078A3923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0" name="Rectangle 19">
            <a:extLst>
              <a:ext uri="{FF2B5EF4-FFF2-40B4-BE49-F238E27FC236}">
                <a16:creationId xmlns:a16="http://schemas.microsoft.com/office/drawing/2014/main" id="{A02B72A2-60A1-41E3-AD56-D2EE44156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FB3EF4D6-026A-4D52-B916-967329EE3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5">
            <a:extLst>
              <a:ext uri="{FF2B5EF4-FFF2-40B4-BE49-F238E27FC236}">
                <a16:creationId xmlns:a16="http://schemas.microsoft.com/office/drawing/2014/main" id="{4DB4846F-6AA5-4DB3-9581-D95F22BD5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dirty="0"/>
          </a:p>
        </p:txBody>
      </p:sp>
      <p:sp>
        <p:nvSpPr>
          <p:cNvPr id="26" name="Freeform: Shape 25">
            <a:extLst>
              <a:ext uri="{FF2B5EF4-FFF2-40B4-BE49-F238E27FC236}">
                <a16:creationId xmlns:a16="http://schemas.microsoft.com/office/drawing/2014/main" id="{D54EC22E-2292-4292-A80B-E81DF64BF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0041"/>
            <a:ext cx="12192000" cy="5077959"/>
          </a:xfrm>
          <a:custGeom>
            <a:avLst/>
            <a:gdLst>
              <a:gd name="connsiteX0" fmla="*/ 12192000 w 12192000"/>
              <a:gd name="connsiteY0" fmla="*/ 0 h 5077959"/>
              <a:gd name="connsiteX1" fmla="*/ 12192000 w 12192000"/>
              <a:gd name="connsiteY1" fmla="*/ 1972152 h 5077959"/>
              <a:gd name="connsiteX2" fmla="*/ 12192000 w 12192000"/>
              <a:gd name="connsiteY2" fmla="*/ 2361342 h 5077959"/>
              <a:gd name="connsiteX3" fmla="*/ 12192000 w 12192000"/>
              <a:gd name="connsiteY3" fmla="*/ 5077959 h 5077959"/>
              <a:gd name="connsiteX4" fmla="*/ 0 w 12192000"/>
              <a:gd name="connsiteY4" fmla="*/ 5077959 h 5077959"/>
              <a:gd name="connsiteX5" fmla="*/ 0 w 12192000"/>
              <a:gd name="connsiteY5" fmla="*/ 2361342 h 5077959"/>
              <a:gd name="connsiteX6" fmla="*/ 0 w 12192000"/>
              <a:gd name="connsiteY6" fmla="*/ 1972152 h 5077959"/>
              <a:gd name="connsiteX7" fmla="*/ 0 w 12192000"/>
              <a:gd name="connsiteY7" fmla="*/ 12515 h 5077959"/>
              <a:gd name="connsiteX8" fmla="*/ 108623 w 12192000"/>
              <a:gd name="connsiteY8" fmla="*/ 29540 h 5077959"/>
              <a:gd name="connsiteX9" fmla="*/ 300195 w 12192000"/>
              <a:gd name="connsiteY9" fmla="*/ 56163 h 5077959"/>
              <a:gd name="connsiteX10" fmla="*/ 527528 w 12192000"/>
              <a:gd name="connsiteY10" fmla="*/ 88041 h 5077959"/>
              <a:gd name="connsiteX11" fmla="*/ 779127 w 12192000"/>
              <a:gd name="connsiteY11" fmla="*/ 121671 h 5077959"/>
              <a:gd name="connsiteX12" fmla="*/ 1062654 w 12192000"/>
              <a:gd name="connsiteY12" fmla="*/ 157052 h 5077959"/>
              <a:gd name="connsiteX13" fmla="*/ 1371726 w 12192000"/>
              <a:gd name="connsiteY13" fmla="*/ 194535 h 5077959"/>
              <a:gd name="connsiteX14" fmla="*/ 1707616 w 12192000"/>
              <a:gd name="connsiteY14" fmla="*/ 232018 h 5077959"/>
              <a:gd name="connsiteX15" fmla="*/ 2065219 w 12192000"/>
              <a:gd name="connsiteY15" fmla="*/ 270201 h 5077959"/>
              <a:gd name="connsiteX16" fmla="*/ 2450918 w 12192000"/>
              <a:gd name="connsiteY16" fmla="*/ 305583 h 5077959"/>
              <a:gd name="connsiteX17" fmla="*/ 2854496 w 12192000"/>
              <a:gd name="connsiteY17" fmla="*/ 339562 h 5077959"/>
              <a:gd name="connsiteX18" fmla="*/ 3281065 w 12192000"/>
              <a:gd name="connsiteY18" fmla="*/ 370390 h 5077959"/>
              <a:gd name="connsiteX19" fmla="*/ 3725514 w 12192000"/>
              <a:gd name="connsiteY19" fmla="*/ 399815 h 5077959"/>
              <a:gd name="connsiteX20" fmla="*/ 4189119 w 12192000"/>
              <a:gd name="connsiteY20" fmla="*/ 427490 h 5077959"/>
              <a:gd name="connsiteX21" fmla="*/ 4426671 w 12192000"/>
              <a:gd name="connsiteY21" fmla="*/ 437298 h 5077959"/>
              <a:gd name="connsiteX22" fmla="*/ 4669330 w 12192000"/>
              <a:gd name="connsiteY22" fmla="*/ 448158 h 5077959"/>
              <a:gd name="connsiteX23" fmla="*/ 4915819 w 12192000"/>
              <a:gd name="connsiteY23" fmla="*/ 458317 h 5077959"/>
              <a:gd name="connsiteX24" fmla="*/ 5163586 w 12192000"/>
              <a:gd name="connsiteY24" fmla="*/ 464973 h 5077959"/>
              <a:gd name="connsiteX25" fmla="*/ 5416461 w 12192000"/>
              <a:gd name="connsiteY25" fmla="*/ 470928 h 5077959"/>
              <a:gd name="connsiteX26" fmla="*/ 5671892 w 12192000"/>
              <a:gd name="connsiteY26" fmla="*/ 477234 h 5077959"/>
              <a:gd name="connsiteX27" fmla="*/ 5932430 w 12192000"/>
              <a:gd name="connsiteY27" fmla="*/ 481437 h 5077959"/>
              <a:gd name="connsiteX28" fmla="*/ 6195523 w 12192000"/>
              <a:gd name="connsiteY28" fmla="*/ 481437 h 5077959"/>
              <a:gd name="connsiteX29" fmla="*/ 6461170 w 12192000"/>
              <a:gd name="connsiteY29" fmla="*/ 483539 h 5077959"/>
              <a:gd name="connsiteX30" fmla="*/ 6729372 w 12192000"/>
              <a:gd name="connsiteY30" fmla="*/ 481437 h 5077959"/>
              <a:gd name="connsiteX31" fmla="*/ 7001406 w 12192000"/>
              <a:gd name="connsiteY31" fmla="*/ 477234 h 5077959"/>
              <a:gd name="connsiteX32" fmla="*/ 7273439 w 12192000"/>
              <a:gd name="connsiteY32" fmla="*/ 473380 h 5077959"/>
              <a:gd name="connsiteX33" fmla="*/ 7549303 w 12192000"/>
              <a:gd name="connsiteY33" fmla="*/ 464973 h 5077959"/>
              <a:gd name="connsiteX34" fmla="*/ 7827722 w 12192000"/>
              <a:gd name="connsiteY34" fmla="*/ 456215 h 5077959"/>
              <a:gd name="connsiteX35" fmla="*/ 8106140 w 12192000"/>
              <a:gd name="connsiteY35" fmla="*/ 446056 h 5077959"/>
              <a:gd name="connsiteX36" fmla="*/ 8387114 w 12192000"/>
              <a:gd name="connsiteY36" fmla="*/ 431694 h 5077959"/>
              <a:gd name="connsiteX37" fmla="*/ 8670640 w 12192000"/>
              <a:gd name="connsiteY37" fmla="*/ 414528 h 5077959"/>
              <a:gd name="connsiteX38" fmla="*/ 8955446 w 12192000"/>
              <a:gd name="connsiteY38" fmla="*/ 398064 h 5077959"/>
              <a:gd name="connsiteX39" fmla="*/ 9240250 w 12192000"/>
              <a:gd name="connsiteY39" fmla="*/ 377045 h 5077959"/>
              <a:gd name="connsiteX40" fmla="*/ 9528886 w 12192000"/>
              <a:gd name="connsiteY40" fmla="*/ 351823 h 5077959"/>
              <a:gd name="connsiteX41" fmla="*/ 9813691 w 12192000"/>
              <a:gd name="connsiteY41" fmla="*/ 326601 h 5077959"/>
              <a:gd name="connsiteX42" fmla="*/ 10103603 w 12192000"/>
              <a:gd name="connsiteY42" fmla="*/ 297525 h 5077959"/>
              <a:gd name="connsiteX43" fmla="*/ 10394794 w 12192000"/>
              <a:gd name="connsiteY43" fmla="*/ 265647 h 5077959"/>
              <a:gd name="connsiteX44" fmla="*/ 10682153 w 12192000"/>
              <a:gd name="connsiteY44" fmla="*/ 232018 h 5077959"/>
              <a:gd name="connsiteX45" fmla="*/ 10973344 w 12192000"/>
              <a:gd name="connsiteY45" fmla="*/ 192783 h 5077959"/>
              <a:gd name="connsiteX46" fmla="*/ 11263257 w 12192000"/>
              <a:gd name="connsiteY46" fmla="*/ 150746 h 5077959"/>
              <a:gd name="connsiteX47" fmla="*/ 11554448 w 12192000"/>
              <a:gd name="connsiteY47" fmla="*/ 109060 h 5077959"/>
              <a:gd name="connsiteX48" fmla="*/ 11844360 w 12192000"/>
              <a:gd name="connsiteY48" fmla="*/ 60367 h 5077959"/>
              <a:gd name="connsiteX49" fmla="*/ 12132996 w 12192000"/>
              <a:gd name="connsiteY49" fmla="*/ 10623 h 507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192000" h="5077959">
                <a:moveTo>
                  <a:pt x="12192000" y="0"/>
                </a:moveTo>
                <a:lnTo>
                  <a:pt x="12192000" y="1972152"/>
                </a:lnTo>
                <a:lnTo>
                  <a:pt x="12192000" y="2361342"/>
                </a:lnTo>
                <a:lnTo>
                  <a:pt x="12192000" y="5077959"/>
                </a:lnTo>
                <a:lnTo>
                  <a:pt x="0" y="5077959"/>
                </a:lnTo>
                <a:lnTo>
                  <a:pt x="0" y="2361342"/>
                </a:lnTo>
                <a:lnTo>
                  <a:pt x="0" y="1972152"/>
                </a:lnTo>
                <a:lnTo>
                  <a:pt x="0" y="12515"/>
                </a:lnTo>
                <a:lnTo>
                  <a:pt x="108623" y="29540"/>
                </a:lnTo>
                <a:lnTo>
                  <a:pt x="300195" y="56163"/>
                </a:lnTo>
                <a:lnTo>
                  <a:pt x="527528" y="88041"/>
                </a:lnTo>
                <a:lnTo>
                  <a:pt x="779127" y="121671"/>
                </a:lnTo>
                <a:lnTo>
                  <a:pt x="1062654" y="157052"/>
                </a:lnTo>
                <a:lnTo>
                  <a:pt x="1371726" y="194535"/>
                </a:lnTo>
                <a:lnTo>
                  <a:pt x="1707616" y="232018"/>
                </a:lnTo>
                <a:lnTo>
                  <a:pt x="2065219" y="270201"/>
                </a:lnTo>
                <a:lnTo>
                  <a:pt x="2450918" y="305583"/>
                </a:lnTo>
                <a:lnTo>
                  <a:pt x="2854496" y="339562"/>
                </a:lnTo>
                <a:lnTo>
                  <a:pt x="3281065" y="370390"/>
                </a:lnTo>
                <a:lnTo>
                  <a:pt x="3725514" y="399815"/>
                </a:lnTo>
                <a:lnTo>
                  <a:pt x="4189119" y="427490"/>
                </a:lnTo>
                <a:lnTo>
                  <a:pt x="4426671" y="437298"/>
                </a:lnTo>
                <a:lnTo>
                  <a:pt x="4669330" y="448158"/>
                </a:lnTo>
                <a:lnTo>
                  <a:pt x="4915819" y="458317"/>
                </a:lnTo>
                <a:lnTo>
                  <a:pt x="5163586" y="464973"/>
                </a:lnTo>
                <a:lnTo>
                  <a:pt x="5416461" y="470928"/>
                </a:lnTo>
                <a:lnTo>
                  <a:pt x="5671892" y="477234"/>
                </a:lnTo>
                <a:lnTo>
                  <a:pt x="5932430" y="481437"/>
                </a:lnTo>
                <a:lnTo>
                  <a:pt x="6195523" y="481437"/>
                </a:lnTo>
                <a:lnTo>
                  <a:pt x="6461170" y="483539"/>
                </a:lnTo>
                <a:lnTo>
                  <a:pt x="6729372" y="481437"/>
                </a:lnTo>
                <a:lnTo>
                  <a:pt x="7001406" y="477234"/>
                </a:lnTo>
                <a:lnTo>
                  <a:pt x="7273439" y="473380"/>
                </a:lnTo>
                <a:lnTo>
                  <a:pt x="7549303" y="464973"/>
                </a:lnTo>
                <a:lnTo>
                  <a:pt x="7827722" y="456215"/>
                </a:lnTo>
                <a:lnTo>
                  <a:pt x="8106140" y="446056"/>
                </a:lnTo>
                <a:lnTo>
                  <a:pt x="8387114" y="431694"/>
                </a:lnTo>
                <a:lnTo>
                  <a:pt x="8670640" y="414528"/>
                </a:lnTo>
                <a:lnTo>
                  <a:pt x="8955446" y="398064"/>
                </a:lnTo>
                <a:lnTo>
                  <a:pt x="9240250" y="377045"/>
                </a:lnTo>
                <a:lnTo>
                  <a:pt x="9528886" y="351823"/>
                </a:lnTo>
                <a:lnTo>
                  <a:pt x="9813691" y="326601"/>
                </a:lnTo>
                <a:lnTo>
                  <a:pt x="10103603" y="297525"/>
                </a:lnTo>
                <a:lnTo>
                  <a:pt x="10394794" y="265647"/>
                </a:lnTo>
                <a:lnTo>
                  <a:pt x="10682153" y="232018"/>
                </a:lnTo>
                <a:lnTo>
                  <a:pt x="10973344" y="192783"/>
                </a:lnTo>
                <a:lnTo>
                  <a:pt x="11263257" y="150746"/>
                </a:lnTo>
                <a:lnTo>
                  <a:pt x="11554448" y="109060"/>
                </a:lnTo>
                <a:lnTo>
                  <a:pt x="11844360" y="60367"/>
                </a:lnTo>
                <a:lnTo>
                  <a:pt x="12132996" y="10623"/>
                </a:lnTo>
                <a:close/>
              </a:path>
            </a:pathLst>
          </a:custGeom>
          <a:solidFill>
            <a:srgbClr val="FFFFFF"/>
          </a:solidFill>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grpSp>
        <p:nvGrpSpPr>
          <p:cNvPr id="28" name="Group 27">
            <a:extLst>
              <a:ext uri="{FF2B5EF4-FFF2-40B4-BE49-F238E27FC236}">
                <a16:creationId xmlns:a16="http://schemas.microsoft.com/office/drawing/2014/main" id="{992A2039-50D4-4D49-A79F-C82A1D9131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29" name="Rectangle 28">
              <a:extLst>
                <a:ext uri="{FF2B5EF4-FFF2-40B4-BE49-F238E27FC236}">
                  <a16:creationId xmlns:a16="http://schemas.microsoft.com/office/drawing/2014/main" id="{CC1C7165-8A3A-44EB-88D0-4EFA36A004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30" name="Freeform 5">
              <a:extLst>
                <a:ext uri="{FF2B5EF4-FFF2-40B4-BE49-F238E27FC236}">
                  <a16:creationId xmlns:a16="http://schemas.microsoft.com/office/drawing/2014/main" id="{A1081473-BB93-49A4-B605-4E20537397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ln>
              <a:noFill/>
            </a:ln>
          </p:spPr>
          <p:txBody>
            <a:bodyPr/>
            <a:lstStyle/>
            <a:p>
              <a:endParaRPr lang="en-US"/>
            </a:p>
          </p:txBody>
        </p:sp>
      </p:grpSp>
      <p:sp>
        <p:nvSpPr>
          <p:cNvPr id="3" name="TextBox 2">
            <a:extLst>
              <a:ext uri="{FF2B5EF4-FFF2-40B4-BE49-F238E27FC236}">
                <a16:creationId xmlns:a16="http://schemas.microsoft.com/office/drawing/2014/main" id="{79CBF7FE-E1F9-A4C2-3938-D189D10A6DCA}"/>
              </a:ext>
            </a:extLst>
          </p:cNvPr>
          <p:cNvSpPr txBox="1"/>
          <p:nvPr/>
        </p:nvSpPr>
        <p:spPr>
          <a:xfrm>
            <a:off x="599440" y="2757942"/>
            <a:ext cx="10932159" cy="3261857"/>
          </a:xfrm>
          <a:prstGeom prst="rect">
            <a:avLst/>
          </a:prstGeom>
        </p:spPr>
        <p:txBody>
          <a:bodyPr vert="horz" lIns="91440" tIns="45720" rIns="91440" bIns="45720" rtlCol="0">
            <a:normAutofit lnSpcReduction="10000"/>
          </a:bodyPr>
          <a:lstStyle/>
          <a:p>
            <a:pPr>
              <a:spcBef>
                <a:spcPts val="1000"/>
              </a:spcBef>
              <a:buClr>
                <a:schemeClr val="accent1"/>
              </a:buClr>
              <a:buSzPct val="80000"/>
            </a:pPr>
            <a:r>
              <a:rPr lang="en-US" sz="2400" b="1" dirty="0">
                <a:solidFill>
                  <a:srgbClr val="404040"/>
                </a:solidFill>
              </a:rPr>
              <a:t>Scenario 6:</a:t>
            </a:r>
          </a:p>
          <a:p>
            <a:pPr>
              <a:spcBef>
                <a:spcPts val="1000"/>
              </a:spcBef>
              <a:buClr>
                <a:schemeClr val="accent1"/>
              </a:buClr>
              <a:buSzPct val="80000"/>
            </a:pPr>
            <a:r>
              <a:rPr lang="nl-NL" sz="2400" dirty="0">
                <a:solidFill>
                  <a:srgbClr val="404040"/>
                </a:solidFill>
              </a:rPr>
              <a:t>Heather het haar graad voltooi en 'n werk by ‘n plaaslike bank gekry. Sy is baie opgewonde om haar loopbaan in finansies te begin. Twee maande na haar aanstelling het sy uitgevind sy is swanger. Haar werkgewer het haar meegedeel dat sy nie aan die vereistes van haar kontrak voldoen het nie, aangesien sy nou eers twee maande daar werk, en daarom gaan hulle haar kontrak beëindig wanneer sy met kraamverlof gaan. Hulle sal met WVF reël dat sy steeds 'n salaris vir haar kraamverlof ontvang.</a:t>
            </a:r>
            <a:endParaRPr lang="en-US" sz="2400" dirty="0">
              <a:solidFill>
                <a:srgbClr val="404040"/>
              </a:solidFill>
            </a:endParaRPr>
          </a:p>
        </p:txBody>
      </p:sp>
      <p:pic>
        <p:nvPicPr>
          <p:cNvPr id="4" name="Picture 3" descr="A logo with a person in the middle&#10;&#10;Description automatically generated">
            <a:extLst>
              <a:ext uri="{FF2B5EF4-FFF2-40B4-BE49-F238E27FC236}">
                <a16:creationId xmlns:a16="http://schemas.microsoft.com/office/drawing/2014/main" id="{DD646A0A-7E35-FAB8-D80E-6020DF9B2BE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8306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Oval 9">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Oval 4">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6"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7"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9" name="Rectangle 18">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rgbClr val="0D0D0D"/>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25" name="Group 24">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26" name="Rectangle 25">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3" name="TextBox 2">
            <a:extLst>
              <a:ext uri="{FF2B5EF4-FFF2-40B4-BE49-F238E27FC236}">
                <a16:creationId xmlns:a16="http://schemas.microsoft.com/office/drawing/2014/main" id="{F69C9D01-B514-5F59-B618-B2FA88C94A73}"/>
              </a:ext>
            </a:extLst>
          </p:cNvPr>
          <p:cNvSpPr txBox="1"/>
          <p:nvPr/>
        </p:nvSpPr>
        <p:spPr>
          <a:xfrm>
            <a:off x="1154954" y="1143001"/>
            <a:ext cx="9356752" cy="4666862"/>
          </a:xfrm>
          <a:prstGeom prst="rect">
            <a:avLst/>
          </a:prstGeom>
        </p:spPr>
        <p:txBody>
          <a:bodyPr vert="horz" lIns="91440" tIns="45720" rIns="91440" bIns="45720" rtlCol="0" anchor="ctr">
            <a:normAutofit/>
          </a:bodyPr>
          <a:lstStyle/>
          <a:p>
            <a:pPr>
              <a:spcBef>
                <a:spcPts val="1000"/>
              </a:spcBef>
              <a:buClr>
                <a:schemeClr val="accent1"/>
              </a:buClr>
              <a:buSzPct val="80000"/>
            </a:pPr>
            <a:r>
              <a:rPr lang="en-US" sz="2800" b="1" dirty="0">
                <a:solidFill>
                  <a:srgbClr val="EBEBEB"/>
                </a:solidFill>
              </a:rPr>
              <a:t>Scenario 7:</a:t>
            </a:r>
          </a:p>
          <a:p>
            <a:pPr>
              <a:spcBef>
                <a:spcPts val="1000"/>
              </a:spcBef>
              <a:buClr>
                <a:schemeClr val="accent1"/>
              </a:buClr>
              <a:buSzPct val="80000"/>
            </a:pPr>
            <a:r>
              <a:rPr lang="nl-NL" sz="2800" dirty="0">
                <a:solidFill>
                  <a:srgbClr val="EBEBEB"/>
                </a:solidFill>
              </a:rPr>
              <a:t>Thomas werk as ‘n verpakker vir 'n plaaslike kruidenierswinkel. Op sy aansoek het hy aangemeld dat hy as kind polio in sy regterhand gehad het en beperkte gebruik van sy hand het. Ná die eerste TWEE weke se werk het Thomas opgemerk dat hulle hom anders behandel as die ander pakkers. Hy het gevoel dat daar teen hom gediskrimineer word weens sy gestremdheid.</a:t>
            </a:r>
            <a:endParaRPr lang="en-US" sz="2800" dirty="0">
              <a:solidFill>
                <a:srgbClr val="EBEBEB"/>
              </a:solidFill>
            </a:endParaRPr>
          </a:p>
        </p:txBody>
      </p:sp>
      <p:pic>
        <p:nvPicPr>
          <p:cNvPr id="4" name="Picture 3" descr="A logo with a person in the middle&#10;&#10;Description automatically generated">
            <a:extLst>
              <a:ext uri="{FF2B5EF4-FFF2-40B4-BE49-F238E27FC236}">
                <a16:creationId xmlns:a16="http://schemas.microsoft.com/office/drawing/2014/main" id="{F7E0741D-C44E-AF46-E0C8-193FA0BFFC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95508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124000"/>
                <a:satMod val="148000"/>
                <a:lumMod val="124000"/>
              </a:schemeClr>
            </a:gs>
            <a:gs pos="100000">
              <a:schemeClr val="bg1">
                <a:shade val="76000"/>
                <a:hueMod val="89000"/>
                <a:satMod val="16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 name="Rectangle 8">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Oval 9">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Oval 4">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6"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7"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9" name="Rectangle 18">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1" name="Rectangle 20">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25" name="Group 24">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noFill/>
        </p:grpSpPr>
        <p:sp>
          <p:nvSpPr>
            <p:cNvPr id="26" name="Rectangle 25">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7"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3" name="TextBox 2">
            <a:extLst>
              <a:ext uri="{FF2B5EF4-FFF2-40B4-BE49-F238E27FC236}">
                <a16:creationId xmlns:a16="http://schemas.microsoft.com/office/drawing/2014/main" id="{2CB80C6E-EE56-0A9E-C901-04033D84F326}"/>
              </a:ext>
            </a:extLst>
          </p:cNvPr>
          <p:cNvSpPr txBox="1"/>
          <p:nvPr/>
        </p:nvSpPr>
        <p:spPr>
          <a:xfrm>
            <a:off x="1128166" y="1046480"/>
            <a:ext cx="9410741" cy="4663855"/>
          </a:xfrm>
          <a:prstGeom prst="rect">
            <a:avLst/>
          </a:prstGeom>
        </p:spPr>
        <p:txBody>
          <a:bodyPr vert="horz" lIns="91440" tIns="45720" rIns="91440" bIns="45720" rtlCol="0" anchor="t">
            <a:normAutofit/>
          </a:bodyPr>
          <a:lstStyle/>
          <a:p>
            <a:pPr>
              <a:spcBef>
                <a:spcPts val="1000"/>
              </a:spcBef>
              <a:buClr>
                <a:schemeClr val="accent1"/>
              </a:buClr>
              <a:buSzPct val="80000"/>
            </a:pPr>
            <a:r>
              <a:rPr lang="en-US" sz="2400" b="1" dirty="0"/>
              <a:t>Scenario 8:</a:t>
            </a:r>
          </a:p>
          <a:p>
            <a:pPr>
              <a:spcBef>
                <a:spcPts val="1000"/>
              </a:spcBef>
              <a:buClr>
                <a:schemeClr val="accent1"/>
              </a:buClr>
              <a:buSzPct val="80000"/>
            </a:pPr>
            <a:r>
              <a:rPr lang="nl-NL" sz="2400" dirty="0"/>
              <a:t>Sarah was opgewonde om as naaldwerkster te werk vir 'n plaaslike dame wat bekend is vir haar pragtige modeontwerpe. Die ooreenkoms was dat sy oor naweke beskikbaar sou wees om te werk. Haar eerste naweek by die werk het vereis dat sy 12 uur sonder 'n middagete op 'n Saterdag moes werk. Die dame het gesê dat dié bedryf baie veeleisend is en dat sy moet leer om te eet terwyl sy werk. Ná drie weke het die toestande net vereger. Sarah het gevoel dat sy onregverdig behandel word.</a:t>
            </a:r>
            <a:endParaRPr lang="en-US" sz="2400" dirty="0"/>
          </a:p>
        </p:txBody>
      </p:sp>
      <p:pic>
        <p:nvPicPr>
          <p:cNvPr id="4" name="Picture 3" descr="A logo with a person in the middle&#10;&#10;Description automatically generated">
            <a:extLst>
              <a:ext uri="{FF2B5EF4-FFF2-40B4-BE49-F238E27FC236}">
                <a16:creationId xmlns:a16="http://schemas.microsoft.com/office/drawing/2014/main" id="{C8704E4E-BAFB-CBE5-CC31-26CE8D9A74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88502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22F25159-47A9-44F7-B312-6E26A06E3D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8" name="Rectangle 37">
              <a:extLst>
                <a:ext uri="{FF2B5EF4-FFF2-40B4-BE49-F238E27FC236}">
                  <a16:creationId xmlns:a16="http://schemas.microsoft.com/office/drawing/2014/main" id="{7DFBE8CE-F048-4375-81F2-39C22C968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9" name="Oval 38">
              <a:extLst>
                <a:ext uri="{FF2B5EF4-FFF2-40B4-BE49-F238E27FC236}">
                  <a16:creationId xmlns:a16="http://schemas.microsoft.com/office/drawing/2014/main" id="{13B552D9-BE6A-4858-B352-6E2EF9F00C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Oval 39">
              <a:extLst>
                <a:ext uri="{FF2B5EF4-FFF2-40B4-BE49-F238E27FC236}">
                  <a16:creationId xmlns:a16="http://schemas.microsoft.com/office/drawing/2014/main" id="{194BFD0D-DC53-4A48-88D5-3846F85D2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Oval 40">
              <a:extLst>
                <a:ext uri="{FF2B5EF4-FFF2-40B4-BE49-F238E27FC236}">
                  <a16:creationId xmlns:a16="http://schemas.microsoft.com/office/drawing/2014/main" id="{E52FC2CF-5CFE-40D3-9DC7-6D6A35C0F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Oval 41">
              <a:extLst>
                <a:ext uri="{FF2B5EF4-FFF2-40B4-BE49-F238E27FC236}">
                  <a16:creationId xmlns:a16="http://schemas.microsoft.com/office/drawing/2014/main" id="{652E8880-2AF6-4F43-841B-53A06EF719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Oval 42">
              <a:extLst>
                <a:ext uri="{FF2B5EF4-FFF2-40B4-BE49-F238E27FC236}">
                  <a16:creationId xmlns:a16="http://schemas.microsoft.com/office/drawing/2014/main" id="{F4C0C724-AECC-440E-BD64-DC7847013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Oval 43">
              <a:extLst>
                <a:ext uri="{FF2B5EF4-FFF2-40B4-BE49-F238E27FC236}">
                  <a16:creationId xmlns:a16="http://schemas.microsoft.com/office/drawing/2014/main" id="{8F935FF3-0509-47A8-ACC5-5AF1D7D437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Freeform 5">
              <a:extLst>
                <a:ext uri="{FF2B5EF4-FFF2-40B4-BE49-F238E27FC236}">
                  <a16:creationId xmlns:a16="http://schemas.microsoft.com/office/drawing/2014/main" id="{1C58A8F7-9168-43B9-B34F-CEDE9D0902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46" name="Freeform 5">
              <a:extLst>
                <a:ext uri="{FF2B5EF4-FFF2-40B4-BE49-F238E27FC236}">
                  <a16:creationId xmlns:a16="http://schemas.microsoft.com/office/drawing/2014/main" id="{D1CC479C-BBB9-4C73-BCC7-5B28F7A7D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47" name="Freeform 5">
              <a:extLst>
                <a:ext uri="{FF2B5EF4-FFF2-40B4-BE49-F238E27FC236}">
                  <a16:creationId xmlns:a16="http://schemas.microsoft.com/office/drawing/2014/main" id="{60645D5A-C4C0-4DA7-AF04-069F6B5A56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49" name="Rectangle 48">
            <a:extLst>
              <a:ext uri="{FF2B5EF4-FFF2-40B4-BE49-F238E27FC236}">
                <a16:creationId xmlns:a16="http://schemas.microsoft.com/office/drawing/2014/main" id="{ED373F68-6A63-4656-B096-BD0B40761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51" name="Group 50">
            <a:extLst>
              <a:ext uri="{FF2B5EF4-FFF2-40B4-BE49-F238E27FC236}">
                <a16:creationId xmlns:a16="http://schemas.microsoft.com/office/drawing/2014/main" id="{CD8606A6-68E3-42A0-9E30-CA0C7E423F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52" name="Rectangle 51">
              <a:extLst>
                <a:ext uri="{FF2B5EF4-FFF2-40B4-BE49-F238E27FC236}">
                  <a16:creationId xmlns:a16="http://schemas.microsoft.com/office/drawing/2014/main" id="{24E37259-154B-4950-A38B-264B4FA1FB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3" name="Oval 52">
              <a:extLst>
                <a:ext uri="{FF2B5EF4-FFF2-40B4-BE49-F238E27FC236}">
                  <a16:creationId xmlns:a16="http://schemas.microsoft.com/office/drawing/2014/main" id="{E78439BC-169B-4501-88C1-F0A3F9126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Oval 53">
              <a:extLst>
                <a:ext uri="{FF2B5EF4-FFF2-40B4-BE49-F238E27FC236}">
                  <a16:creationId xmlns:a16="http://schemas.microsoft.com/office/drawing/2014/main" id="{164F75ED-C67C-4C01-8267-96712AFF9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Rectangle 54">
              <a:extLst>
                <a:ext uri="{FF2B5EF4-FFF2-40B4-BE49-F238E27FC236}">
                  <a16:creationId xmlns:a16="http://schemas.microsoft.com/office/drawing/2014/main" id="{B4AC2CEE-0BD2-4824-8C06-55FAF85A0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Freeform 5">
              <a:extLst>
                <a:ext uri="{FF2B5EF4-FFF2-40B4-BE49-F238E27FC236}">
                  <a16:creationId xmlns:a16="http://schemas.microsoft.com/office/drawing/2014/main" id="{0DF73CDB-9005-4A57-A1E0-D78BB4A4A0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57" name="Freeform 5">
              <a:extLst>
                <a:ext uri="{FF2B5EF4-FFF2-40B4-BE49-F238E27FC236}">
                  <a16:creationId xmlns:a16="http://schemas.microsoft.com/office/drawing/2014/main" id="{AB0D0E7A-A15F-483F-AA33-E121684445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58" name="Freeform 5">
              <a:extLst>
                <a:ext uri="{FF2B5EF4-FFF2-40B4-BE49-F238E27FC236}">
                  <a16:creationId xmlns:a16="http://schemas.microsoft.com/office/drawing/2014/main" id="{5E1DA231-CB64-4D3F-8A37-F70E3DC757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5" name="TextBox 4">
            <a:extLst>
              <a:ext uri="{FF2B5EF4-FFF2-40B4-BE49-F238E27FC236}">
                <a16:creationId xmlns:a16="http://schemas.microsoft.com/office/drawing/2014/main" id="{A88747E8-CF0D-828B-A98A-24F1446C9CD9}"/>
              </a:ext>
            </a:extLst>
          </p:cNvPr>
          <p:cNvSpPr txBox="1"/>
          <p:nvPr/>
        </p:nvSpPr>
        <p:spPr>
          <a:xfrm>
            <a:off x="639098" y="1229360"/>
            <a:ext cx="5132439" cy="5001117"/>
          </a:xfrm>
          <a:prstGeom prst="rect">
            <a:avLst/>
          </a:prstGeom>
        </p:spPr>
        <p:txBody>
          <a:bodyPr vert="horz" lIns="91440" tIns="45720" rIns="91440" bIns="45720" rtlCol="0" anchor="ctr">
            <a:normAutofit/>
          </a:bodyPr>
          <a:lstStyle/>
          <a:p>
            <a:pPr>
              <a:spcBef>
                <a:spcPts val="1000"/>
              </a:spcBef>
              <a:buClr>
                <a:schemeClr val="accent1"/>
              </a:buClr>
              <a:buSzPct val="80000"/>
            </a:pPr>
            <a:r>
              <a:rPr lang="nl-NL" sz="3600" b="1" dirty="0">
                <a:solidFill>
                  <a:schemeClr val="bg1"/>
                </a:solidFill>
              </a:rPr>
              <a:t>Dink terug aan die scenario's ...
</a:t>
            </a:r>
            <a:r>
              <a:rPr lang="nl-NL" sz="3600" dirty="0">
                <a:solidFill>
                  <a:schemeClr val="bg1"/>
                </a:solidFill>
              </a:rPr>
              <a:t>Hoe bied die arbeidswette beskerming aan die werkgewer/werknemers?</a:t>
            </a:r>
            <a:endParaRPr lang="en-US" sz="3200" dirty="0">
              <a:solidFill>
                <a:schemeClr val="bg1"/>
              </a:solidFill>
            </a:endParaRPr>
          </a:p>
        </p:txBody>
      </p:sp>
      <p:pic>
        <p:nvPicPr>
          <p:cNvPr id="32" name="Graphic 31" descr="Head with Gears">
            <a:extLst>
              <a:ext uri="{FF2B5EF4-FFF2-40B4-BE49-F238E27FC236}">
                <a16:creationId xmlns:a16="http://schemas.microsoft.com/office/drawing/2014/main" id="{3227A18B-0E88-0CE0-F0E2-761D3937AC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00827" y="1016432"/>
            <a:ext cx="4842716" cy="4842716"/>
          </a:xfrm>
          <a:prstGeom prst="rect">
            <a:avLst/>
          </a:prstGeom>
        </p:spPr>
      </p:pic>
      <p:sp>
        <p:nvSpPr>
          <p:cNvPr id="60" name="Rectangle 59">
            <a:extLst>
              <a:ext uri="{FF2B5EF4-FFF2-40B4-BE49-F238E27FC236}">
                <a16:creationId xmlns:a16="http://schemas.microsoft.com/office/drawing/2014/main" id="{AAE14786-67C6-4181-AE13-325D2D416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p>
        </p:txBody>
      </p:sp>
      <p:pic>
        <p:nvPicPr>
          <p:cNvPr id="6" name="Picture 5" descr="A logo with a person in the middle&#10;&#10;Description automatically generated">
            <a:extLst>
              <a:ext uri="{FF2B5EF4-FFF2-40B4-BE49-F238E27FC236}">
                <a16:creationId xmlns:a16="http://schemas.microsoft.com/office/drawing/2014/main" id="{CAA64FD9-33EA-5170-3B2C-601A725319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81758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8DCF6162-C90D-43BF-B7E4-A7B29A1619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152" name="Rectangle 6151">
              <a:extLst>
                <a:ext uri="{FF2B5EF4-FFF2-40B4-BE49-F238E27FC236}">
                  <a16:creationId xmlns:a16="http://schemas.microsoft.com/office/drawing/2014/main" id="{A6895F9A-4951-41A7-988E-E4426D51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153" name="Oval 6152">
              <a:extLst>
                <a:ext uri="{FF2B5EF4-FFF2-40B4-BE49-F238E27FC236}">
                  <a16:creationId xmlns:a16="http://schemas.microsoft.com/office/drawing/2014/main" id="{973CCBF7-E635-45F0-9262-B1378FECE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4" name="Oval 6153">
              <a:extLst>
                <a:ext uri="{FF2B5EF4-FFF2-40B4-BE49-F238E27FC236}">
                  <a16:creationId xmlns:a16="http://schemas.microsoft.com/office/drawing/2014/main" id="{A95F2453-17DE-4864-ADA2-6D234F95C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5" name="Oval 6154">
              <a:extLst>
                <a:ext uri="{FF2B5EF4-FFF2-40B4-BE49-F238E27FC236}">
                  <a16:creationId xmlns:a16="http://schemas.microsoft.com/office/drawing/2014/main" id="{044DD539-16E2-48D1-9557-24281434B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6" name="Oval 6155">
              <a:extLst>
                <a:ext uri="{FF2B5EF4-FFF2-40B4-BE49-F238E27FC236}">
                  <a16:creationId xmlns:a16="http://schemas.microsoft.com/office/drawing/2014/main" id="{025EA950-BF18-4722-B2FD-04D35798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7" name="Oval 6156">
              <a:extLst>
                <a:ext uri="{FF2B5EF4-FFF2-40B4-BE49-F238E27FC236}">
                  <a16:creationId xmlns:a16="http://schemas.microsoft.com/office/drawing/2014/main" id="{7E71AB5E-77FB-4315-8B22-845D24C70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8" name="Oval 6157">
              <a:extLst>
                <a:ext uri="{FF2B5EF4-FFF2-40B4-BE49-F238E27FC236}">
                  <a16:creationId xmlns:a16="http://schemas.microsoft.com/office/drawing/2014/main" id="{27ED4165-1756-4A80-90B1-FFF8AD7F2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59" name="Freeform 5">
              <a:extLst>
                <a:ext uri="{FF2B5EF4-FFF2-40B4-BE49-F238E27FC236}">
                  <a16:creationId xmlns:a16="http://schemas.microsoft.com/office/drawing/2014/main" id="{0C1FF9ED-0EB6-4CEF-83F7-B579129778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6161" name="Rectangle 6160">
            <a:extLst>
              <a:ext uri="{FF2B5EF4-FFF2-40B4-BE49-F238E27FC236}">
                <a16:creationId xmlns:a16="http://schemas.microsoft.com/office/drawing/2014/main" id="{3F4860A4-6A75-4E92-905D-FA03EEDB8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8382055" y="1241266"/>
            <a:ext cx="3161016" cy="4016534"/>
          </a:xfrm>
        </p:spPr>
        <p:txBody>
          <a:bodyPr vert="horz" lIns="91440" tIns="45720" rIns="91440" bIns="45720" rtlCol="0" anchor="b">
            <a:normAutofit/>
          </a:bodyPr>
          <a:lstStyle/>
          <a:p>
            <a:pPr>
              <a:lnSpc>
                <a:spcPct val="90000"/>
              </a:lnSpc>
            </a:pPr>
            <a:r>
              <a:rPr lang="en-US" sz="2600" dirty="0" err="1"/>
              <a:t>Vrae</a:t>
            </a:r>
            <a:r>
              <a:rPr lang="en-US" sz="2600" dirty="0"/>
              <a:t>?</a:t>
            </a:r>
            <a:br>
              <a:rPr lang="en-US" sz="2600" dirty="0"/>
            </a:br>
            <a:br>
              <a:rPr lang="en-US" sz="2600" dirty="0"/>
            </a:br>
            <a:br>
              <a:rPr lang="en-US" sz="2600" dirty="0"/>
            </a:br>
            <a:br>
              <a:rPr lang="en-US" sz="2600" dirty="0"/>
            </a:br>
            <a:br>
              <a:rPr lang="en-US" sz="2600" dirty="0"/>
            </a:br>
            <a:r>
              <a:rPr lang="en-US" sz="2600" dirty="0" err="1"/>
              <a:t>Refleksie</a:t>
            </a:r>
            <a:r>
              <a:rPr lang="en-US" sz="2600" dirty="0"/>
              <a:t> &amp; </a:t>
            </a:r>
            <a:r>
              <a:rPr lang="en-US" sz="2600" dirty="0" err="1"/>
              <a:t>Huiswerk</a:t>
            </a:r>
            <a:endParaRPr lang="en-US" sz="2600" b="0" i="0" kern="1200" dirty="0">
              <a:solidFill>
                <a:schemeClr val="bg2"/>
              </a:solidFill>
              <a:latin typeface="+mj-lt"/>
              <a:ea typeface="+mj-ea"/>
              <a:cs typeface="+mj-cs"/>
            </a:endParaRPr>
          </a:p>
        </p:txBody>
      </p:sp>
      <p:grpSp>
        <p:nvGrpSpPr>
          <p:cNvPr id="6163" name="Group 6162">
            <a:extLst>
              <a:ext uri="{FF2B5EF4-FFF2-40B4-BE49-F238E27FC236}">
                <a16:creationId xmlns:a16="http://schemas.microsoft.com/office/drawing/2014/main" id="{1BCDA284-4169-467B-80C1-BBDF26B202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6164" name="Rectangle 6163">
              <a:extLst>
                <a:ext uri="{FF2B5EF4-FFF2-40B4-BE49-F238E27FC236}">
                  <a16:creationId xmlns:a16="http://schemas.microsoft.com/office/drawing/2014/main" id="{CD5268F1-2FCC-42C8-B308-9F8744796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65" name="Freeform 5">
              <a:extLst>
                <a:ext uri="{FF2B5EF4-FFF2-40B4-BE49-F238E27FC236}">
                  <a16:creationId xmlns:a16="http://schemas.microsoft.com/office/drawing/2014/main" id="{71C38273-377C-4D45-98FA-F4BAFBCA8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6166" name="Freeform 5">
              <a:extLst>
                <a:ext uri="{FF2B5EF4-FFF2-40B4-BE49-F238E27FC236}">
                  <a16:creationId xmlns:a16="http://schemas.microsoft.com/office/drawing/2014/main" id="{A4617A93-13E2-4F76-AB78-7A0210391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gr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9" r="1" b="1"/>
          <a:stretch/>
        </p:blipFill>
        <p:spPr bwMode="auto">
          <a:xfrm>
            <a:off x="1368016" y="1114621"/>
            <a:ext cx="5926674" cy="4628758"/>
          </a:xfrm>
          <a:prstGeom prst="rect">
            <a:avLst/>
          </a:prstGeom>
          <a:noFill/>
          <a:extLst>
            <a:ext uri="{909E8E84-426E-40DD-AFC4-6F175D3DCCD1}">
              <a14:hiddenFill xmlns:a14="http://schemas.microsoft.com/office/drawing/2010/main">
                <a:solidFill>
                  <a:srgbClr val="FFFFFF"/>
                </a:solidFill>
              </a14:hiddenFill>
            </a:ext>
          </a:extLst>
        </p:spPr>
      </p:pic>
      <p:sp>
        <p:nvSpPr>
          <p:cNvPr id="3" name="Arrow: Down 2">
            <a:extLst>
              <a:ext uri="{FF2B5EF4-FFF2-40B4-BE49-F238E27FC236}">
                <a16:creationId xmlns:a16="http://schemas.microsoft.com/office/drawing/2014/main" id="{3BA54AC6-0B62-D390-84D9-7D45CF1096BB}"/>
              </a:ext>
            </a:extLst>
          </p:cNvPr>
          <p:cNvSpPr/>
          <p:nvPr/>
        </p:nvSpPr>
        <p:spPr>
          <a:xfrm>
            <a:off x="8837317" y="3201652"/>
            <a:ext cx="929385" cy="11548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Description automatically generated">
            <a:extLst>
              <a:ext uri="{FF2B5EF4-FFF2-40B4-BE49-F238E27FC236}">
                <a16:creationId xmlns:a16="http://schemas.microsoft.com/office/drawing/2014/main" id="{5937F341-BB99-16D1-B650-156D6823FE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068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14FC976E-8A27-4E72-B034-071A97F68B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6" name="Rectangle 45">
              <a:extLst>
                <a:ext uri="{FF2B5EF4-FFF2-40B4-BE49-F238E27FC236}">
                  <a16:creationId xmlns:a16="http://schemas.microsoft.com/office/drawing/2014/main" id="{C7603B6C-9001-43A6-A649-2FB87A57AA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7" name="Oval 46">
              <a:extLst>
                <a:ext uri="{FF2B5EF4-FFF2-40B4-BE49-F238E27FC236}">
                  <a16:creationId xmlns:a16="http://schemas.microsoft.com/office/drawing/2014/main" id="{9A470C3C-4F16-4152-94B7-B277E490E2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Oval 47">
              <a:extLst>
                <a:ext uri="{FF2B5EF4-FFF2-40B4-BE49-F238E27FC236}">
                  <a16:creationId xmlns:a16="http://schemas.microsoft.com/office/drawing/2014/main" id="{91B04907-A3D6-43D2-A085-F545B3C14E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Oval 48">
              <a:extLst>
                <a:ext uri="{FF2B5EF4-FFF2-40B4-BE49-F238E27FC236}">
                  <a16:creationId xmlns:a16="http://schemas.microsoft.com/office/drawing/2014/main" id="{7739A622-E5CB-4720-9EE2-700E778D5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Oval 49">
              <a:extLst>
                <a:ext uri="{FF2B5EF4-FFF2-40B4-BE49-F238E27FC236}">
                  <a16:creationId xmlns:a16="http://schemas.microsoft.com/office/drawing/2014/main" id="{CAA0E116-7201-4D9B-ACC0-24FD67280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Oval 50">
              <a:extLst>
                <a:ext uri="{FF2B5EF4-FFF2-40B4-BE49-F238E27FC236}">
                  <a16:creationId xmlns:a16="http://schemas.microsoft.com/office/drawing/2014/main" id="{DA4FDC90-6A2C-4E3F-A9CC-05E2BB034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Oval 51">
              <a:extLst>
                <a:ext uri="{FF2B5EF4-FFF2-40B4-BE49-F238E27FC236}">
                  <a16:creationId xmlns:a16="http://schemas.microsoft.com/office/drawing/2014/main" id="{104D7773-6EC3-4F97-8099-A1C13F1066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Freeform 5">
              <a:extLst>
                <a:ext uri="{FF2B5EF4-FFF2-40B4-BE49-F238E27FC236}">
                  <a16:creationId xmlns:a16="http://schemas.microsoft.com/office/drawing/2014/main" id="{2515E6AC-722A-4C99-986A-9D9FF0F923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54" name="Freeform 5">
              <a:extLst>
                <a:ext uri="{FF2B5EF4-FFF2-40B4-BE49-F238E27FC236}">
                  <a16:creationId xmlns:a16="http://schemas.microsoft.com/office/drawing/2014/main" id="{1BBCEC9C-87CE-409D-9883-2992FDEE5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55" name="Freeform 5">
              <a:extLst>
                <a:ext uri="{FF2B5EF4-FFF2-40B4-BE49-F238E27FC236}">
                  <a16:creationId xmlns:a16="http://schemas.microsoft.com/office/drawing/2014/main" id="{1AC3ED4B-528E-4C95-9B5B-8DF0EE3B5D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57" name="Rectangle 56">
            <a:extLst>
              <a:ext uri="{FF2B5EF4-FFF2-40B4-BE49-F238E27FC236}">
                <a16:creationId xmlns:a16="http://schemas.microsoft.com/office/drawing/2014/main" id="{231043D6-3B63-4398-B86D-7201B1BFA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8" name="Picture 7" descr="A gavel and scales on a table&#10;&#10;Description automatically generated">
            <a:extLst>
              <a:ext uri="{FF2B5EF4-FFF2-40B4-BE49-F238E27FC236}">
                <a16:creationId xmlns:a16="http://schemas.microsoft.com/office/drawing/2014/main" id="{3D4D4939-5E7E-24C4-A0C7-DC47EBE010BC}"/>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t="6214" r="-1" b="-1"/>
          <a:stretch/>
        </p:blipFill>
        <p:spPr>
          <a:xfrm>
            <a:off x="474132" y="452284"/>
            <a:ext cx="11243735" cy="5931583"/>
          </a:xfrm>
          <a:prstGeom prst="rect">
            <a:avLst/>
          </a:prstGeom>
        </p:spPr>
      </p:pic>
      <p:sp>
        <p:nvSpPr>
          <p:cNvPr id="59" name="Rectangle 58">
            <a:extLst>
              <a:ext uri="{FF2B5EF4-FFF2-40B4-BE49-F238E27FC236}">
                <a16:creationId xmlns:a16="http://schemas.microsoft.com/office/drawing/2014/main" id="{37F7DB25-E3F5-459E-996B-692A9B94E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60">
            <a:extLst>
              <a:ext uri="{FF2B5EF4-FFF2-40B4-BE49-F238E27FC236}">
                <a16:creationId xmlns:a16="http://schemas.microsoft.com/office/drawing/2014/main" id="{33D704B3-4912-44B8-92A4-A4E91D27B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143000" y="1295400"/>
            <a:ext cx="9982200" cy="4267200"/>
          </a:xfrm>
          <a:prstGeom prst="rect">
            <a:avLst/>
          </a:prstGeom>
          <a:solidFill>
            <a:srgbClr val="000001">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D47BD2-BC37-BE45-5C2F-1FB7DC6F498A}"/>
              </a:ext>
            </a:extLst>
          </p:cNvPr>
          <p:cNvSpPr>
            <a:spLocks noGrp="1"/>
          </p:cNvSpPr>
          <p:nvPr>
            <p:ph type="title"/>
          </p:nvPr>
        </p:nvSpPr>
        <p:spPr>
          <a:xfrm>
            <a:off x="1295400" y="1447801"/>
            <a:ext cx="8620967" cy="855132"/>
          </a:xfrm>
        </p:spPr>
        <p:txBody>
          <a:bodyPr vert="horz" lIns="91440" tIns="45720" rIns="91440" bIns="45720" rtlCol="0" anchor="ctr">
            <a:normAutofit/>
          </a:bodyPr>
          <a:lstStyle/>
          <a:p>
            <a:pPr algn="ctr"/>
            <a:r>
              <a:rPr lang="en-US" b="1" dirty="0" err="1"/>
              <a:t>ARBEIDSWETTE</a:t>
            </a:r>
            <a:endParaRPr lang="en-US" b="1" dirty="0"/>
          </a:p>
        </p:txBody>
      </p:sp>
      <p:sp>
        <p:nvSpPr>
          <p:cNvPr id="4" name="TextBox 3">
            <a:extLst>
              <a:ext uri="{FF2B5EF4-FFF2-40B4-BE49-F238E27FC236}">
                <a16:creationId xmlns:a16="http://schemas.microsoft.com/office/drawing/2014/main" id="{50AE8142-1B12-680A-D94B-178D60D706C6}"/>
              </a:ext>
            </a:extLst>
          </p:cNvPr>
          <p:cNvSpPr txBox="1"/>
          <p:nvPr/>
        </p:nvSpPr>
        <p:spPr>
          <a:xfrm>
            <a:off x="1727200" y="2446868"/>
            <a:ext cx="8254999" cy="2971800"/>
          </a:xfrm>
          <a:prstGeom prst="rect">
            <a:avLst/>
          </a:prstGeom>
        </p:spPr>
        <p:txBody>
          <a:bodyPr vert="horz" lIns="91440" tIns="45720" rIns="91440" bIns="45720" rtlCol="0" anchor="t">
            <a:normAutofit lnSpcReduction="10000"/>
          </a:bodyPr>
          <a:lstStyle/>
          <a:p>
            <a:pPr algn="ctr">
              <a:spcBef>
                <a:spcPts val="1000"/>
              </a:spcBef>
              <a:buClr>
                <a:schemeClr val="accent1"/>
              </a:buClr>
              <a:buSzPct val="80000"/>
            </a:pPr>
            <a:r>
              <a:rPr lang="nl-NL" sz="3200" dirty="0">
                <a:solidFill>
                  <a:schemeClr val="bg1"/>
                </a:solidFill>
              </a:rPr>
              <a:t>Arbeidswette speel 'n kritieke rol in die </a:t>
            </a:r>
            <a:r>
              <a:rPr lang="nl-NL" sz="3200" b="1" dirty="0">
                <a:solidFill>
                  <a:schemeClr val="bg1"/>
                </a:solidFill>
              </a:rPr>
              <a:t>regverdige en billike behandeling van werkers</a:t>
            </a:r>
            <a:r>
              <a:rPr lang="nl-NL" sz="3200" dirty="0">
                <a:solidFill>
                  <a:schemeClr val="bg1"/>
                </a:solidFill>
              </a:rPr>
              <a:t> in Suid-Afrika. 
Om hierdie wette te verstaan, is noodsaaklik vir beide werkgewers en werknemers.</a:t>
            </a:r>
            <a:endParaRPr lang="en-US" sz="3200" dirty="0">
              <a:solidFill>
                <a:schemeClr val="bg1"/>
              </a:solidFill>
            </a:endParaRPr>
          </a:p>
        </p:txBody>
      </p:sp>
      <p:pic>
        <p:nvPicPr>
          <p:cNvPr id="9" name="Picture 8" descr="A logo with a person in the middle&#10;&#10;Description automatically generated">
            <a:extLst>
              <a:ext uri="{FF2B5EF4-FFF2-40B4-BE49-F238E27FC236}">
                <a16:creationId xmlns:a16="http://schemas.microsoft.com/office/drawing/2014/main" id="{072D7B21-74F0-8B7E-8B39-532DC85AF0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0035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6DF43FA8-38C4-45AB-9900-9EC53B1687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50" name="Rectangle 49">
              <a:extLst>
                <a:ext uri="{FF2B5EF4-FFF2-40B4-BE49-F238E27FC236}">
                  <a16:creationId xmlns:a16="http://schemas.microsoft.com/office/drawing/2014/main" id="{83BA3B4D-83A1-4449-B7EB-22C0AEBC16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1" name="Oval 50">
              <a:extLst>
                <a:ext uri="{FF2B5EF4-FFF2-40B4-BE49-F238E27FC236}">
                  <a16:creationId xmlns:a16="http://schemas.microsoft.com/office/drawing/2014/main" id="{807C8D1D-E7A8-4E40-96CB-D37EAD8DF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Oval 51">
              <a:extLst>
                <a:ext uri="{FF2B5EF4-FFF2-40B4-BE49-F238E27FC236}">
                  <a16:creationId xmlns:a16="http://schemas.microsoft.com/office/drawing/2014/main" id="{7CE3635D-6C0E-4AF6-A849-738D76CEC9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Oval 52">
              <a:extLst>
                <a:ext uri="{FF2B5EF4-FFF2-40B4-BE49-F238E27FC236}">
                  <a16:creationId xmlns:a16="http://schemas.microsoft.com/office/drawing/2014/main" id="{559C3FDF-43DF-4E4E-86C4-596BA6FCEC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Oval 53">
              <a:extLst>
                <a:ext uri="{FF2B5EF4-FFF2-40B4-BE49-F238E27FC236}">
                  <a16:creationId xmlns:a16="http://schemas.microsoft.com/office/drawing/2014/main" id="{CBAFAE55-8355-40F4-8EA2-64649F12F6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Oval 54">
              <a:extLst>
                <a:ext uri="{FF2B5EF4-FFF2-40B4-BE49-F238E27FC236}">
                  <a16:creationId xmlns:a16="http://schemas.microsoft.com/office/drawing/2014/main" id="{4A36B589-6F79-4022-A257-7671D78E01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Oval 55">
              <a:extLst>
                <a:ext uri="{FF2B5EF4-FFF2-40B4-BE49-F238E27FC236}">
                  <a16:creationId xmlns:a16="http://schemas.microsoft.com/office/drawing/2014/main" id="{47282CF0-2AA6-4445-B290-4C2CCE0FF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Freeform 5">
              <a:extLst>
                <a:ext uri="{FF2B5EF4-FFF2-40B4-BE49-F238E27FC236}">
                  <a16:creationId xmlns:a16="http://schemas.microsoft.com/office/drawing/2014/main" id="{EACF4B03-D23E-4C56-9468-E0C1710A376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58" name="Rectangle 57">
            <a:extLst>
              <a:ext uri="{FF2B5EF4-FFF2-40B4-BE49-F238E27FC236}">
                <a16:creationId xmlns:a16="http://schemas.microsoft.com/office/drawing/2014/main" id="{F96B73AD-F051-4885-A6FF-2E33DAF9C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Freeform 5">
            <a:extLst>
              <a:ext uri="{FF2B5EF4-FFF2-40B4-BE49-F238E27FC236}">
                <a16:creationId xmlns:a16="http://schemas.microsoft.com/office/drawing/2014/main" id="{71A313EA-42DA-4DFB-A5AF-3DF8784A80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D9FA3EEC-D88F-C593-858B-309C930AD6DA}"/>
              </a:ext>
            </a:extLst>
          </p:cNvPr>
          <p:cNvSpPr>
            <a:spLocks noGrp="1"/>
          </p:cNvSpPr>
          <p:nvPr>
            <p:ph type="title"/>
          </p:nvPr>
        </p:nvSpPr>
        <p:spPr>
          <a:xfrm>
            <a:off x="4662333" y="2099733"/>
            <a:ext cx="5730960" cy="2677648"/>
          </a:xfrm>
        </p:spPr>
        <p:txBody>
          <a:bodyPr vert="horz" lIns="91440" tIns="45720" rIns="91440" bIns="45720" rtlCol="0" anchor="b">
            <a:normAutofit/>
          </a:bodyPr>
          <a:lstStyle/>
          <a:p>
            <a:r>
              <a:rPr lang="nl-NL" sz="4800" dirty="0"/>
              <a:t>OORSPRONG van ARBEIDSWETTE in Suid-Afrika</a:t>
            </a:r>
            <a:endParaRPr lang="en-US" sz="4800" dirty="0"/>
          </a:p>
        </p:txBody>
      </p:sp>
      <p:pic>
        <p:nvPicPr>
          <p:cNvPr id="5" name="Picture 4" descr="A flag on a pole&#10;&#10;Description automatically generated">
            <a:extLst>
              <a:ext uri="{FF2B5EF4-FFF2-40B4-BE49-F238E27FC236}">
                <a16:creationId xmlns:a16="http://schemas.microsoft.com/office/drawing/2014/main" id="{3EBC9C84-FD0F-80FC-0F50-A704DE0CF6D8}"/>
              </a:ext>
            </a:extLst>
          </p:cNvPr>
          <p:cNvPicPr>
            <a:picLocks noChangeAspect="1"/>
          </p:cNvPicPr>
          <p:nvPr/>
        </p:nvPicPr>
        <p:blipFill rotWithShape="1">
          <a:blip r:embed="rId4">
            <a:extLst>
              <a:ext uri="{28A0092B-C50C-407E-A947-70E740481C1C}">
                <a14:useLocalDpi xmlns:a14="http://schemas.microsoft.com/office/drawing/2010/main" val="0"/>
              </a:ext>
            </a:extLst>
          </a:blip>
          <a:srcRect l="35180" r="29113"/>
          <a:stretch/>
        </p:blipFill>
        <p:spPr>
          <a:xfrm>
            <a:off x="469133" y="471948"/>
            <a:ext cx="3751053" cy="5909187"/>
          </a:xfrm>
          <a:prstGeom prst="rect">
            <a:avLst/>
          </a:prstGeom>
          <a:ln>
            <a:noFill/>
          </a:ln>
        </p:spPr>
      </p:pic>
      <p:sp>
        <p:nvSpPr>
          <p:cNvPr id="60" name="Rectangle 59">
            <a:extLst>
              <a:ext uri="{FF2B5EF4-FFF2-40B4-BE49-F238E27FC236}">
                <a16:creationId xmlns:a16="http://schemas.microsoft.com/office/drawing/2014/main" id="{2DA178C5-C22D-4772-BE29-9A0877DF08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5" descr="A logo with a person in the middle&#10;&#10;Description automatically generated">
            <a:extLst>
              <a:ext uri="{FF2B5EF4-FFF2-40B4-BE49-F238E27FC236}">
                <a16:creationId xmlns:a16="http://schemas.microsoft.com/office/drawing/2014/main" id="{9798DC20-F7CB-4BA6-0296-30C92049BB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18073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DCF6162-C90D-43BF-B7E4-A7B29A1619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2" name="Rectangle 11">
              <a:extLst>
                <a:ext uri="{FF2B5EF4-FFF2-40B4-BE49-F238E27FC236}">
                  <a16:creationId xmlns:a16="http://schemas.microsoft.com/office/drawing/2014/main" id="{A6895F9A-4951-41A7-988E-E4426D51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973CCBF7-E635-45F0-9262-B1378FECE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A95F2453-17DE-4864-ADA2-6D234F95C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044DD539-16E2-48D1-9557-24281434B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025EA950-BF18-4722-B2FD-04D35798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7E71AB5E-77FB-4315-8B22-845D24C70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a:extLst>
                <a:ext uri="{FF2B5EF4-FFF2-40B4-BE49-F238E27FC236}">
                  <a16:creationId xmlns:a16="http://schemas.microsoft.com/office/drawing/2014/main" id="{27ED4165-1756-4A80-90B1-FFF8AD7F2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Freeform 5">
              <a:extLst>
                <a:ext uri="{FF2B5EF4-FFF2-40B4-BE49-F238E27FC236}">
                  <a16:creationId xmlns:a16="http://schemas.microsoft.com/office/drawing/2014/main" id="{0C1FF9ED-0EB6-4CEF-83F7-B579129778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1" name="Rectangle 20">
            <a:extLst>
              <a:ext uri="{FF2B5EF4-FFF2-40B4-BE49-F238E27FC236}">
                <a16:creationId xmlns:a16="http://schemas.microsoft.com/office/drawing/2014/main" id="{3F4860A4-6A75-4E92-905D-FA03EEDB8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A8936E9B-5028-A9ED-B7DE-07CA9BAA666A}"/>
              </a:ext>
            </a:extLst>
          </p:cNvPr>
          <p:cNvSpPr txBox="1"/>
          <p:nvPr/>
        </p:nvSpPr>
        <p:spPr>
          <a:xfrm>
            <a:off x="8382055" y="1241266"/>
            <a:ext cx="3161016" cy="3153753"/>
          </a:xfrm>
          <a:prstGeom prst="rect">
            <a:avLst/>
          </a:prstGeom>
        </p:spPr>
        <p:txBody>
          <a:bodyPr vert="horz" lIns="91440" tIns="45720" rIns="91440" bIns="45720" rtlCol="0" anchor="b">
            <a:normAutofit/>
          </a:bodyPr>
          <a:lstStyle/>
          <a:p>
            <a:pPr>
              <a:spcBef>
                <a:spcPct val="0"/>
              </a:spcBef>
              <a:spcAft>
                <a:spcPts val="600"/>
              </a:spcAft>
            </a:pPr>
            <a:r>
              <a:rPr lang="en-US" sz="5400" b="0" i="0" kern="1200" dirty="0">
                <a:solidFill>
                  <a:schemeClr val="bg2"/>
                </a:solidFill>
                <a:latin typeface="+mj-lt"/>
                <a:ea typeface="+mj-ea"/>
                <a:cs typeface="+mj-cs"/>
              </a:rPr>
              <a:t>[No. 66 </a:t>
            </a:r>
            <a:r>
              <a:rPr lang="en-US" sz="5400" dirty="0">
                <a:solidFill>
                  <a:schemeClr val="bg2"/>
                </a:solidFill>
                <a:latin typeface="+mj-lt"/>
                <a:ea typeface="+mj-ea"/>
                <a:cs typeface="+mj-cs"/>
              </a:rPr>
              <a:t>van</a:t>
            </a:r>
            <a:r>
              <a:rPr lang="en-US" sz="5400" b="0" i="0" kern="1200" dirty="0">
                <a:solidFill>
                  <a:schemeClr val="bg2"/>
                </a:solidFill>
                <a:latin typeface="+mj-lt"/>
                <a:ea typeface="+mj-ea"/>
                <a:cs typeface="+mj-cs"/>
              </a:rPr>
              <a:t> 1995]</a:t>
            </a:r>
          </a:p>
        </p:txBody>
      </p:sp>
      <p:grpSp>
        <p:nvGrpSpPr>
          <p:cNvPr id="23" name="Group 22">
            <a:extLst>
              <a:ext uri="{FF2B5EF4-FFF2-40B4-BE49-F238E27FC236}">
                <a16:creationId xmlns:a16="http://schemas.microsoft.com/office/drawing/2014/main" id="{1BCDA284-4169-467B-80C1-BBDF26B202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24" name="Rectangle 23">
              <a:extLst>
                <a:ext uri="{FF2B5EF4-FFF2-40B4-BE49-F238E27FC236}">
                  <a16:creationId xmlns:a16="http://schemas.microsoft.com/office/drawing/2014/main" id="{CD5268F1-2FCC-42C8-B308-9F8744796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Freeform 5">
              <a:extLst>
                <a:ext uri="{FF2B5EF4-FFF2-40B4-BE49-F238E27FC236}">
                  <a16:creationId xmlns:a16="http://schemas.microsoft.com/office/drawing/2014/main" id="{71C38273-377C-4D45-98FA-F4BAFBCA8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6" name="Freeform 5">
              <a:extLst>
                <a:ext uri="{FF2B5EF4-FFF2-40B4-BE49-F238E27FC236}">
                  <a16:creationId xmlns:a16="http://schemas.microsoft.com/office/drawing/2014/main" id="{A4617A93-13E2-4F76-AB78-7A0210391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grpSp>
      <p:pic>
        <p:nvPicPr>
          <p:cNvPr id="3" name="Picture 2" descr="A logo with a person in the middle&#10;&#10;Description automatically generated">
            <a:extLst>
              <a:ext uri="{FF2B5EF4-FFF2-40B4-BE49-F238E27FC236}">
                <a16:creationId xmlns:a16="http://schemas.microsoft.com/office/drawing/2014/main" id="{CA71BE9A-6F9F-9D85-E0B5-3E8715AEDA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973CD08F-BB21-931B-FB10-805DED97EC56}"/>
              </a:ext>
            </a:extLst>
          </p:cNvPr>
          <p:cNvPicPr>
            <a:picLocks noChangeAspect="1"/>
          </p:cNvPicPr>
          <p:nvPr/>
        </p:nvPicPr>
        <p:blipFill rotWithShape="1">
          <a:blip r:embed="rId5">
            <a:extLst>
              <a:ext uri="{28A0092B-C50C-407E-A947-70E740481C1C}">
                <a14:useLocalDpi xmlns:a14="http://schemas.microsoft.com/office/drawing/2010/main" val="0"/>
              </a:ext>
            </a:extLst>
          </a:blip>
          <a:srcRect t="18100" b="15799"/>
          <a:stretch/>
        </p:blipFill>
        <p:spPr>
          <a:xfrm>
            <a:off x="82925" y="-477"/>
            <a:ext cx="7335616" cy="6858478"/>
          </a:xfrm>
          <a:prstGeom prst="rect">
            <a:avLst/>
          </a:prstGeom>
        </p:spPr>
      </p:pic>
    </p:spTree>
    <p:extLst>
      <p:ext uri="{BB962C8B-B14F-4D97-AF65-F5344CB8AC3E}">
        <p14:creationId xmlns:p14="http://schemas.microsoft.com/office/powerpoint/2010/main" val="2057344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8DCF6162-C90D-43BF-B7E4-A7B29A1619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31" name="Rectangle 30">
              <a:extLst>
                <a:ext uri="{FF2B5EF4-FFF2-40B4-BE49-F238E27FC236}">
                  <a16:creationId xmlns:a16="http://schemas.microsoft.com/office/drawing/2014/main" id="{A6895F9A-4951-41A7-988E-E4426D51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Oval 31">
              <a:extLst>
                <a:ext uri="{FF2B5EF4-FFF2-40B4-BE49-F238E27FC236}">
                  <a16:creationId xmlns:a16="http://schemas.microsoft.com/office/drawing/2014/main" id="{973CCBF7-E635-45F0-9262-B1378FECE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Oval 32">
              <a:extLst>
                <a:ext uri="{FF2B5EF4-FFF2-40B4-BE49-F238E27FC236}">
                  <a16:creationId xmlns:a16="http://schemas.microsoft.com/office/drawing/2014/main" id="{A95F2453-17DE-4864-ADA2-6D234F95C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Oval 33">
              <a:extLst>
                <a:ext uri="{FF2B5EF4-FFF2-40B4-BE49-F238E27FC236}">
                  <a16:creationId xmlns:a16="http://schemas.microsoft.com/office/drawing/2014/main" id="{044DD539-16E2-48D1-9557-24281434B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Oval 34">
              <a:extLst>
                <a:ext uri="{FF2B5EF4-FFF2-40B4-BE49-F238E27FC236}">
                  <a16:creationId xmlns:a16="http://schemas.microsoft.com/office/drawing/2014/main" id="{025EA950-BF18-4722-B2FD-04D35798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Oval 35">
              <a:extLst>
                <a:ext uri="{FF2B5EF4-FFF2-40B4-BE49-F238E27FC236}">
                  <a16:creationId xmlns:a16="http://schemas.microsoft.com/office/drawing/2014/main" id="{7E71AB5E-77FB-4315-8B22-845D24C70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Oval 36">
              <a:extLst>
                <a:ext uri="{FF2B5EF4-FFF2-40B4-BE49-F238E27FC236}">
                  <a16:creationId xmlns:a16="http://schemas.microsoft.com/office/drawing/2014/main" id="{27ED4165-1756-4A80-90B1-FFF8AD7F2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Freeform 5">
              <a:extLst>
                <a:ext uri="{FF2B5EF4-FFF2-40B4-BE49-F238E27FC236}">
                  <a16:creationId xmlns:a16="http://schemas.microsoft.com/office/drawing/2014/main" id="{0C1FF9ED-0EB6-4CEF-83F7-B579129778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40" name="Rectangle 39">
            <a:extLst>
              <a:ext uri="{FF2B5EF4-FFF2-40B4-BE49-F238E27FC236}">
                <a16:creationId xmlns:a16="http://schemas.microsoft.com/office/drawing/2014/main" id="{3F4860A4-6A75-4E92-905D-FA03EEDB8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A8936E9B-5028-A9ED-B7DE-07CA9BAA666A}"/>
              </a:ext>
            </a:extLst>
          </p:cNvPr>
          <p:cNvSpPr txBox="1"/>
          <p:nvPr/>
        </p:nvSpPr>
        <p:spPr>
          <a:xfrm>
            <a:off x="8382055" y="1241266"/>
            <a:ext cx="3161016" cy="3153753"/>
          </a:xfrm>
          <a:prstGeom prst="rect">
            <a:avLst/>
          </a:prstGeom>
        </p:spPr>
        <p:txBody>
          <a:bodyPr vert="horz" lIns="91440" tIns="45720" rIns="91440" bIns="45720" rtlCol="0" anchor="b">
            <a:normAutofit/>
          </a:bodyPr>
          <a:lstStyle/>
          <a:p>
            <a:pPr>
              <a:spcBef>
                <a:spcPct val="0"/>
              </a:spcBef>
              <a:spcAft>
                <a:spcPts val="400"/>
              </a:spcAft>
            </a:pPr>
            <a:r>
              <a:rPr lang="en-US" sz="5400" b="0" i="0" kern="1200" dirty="0">
                <a:solidFill>
                  <a:schemeClr val="bg2"/>
                </a:solidFill>
                <a:latin typeface="+mj-lt"/>
                <a:ea typeface="+mj-ea"/>
                <a:cs typeface="+mj-cs"/>
              </a:rPr>
              <a:t>[No. 55 </a:t>
            </a:r>
            <a:r>
              <a:rPr lang="en-US" sz="5400" dirty="0">
                <a:solidFill>
                  <a:schemeClr val="bg2"/>
                </a:solidFill>
                <a:latin typeface="+mj-lt"/>
                <a:ea typeface="+mj-ea"/>
                <a:cs typeface="+mj-cs"/>
              </a:rPr>
              <a:t>van</a:t>
            </a:r>
            <a:r>
              <a:rPr lang="en-US" sz="5400" b="0" i="0" kern="1200" dirty="0">
                <a:solidFill>
                  <a:schemeClr val="bg2"/>
                </a:solidFill>
                <a:latin typeface="+mj-lt"/>
                <a:ea typeface="+mj-ea"/>
                <a:cs typeface="+mj-cs"/>
              </a:rPr>
              <a:t> 1998]</a:t>
            </a:r>
          </a:p>
        </p:txBody>
      </p:sp>
      <p:grpSp>
        <p:nvGrpSpPr>
          <p:cNvPr id="42" name="Group 41">
            <a:extLst>
              <a:ext uri="{FF2B5EF4-FFF2-40B4-BE49-F238E27FC236}">
                <a16:creationId xmlns:a16="http://schemas.microsoft.com/office/drawing/2014/main" id="{1BCDA284-4169-467B-80C1-BBDF26B202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43" name="Rectangle 42">
              <a:extLst>
                <a:ext uri="{FF2B5EF4-FFF2-40B4-BE49-F238E27FC236}">
                  <a16:creationId xmlns:a16="http://schemas.microsoft.com/office/drawing/2014/main" id="{CD5268F1-2FCC-42C8-B308-9F8744796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Freeform 5">
              <a:extLst>
                <a:ext uri="{FF2B5EF4-FFF2-40B4-BE49-F238E27FC236}">
                  <a16:creationId xmlns:a16="http://schemas.microsoft.com/office/drawing/2014/main" id="{71C38273-377C-4D45-98FA-F4BAFBCA8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45" name="Freeform 5">
              <a:extLst>
                <a:ext uri="{FF2B5EF4-FFF2-40B4-BE49-F238E27FC236}">
                  <a16:creationId xmlns:a16="http://schemas.microsoft.com/office/drawing/2014/main" id="{A4617A93-13E2-4F76-AB78-7A0210391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grpSp>
      <p:pic>
        <p:nvPicPr>
          <p:cNvPr id="4" name="Picture 3" descr="A logo with a person in the middle&#10;&#10;Description automatically generated">
            <a:extLst>
              <a:ext uri="{FF2B5EF4-FFF2-40B4-BE49-F238E27FC236}">
                <a16:creationId xmlns:a16="http://schemas.microsoft.com/office/drawing/2014/main" id="{9670E980-D883-B3FD-0A0B-A1BAF5543B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04DC61F4-64F8-A785-DBA0-1D43C18E0D0B}"/>
              </a:ext>
            </a:extLst>
          </p:cNvPr>
          <p:cNvPicPr>
            <a:picLocks noChangeAspect="1"/>
          </p:cNvPicPr>
          <p:nvPr/>
        </p:nvPicPr>
        <p:blipFill>
          <a:blip r:embed="rId5"/>
          <a:stretch>
            <a:fillRect/>
          </a:stretch>
        </p:blipFill>
        <p:spPr>
          <a:xfrm>
            <a:off x="19553" y="37881"/>
            <a:ext cx="7702760" cy="6858000"/>
          </a:xfrm>
          <a:prstGeom prst="rect">
            <a:avLst/>
          </a:prstGeom>
        </p:spPr>
      </p:pic>
    </p:spTree>
    <p:extLst>
      <p:ext uri="{BB962C8B-B14F-4D97-AF65-F5344CB8AC3E}">
        <p14:creationId xmlns:p14="http://schemas.microsoft.com/office/powerpoint/2010/main" val="35759707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DCF6162-C90D-43BF-B7E4-A7B29A1619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A6895F9A-4951-41A7-988E-E4426D51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973CCBF7-E635-45F0-9262-B1378FECE0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A95F2453-17DE-4864-ADA2-6D234F95C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044DD539-16E2-48D1-9557-24281434B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025EA950-BF18-4722-B2FD-04D35798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a:extLst>
                <a:ext uri="{FF2B5EF4-FFF2-40B4-BE49-F238E27FC236}">
                  <a16:creationId xmlns:a16="http://schemas.microsoft.com/office/drawing/2014/main" id="{7E71AB5E-77FB-4315-8B22-845D24C70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a:extLst>
                <a:ext uri="{FF2B5EF4-FFF2-40B4-BE49-F238E27FC236}">
                  <a16:creationId xmlns:a16="http://schemas.microsoft.com/office/drawing/2014/main" id="{27ED4165-1756-4A80-90B1-FFF8AD7F2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Freeform 5">
              <a:extLst>
                <a:ext uri="{FF2B5EF4-FFF2-40B4-BE49-F238E27FC236}">
                  <a16:creationId xmlns:a16="http://schemas.microsoft.com/office/drawing/2014/main" id="{0C1FF9ED-0EB6-4CEF-83F7-B579129778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0" name="Rectangle 19">
            <a:extLst>
              <a:ext uri="{FF2B5EF4-FFF2-40B4-BE49-F238E27FC236}">
                <a16:creationId xmlns:a16="http://schemas.microsoft.com/office/drawing/2014/main" id="{3F4860A4-6A75-4E92-905D-FA03EEDB8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A8936E9B-5028-A9ED-B7DE-07CA9BAA666A}"/>
              </a:ext>
            </a:extLst>
          </p:cNvPr>
          <p:cNvSpPr txBox="1"/>
          <p:nvPr/>
        </p:nvSpPr>
        <p:spPr>
          <a:xfrm>
            <a:off x="8382055" y="1241266"/>
            <a:ext cx="3161016" cy="3153753"/>
          </a:xfrm>
          <a:prstGeom prst="rect">
            <a:avLst/>
          </a:prstGeom>
        </p:spPr>
        <p:txBody>
          <a:bodyPr vert="horz" lIns="91440" tIns="45720" rIns="91440" bIns="45720" rtlCol="0" anchor="b">
            <a:normAutofit/>
          </a:bodyPr>
          <a:lstStyle/>
          <a:p>
            <a:pPr>
              <a:spcBef>
                <a:spcPct val="0"/>
              </a:spcBef>
              <a:spcAft>
                <a:spcPts val="400"/>
              </a:spcAft>
            </a:pPr>
            <a:r>
              <a:rPr lang="en-US" sz="5400" b="0" i="0" kern="1200" dirty="0">
                <a:solidFill>
                  <a:schemeClr val="bg2"/>
                </a:solidFill>
                <a:latin typeface="+mj-lt"/>
                <a:ea typeface="+mj-ea"/>
                <a:cs typeface="+mj-cs"/>
              </a:rPr>
              <a:t>[No. 75 </a:t>
            </a:r>
            <a:r>
              <a:rPr lang="en-US" sz="5400" dirty="0">
                <a:solidFill>
                  <a:schemeClr val="bg2"/>
                </a:solidFill>
                <a:latin typeface="+mj-lt"/>
                <a:ea typeface="+mj-ea"/>
                <a:cs typeface="+mj-cs"/>
              </a:rPr>
              <a:t>van</a:t>
            </a:r>
            <a:r>
              <a:rPr lang="en-US" sz="5400" b="0" i="0" kern="1200" dirty="0">
                <a:solidFill>
                  <a:schemeClr val="bg2"/>
                </a:solidFill>
                <a:latin typeface="+mj-lt"/>
                <a:ea typeface="+mj-ea"/>
                <a:cs typeface="+mj-cs"/>
              </a:rPr>
              <a:t> 1997]</a:t>
            </a:r>
          </a:p>
        </p:txBody>
      </p:sp>
      <p:grpSp>
        <p:nvGrpSpPr>
          <p:cNvPr id="22" name="Group 21">
            <a:extLst>
              <a:ext uri="{FF2B5EF4-FFF2-40B4-BE49-F238E27FC236}">
                <a16:creationId xmlns:a16="http://schemas.microsoft.com/office/drawing/2014/main" id="{1BCDA284-4169-467B-80C1-BBDF26B202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23" name="Rectangle 22">
              <a:extLst>
                <a:ext uri="{FF2B5EF4-FFF2-40B4-BE49-F238E27FC236}">
                  <a16:creationId xmlns:a16="http://schemas.microsoft.com/office/drawing/2014/main" id="{CD5268F1-2FCC-42C8-B308-9F8744796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Freeform 5">
              <a:extLst>
                <a:ext uri="{FF2B5EF4-FFF2-40B4-BE49-F238E27FC236}">
                  <a16:creationId xmlns:a16="http://schemas.microsoft.com/office/drawing/2014/main" id="{71C38273-377C-4D45-98FA-F4BAFBCA8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25" name="Freeform 5">
              <a:extLst>
                <a:ext uri="{FF2B5EF4-FFF2-40B4-BE49-F238E27FC236}">
                  <a16:creationId xmlns:a16="http://schemas.microsoft.com/office/drawing/2014/main" id="{A4617A93-13E2-4F76-AB78-7A0210391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grpSp>
      <p:pic>
        <p:nvPicPr>
          <p:cNvPr id="4" name="Picture 3" descr="A logo with a person in the middle&#10;&#10;Description automatically generated">
            <a:extLst>
              <a:ext uri="{FF2B5EF4-FFF2-40B4-BE49-F238E27FC236}">
                <a16:creationId xmlns:a16="http://schemas.microsoft.com/office/drawing/2014/main" id="{34AF0D0D-CEBD-89B2-104A-31979FF651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C5D97877-2344-8016-E50B-A4F85BE0D7B0}"/>
              </a:ext>
            </a:extLst>
          </p:cNvPr>
          <p:cNvPicPr>
            <a:picLocks noChangeAspect="1"/>
          </p:cNvPicPr>
          <p:nvPr/>
        </p:nvPicPr>
        <p:blipFill rotWithShape="1">
          <a:blip r:embed="rId5">
            <a:extLst>
              <a:ext uri="{28A0092B-C50C-407E-A947-70E740481C1C}">
                <a14:useLocalDpi xmlns:a14="http://schemas.microsoft.com/office/drawing/2010/main" val="0"/>
              </a:ext>
            </a:extLst>
          </a:blip>
          <a:srcRect t="18100" b="18100"/>
          <a:stretch/>
        </p:blipFill>
        <p:spPr>
          <a:xfrm>
            <a:off x="49162" y="-78306"/>
            <a:ext cx="7683964" cy="6934145"/>
          </a:xfrm>
          <a:prstGeom prst="rect">
            <a:avLst/>
          </a:prstGeom>
        </p:spPr>
      </p:pic>
    </p:spTree>
    <p:extLst>
      <p:ext uri="{BB962C8B-B14F-4D97-AF65-F5344CB8AC3E}">
        <p14:creationId xmlns:p14="http://schemas.microsoft.com/office/powerpoint/2010/main" val="2435564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3272CA8C-C661-404E-AD0D-4AFFC33FFBD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88" y="0"/>
            <a:ext cx="12193588" cy="6861555"/>
            <a:chOff x="-1588" y="0"/>
            <a:chExt cx="12193588" cy="6861555"/>
          </a:xfrm>
        </p:grpSpPr>
        <p:sp>
          <p:nvSpPr>
            <p:cNvPr id="24" name="Rectangle 23">
              <a:extLst>
                <a:ext uri="{FF2B5EF4-FFF2-40B4-BE49-F238E27FC236}">
                  <a16:creationId xmlns:a16="http://schemas.microsoft.com/office/drawing/2014/main" id="{97258624-C70B-4680-BFD0-D5EA2E4AD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Oval 24">
              <a:extLst>
                <a:ext uri="{FF2B5EF4-FFF2-40B4-BE49-F238E27FC236}">
                  <a16:creationId xmlns:a16="http://schemas.microsoft.com/office/drawing/2014/main" id="{830F01D2-34A5-4B92-899E-C9555554D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Oval 25">
              <a:extLst>
                <a:ext uri="{FF2B5EF4-FFF2-40B4-BE49-F238E27FC236}">
                  <a16:creationId xmlns:a16="http://schemas.microsoft.com/office/drawing/2014/main" id="{0F7C3130-2558-4B10-95F9-31F9B0872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Oval 26">
              <a:extLst>
                <a:ext uri="{FF2B5EF4-FFF2-40B4-BE49-F238E27FC236}">
                  <a16:creationId xmlns:a16="http://schemas.microsoft.com/office/drawing/2014/main" id="{A9CD0379-7946-48A0-8485-E0A15EE7A6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Freeform 5">
              <a:extLst>
                <a:ext uri="{FF2B5EF4-FFF2-40B4-BE49-F238E27FC236}">
                  <a16:creationId xmlns:a16="http://schemas.microsoft.com/office/drawing/2014/main" id="{64BD970A-CC15-412E-81C6-FECF172883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30" name="Rectangle 29">
            <a:extLst>
              <a:ext uri="{FF2B5EF4-FFF2-40B4-BE49-F238E27FC236}">
                <a16:creationId xmlns:a16="http://schemas.microsoft.com/office/drawing/2014/main" id="{4B505776-1DA0-48D1-A09B-088F57D4C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Freeform 18">
            <a:extLst>
              <a:ext uri="{FF2B5EF4-FFF2-40B4-BE49-F238E27FC236}">
                <a16:creationId xmlns:a16="http://schemas.microsoft.com/office/drawing/2014/main" id="{BA4C0619-AAB5-4ED6-9D63-4653AD803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0800000">
            <a:off x="457200" y="794"/>
            <a:ext cx="11277600" cy="4395812"/>
          </a:xfrm>
          <a:custGeom>
            <a:avLst/>
            <a:gdLst>
              <a:gd name="connsiteX0" fmla="*/ 11277600 w 11277600"/>
              <a:gd name="connsiteY0" fmla="*/ 4395812 h 4395812"/>
              <a:gd name="connsiteX1" fmla="*/ 0 w 11277600"/>
              <a:gd name="connsiteY1" fmla="*/ 4395812 h 4395812"/>
              <a:gd name="connsiteX2" fmla="*/ 0 w 11277600"/>
              <a:gd name="connsiteY2" fmla="*/ 0 h 4395812"/>
              <a:gd name="connsiteX3" fmla="*/ 66675 w 11277600"/>
              <a:gd name="connsiteY3" fmla="*/ 9525 h 4395812"/>
              <a:gd name="connsiteX4" fmla="*/ 261938 w 11277600"/>
              <a:gd name="connsiteY4" fmla="*/ 36513 h 4395812"/>
              <a:gd name="connsiteX5" fmla="*/ 403225 w 11277600"/>
              <a:gd name="connsiteY5" fmla="*/ 55563 h 4395812"/>
              <a:gd name="connsiteX6" fmla="*/ 573088 w 11277600"/>
              <a:gd name="connsiteY6" fmla="*/ 76200 h 4395812"/>
              <a:gd name="connsiteX7" fmla="*/ 773112 w 11277600"/>
              <a:gd name="connsiteY7" fmla="*/ 100013 h 4395812"/>
              <a:gd name="connsiteX8" fmla="*/ 995362 w 11277600"/>
              <a:gd name="connsiteY8" fmla="*/ 125413 h 4395812"/>
              <a:gd name="connsiteX9" fmla="*/ 1246188 w 11277600"/>
              <a:gd name="connsiteY9" fmla="*/ 152400 h 4395812"/>
              <a:gd name="connsiteX10" fmla="*/ 1519238 w 11277600"/>
              <a:gd name="connsiteY10" fmla="*/ 180975 h 4395812"/>
              <a:gd name="connsiteX11" fmla="*/ 1816100 w 11277600"/>
              <a:gd name="connsiteY11" fmla="*/ 209550 h 4395812"/>
              <a:gd name="connsiteX12" fmla="*/ 2132012 w 11277600"/>
              <a:gd name="connsiteY12" fmla="*/ 238125 h 4395812"/>
              <a:gd name="connsiteX13" fmla="*/ 2471738 w 11277600"/>
              <a:gd name="connsiteY13" fmla="*/ 265113 h 4395812"/>
              <a:gd name="connsiteX14" fmla="*/ 2828925 w 11277600"/>
              <a:gd name="connsiteY14" fmla="*/ 290513 h 4395812"/>
              <a:gd name="connsiteX15" fmla="*/ 3205162 w 11277600"/>
              <a:gd name="connsiteY15" fmla="*/ 314325 h 4395812"/>
              <a:gd name="connsiteX16" fmla="*/ 3597275 w 11277600"/>
              <a:gd name="connsiteY16" fmla="*/ 336550 h 4395812"/>
              <a:gd name="connsiteX17" fmla="*/ 4006850 w 11277600"/>
              <a:gd name="connsiteY17" fmla="*/ 357188 h 4395812"/>
              <a:gd name="connsiteX18" fmla="*/ 4216400 w 11277600"/>
              <a:gd name="connsiteY18" fmla="*/ 365125 h 4395812"/>
              <a:gd name="connsiteX19" fmla="*/ 4430713 w 11277600"/>
              <a:gd name="connsiteY19" fmla="*/ 373063 h 4395812"/>
              <a:gd name="connsiteX20" fmla="*/ 4648200 w 11277600"/>
              <a:gd name="connsiteY20" fmla="*/ 381000 h 4395812"/>
              <a:gd name="connsiteX21" fmla="*/ 4867275 w 11277600"/>
              <a:gd name="connsiteY21" fmla="*/ 385763 h 4395812"/>
              <a:gd name="connsiteX22" fmla="*/ 5091113 w 11277600"/>
              <a:gd name="connsiteY22" fmla="*/ 390525 h 4395812"/>
              <a:gd name="connsiteX23" fmla="*/ 5316538 w 11277600"/>
              <a:gd name="connsiteY23" fmla="*/ 395288 h 4395812"/>
              <a:gd name="connsiteX24" fmla="*/ 5546725 w 11277600"/>
              <a:gd name="connsiteY24" fmla="*/ 398463 h 4395812"/>
              <a:gd name="connsiteX25" fmla="*/ 5778500 w 11277600"/>
              <a:gd name="connsiteY25" fmla="*/ 398463 h 4395812"/>
              <a:gd name="connsiteX26" fmla="*/ 6013450 w 11277600"/>
              <a:gd name="connsiteY26" fmla="*/ 400050 h 4395812"/>
              <a:gd name="connsiteX27" fmla="*/ 6249988 w 11277600"/>
              <a:gd name="connsiteY27" fmla="*/ 398463 h 4395812"/>
              <a:gd name="connsiteX28" fmla="*/ 6489700 w 11277600"/>
              <a:gd name="connsiteY28" fmla="*/ 395288 h 4395812"/>
              <a:gd name="connsiteX29" fmla="*/ 6731000 w 11277600"/>
              <a:gd name="connsiteY29" fmla="*/ 392113 h 4395812"/>
              <a:gd name="connsiteX30" fmla="*/ 6973888 w 11277600"/>
              <a:gd name="connsiteY30" fmla="*/ 385763 h 4395812"/>
              <a:gd name="connsiteX31" fmla="*/ 7219950 w 11277600"/>
              <a:gd name="connsiteY31" fmla="*/ 379413 h 4395812"/>
              <a:gd name="connsiteX32" fmla="*/ 7466013 w 11277600"/>
              <a:gd name="connsiteY32" fmla="*/ 371475 h 4395812"/>
              <a:gd name="connsiteX33" fmla="*/ 7713662 w 11277600"/>
              <a:gd name="connsiteY33" fmla="*/ 360363 h 4395812"/>
              <a:gd name="connsiteX34" fmla="*/ 7964487 w 11277600"/>
              <a:gd name="connsiteY34" fmla="*/ 347663 h 4395812"/>
              <a:gd name="connsiteX35" fmla="*/ 8215312 w 11277600"/>
              <a:gd name="connsiteY35" fmla="*/ 334963 h 4395812"/>
              <a:gd name="connsiteX36" fmla="*/ 8467725 w 11277600"/>
              <a:gd name="connsiteY36" fmla="*/ 319088 h 4395812"/>
              <a:gd name="connsiteX37" fmla="*/ 8721725 w 11277600"/>
              <a:gd name="connsiteY37" fmla="*/ 300038 h 4395812"/>
              <a:gd name="connsiteX38" fmla="*/ 8974138 w 11277600"/>
              <a:gd name="connsiteY38" fmla="*/ 280988 h 4395812"/>
              <a:gd name="connsiteX39" fmla="*/ 9229725 w 11277600"/>
              <a:gd name="connsiteY39" fmla="*/ 258763 h 4395812"/>
              <a:gd name="connsiteX40" fmla="*/ 9486900 w 11277600"/>
              <a:gd name="connsiteY40" fmla="*/ 234950 h 4395812"/>
              <a:gd name="connsiteX41" fmla="*/ 9740900 w 11277600"/>
              <a:gd name="connsiteY41" fmla="*/ 209550 h 4395812"/>
              <a:gd name="connsiteX42" fmla="*/ 9998075 w 11277600"/>
              <a:gd name="connsiteY42" fmla="*/ 179388 h 4395812"/>
              <a:gd name="connsiteX43" fmla="*/ 10253662 w 11277600"/>
              <a:gd name="connsiteY43" fmla="*/ 147638 h 4395812"/>
              <a:gd name="connsiteX44" fmla="*/ 10510838 w 11277600"/>
              <a:gd name="connsiteY44" fmla="*/ 115888 h 4395812"/>
              <a:gd name="connsiteX45" fmla="*/ 10766425 w 11277600"/>
              <a:gd name="connsiteY45" fmla="*/ 79375 h 4395812"/>
              <a:gd name="connsiteX46" fmla="*/ 11022012 w 11277600"/>
              <a:gd name="connsiteY46" fmla="*/ 41275 h 4395812"/>
              <a:gd name="connsiteX47" fmla="*/ 11277600 w 11277600"/>
              <a:gd name="connsiteY47" fmla="*/ 1588 h 43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277600" h="4395812">
                <a:moveTo>
                  <a:pt x="11277600" y="4395812"/>
                </a:moveTo>
                <a:lnTo>
                  <a:pt x="0" y="4395812"/>
                </a:lnTo>
                <a:lnTo>
                  <a:pt x="0" y="0"/>
                </a:lnTo>
                <a:lnTo>
                  <a:pt x="66675" y="9525"/>
                </a:lnTo>
                <a:lnTo>
                  <a:pt x="261938" y="36513"/>
                </a:lnTo>
                <a:lnTo>
                  <a:pt x="403225" y="55563"/>
                </a:lnTo>
                <a:lnTo>
                  <a:pt x="573088" y="76200"/>
                </a:lnTo>
                <a:lnTo>
                  <a:pt x="773112" y="100013"/>
                </a:lnTo>
                <a:lnTo>
                  <a:pt x="995362" y="125413"/>
                </a:lnTo>
                <a:lnTo>
                  <a:pt x="1246188" y="152400"/>
                </a:lnTo>
                <a:lnTo>
                  <a:pt x="1519238" y="180975"/>
                </a:lnTo>
                <a:lnTo>
                  <a:pt x="1816100" y="209550"/>
                </a:lnTo>
                <a:lnTo>
                  <a:pt x="2132012" y="238125"/>
                </a:lnTo>
                <a:lnTo>
                  <a:pt x="2471738" y="265113"/>
                </a:lnTo>
                <a:lnTo>
                  <a:pt x="2828925" y="290513"/>
                </a:lnTo>
                <a:lnTo>
                  <a:pt x="3205162" y="314325"/>
                </a:lnTo>
                <a:lnTo>
                  <a:pt x="3597275" y="336550"/>
                </a:lnTo>
                <a:lnTo>
                  <a:pt x="4006850" y="357188"/>
                </a:lnTo>
                <a:lnTo>
                  <a:pt x="4216400" y="365125"/>
                </a:lnTo>
                <a:lnTo>
                  <a:pt x="4430713" y="373063"/>
                </a:lnTo>
                <a:lnTo>
                  <a:pt x="4648200" y="381000"/>
                </a:lnTo>
                <a:lnTo>
                  <a:pt x="4867275" y="385763"/>
                </a:lnTo>
                <a:lnTo>
                  <a:pt x="5091113" y="390525"/>
                </a:lnTo>
                <a:lnTo>
                  <a:pt x="5316538" y="395288"/>
                </a:lnTo>
                <a:lnTo>
                  <a:pt x="5546725" y="398463"/>
                </a:lnTo>
                <a:lnTo>
                  <a:pt x="5778500" y="398463"/>
                </a:lnTo>
                <a:lnTo>
                  <a:pt x="6013450" y="400050"/>
                </a:lnTo>
                <a:lnTo>
                  <a:pt x="6249988" y="398463"/>
                </a:lnTo>
                <a:lnTo>
                  <a:pt x="6489700" y="395288"/>
                </a:lnTo>
                <a:lnTo>
                  <a:pt x="6731000" y="392113"/>
                </a:lnTo>
                <a:lnTo>
                  <a:pt x="6973888" y="385763"/>
                </a:lnTo>
                <a:lnTo>
                  <a:pt x="7219950" y="379413"/>
                </a:lnTo>
                <a:lnTo>
                  <a:pt x="7466013" y="371475"/>
                </a:lnTo>
                <a:lnTo>
                  <a:pt x="7713662" y="360363"/>
                </a:lnTo>
                <a:lnTo>
                  <a:pt x="7964487" y="347663"/>
                </a:lnTo>
                <a:lnTo>
                  <a:pt x="8215312" y="334963"/>
                </a:lnTo>
                <a:lnTo>
                  <a:pt x="8467725" y="319088"/>
                </a:lnTo>
                <a:lnTo>
                  <a:pt x="8721725" y="300038"/>
                </a:lnTo>
                <a:lnTo>
                  <a:pt x="8974138" y="280988"/>
                </a:lnTo>
                <a:lnTo>
                  <a:pt x="9229725" y="258763"/>
                </a:lnTo>
                <a:lnTo>
                  <a:pt x="9486900" y="234950"/>
                </a:lnTo>
                <a:lnTo>
                  <a:pt x="9740900" y="209550"/>
                </a:lnTo>
                <a:lnTo>
                  <a:pt x="9998075" y="179388"/>
                </a:lnTo>
                <a:lnTo>
                  <a:pt x="10253662" y="147638"/>
                </a:lnTo>
                <a:lnTo>
                  <a:pt x="10510838" y="115888"/>
                </a:lnTo>
                <a:lnTo>
                  <a:pt x="10766425" y="79375"/>
                </a:lnTo>
                <a:lnTo>
                  <a:pt x="11022012" y="41275"/>
                </a:lnTo>
                <a:lnTo>
                  <a:pt x="11277600" y="1588"/>
                </a:lnTo>
                <a:close/>
              </a:path>
            </a:pathLst>
          </a:custGeom>
          <a:solidFill>
            <a:schemeClr val="bg1"/>
          </a:solidFill>
          <a:ln>
            <a:noFill/>
          </a:ln>
        </p:spPr>
        <p:txBody>
          <a:bodyPr/>
          <a:lstStyle/>
          <a:p>
            <a:endParaRPr lang="en-US"/>
          </a:p>
        </p:txBody>
      </p:sp>
      <p:sp>
        <p:nvSpPr>
          <p:cNvPr id="34" name="Rectangle 33">
            <a:extLst>
              <a:ext uri="{FF2B5EF4-FFF2-40B4-BE49-F238E27FC236}">
                <a16:creationId xmlns:a16="http://schemas.microsoft.com/office/drawing/2014/main" id="{C3F94052-DE32-4F77-8B5E-D40D3DB19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Freeform 5">
            <a:extLst>
              <a:ext uri="{FF2B5EF4-FFF2-40B4-BE49-F238E27FC236}">
                <a16:creationId xmlns:a16="http://schemas.microsoft.com/office/drawing/2014/main" id="{BDCD1D6F-0EE7-4AD5-A6AE-6A0B248E6B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0371525">
            <a:off x="263767" y="3979830"/>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3" name="Text Placeholder 2">
            <a:extLst>
              <a:ext uri="{FF2B5EF4-FFF2-40B4-BE49-F238E27FC236}">
                <a16:creationId xmlns:a16="http://schemas.microsoft.com/office/drawing/2014/main" id="{52165981-2707-B11F-D5D3-6414D316FD49}"/>
              </a:ext>
            </a:extLst>
          </p:cNvPr>
          <p:cNvSpPr>
            <a:spLocks/>
          </p:cNvSpPr>
          <p:nvPr/>
        </p:nvSpPr>
        <p:spPr>
          <a:xfrm>
            <a:off x="649976" y="4174067"/>
            <a:ext cx="10893094" cy="1481440"/>
          </a:xfrm>
          <a:prstGeom prst="rect">
            <a:avLst/>
          </a:prstGeom>
        </p:spPr>
        <p:txBody>
          <a:bodyPr vert="horz" lIns="91440" tIns="45720" rIns="91440" bIns="45720" rtlCol="0" anchor="b">
            <a:normAutofit/>
          </a:bodyPr>
          <a:lstStyle/>
          <a:p>
            <a:pPr algn="ctr">
              <a:spcBef>
                <a:spcPct val="0"/>
              </a:spcBef>
              <a:spcAft>
                <a:spcPts val="600"/>
              </a:spcAft>
            </a:pPr>
            <a:r>
              <a:rPr lang="en-US" sz="7200" dirty="0" err="1">
                <a:solidFill>
                  <a:schemeClr val="bg2"/>
                </a:solidFill>
                <a:latin typeface="+mj-lt"/>
                <a:ea typeface="+mj-ea"/>
                <a:cs typeface="+mj-cs"/>
              </a:rPr>
              <a:t>KLASAKTIWITEIT</a:t>
            </a:r>
            <a:endParaRPr lang="en-US" sz="7200" dirty="0">
              <a:solidFill>
                <a:schemeClr val="bg2"/>
              </a:solidFill>
              <a:latin typeface="+mj-lt"/>
              <a:ea typeface="+mj-ea"/>
              <a:cs typeface="+mj-cs"/>
            </a:endParaRPr>
          </a:p>
        </p:txBody>
      </p:sp>
      <p:pic>
        <p:nvPicPr>
          <p:cNvPr id="7" name="Picture 6" descr="A logo with a person in the middle&#10;&#10;Description automatically generated">
            <a:extLst>
              <a:ext uri="{FF2B5EF4-FFF2-40B4-BE49-F238E27FC236}">
                <a16:creationId xmlns:a16="http://schemas.microsoft.com/office/drawing/2014/main" id="{CD2487A4-5CB3-3B6A-B83F-54F96FDBB0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B837E705-FFC9-EBA3-6372-5BC4B95D23F9}"/>
              </a:ext>
            </a:extLst>
          </p:cNvPr>
          <p:cNvPicPr>
            <a:picLocks noChangeAspect="1"/>
          </p:cNvPicPr>
          <p:nvPr/>
        </p:nvPicPr>
        <p:blipFill rotWithShape="1">
          <a:blip r:embed="rId5">
            <a:extLst>
              <a:ext uri="{28A0092B-C50C-407E-A947-70E740481C1C}">
                <a14:useLocalDpi xmlns:a14="http://schemas.microsoft.com/office/drawing/2010/main" val="0"/>
              </a:ext>
            </a:extLst>
          </a:blip>
          <a:srcRect t="18100" b="15799"/>
          <a:stretch/>
        </p:blipFill>
        <p:spPr>
          <a:xfrm>
            <a:off x="1079446" y="927913"/>
            <a:ext cx="3080359" cy="2880000"/>
          </a:xfrm>
          <a:prstGeom prst="rect">
            <a:avLst/>
          </a:prstGeom>
        </p:spPr>
      </p:pic>
      <p:pic>
        <p:nvPicPr>
          <p:cNvPr id="8" name="Picture 7" descr="A yellow sign with black text&#10;&#10;Description automatically generated">
            <a:extLst>
              <a:ext uri="{FF2B5EF4-FFF2-40B4-BE49-F238E27FC236}">
                <a16:creationId xmlns:a16="http://schemas.microsoft.com/office/drawing/2014/main" id="{CE5899A3-C6A6-273C-CBEB-106AC8199A22}"/>
              </a:ext>
            </a:extLst>
          </p:cNvPr>
          <p:cNvPicPr>
            <a:picLocks noChangeAspect="1"/>
          </p:cNvPicPr>
          <p:nvPr/>
        </p:nvPicPr>
        <p:blipFill rotWithShape="1">
          <a:blip r:embed="rId6">
            <a:extLst>
              <a:ext uri="{28A0092B-C50C-407E-A947-70E740481C1C}">
                <a14:useLocalDpi xmlns:a14="http://schemas.microsoft.com/office/drawing/2010/main" val="0"/>
              </a:ext>
            </a:extLst>
          </a:blip>
          <a:srcRect t="16667" b="16164"/>
          <a:stretch/>
        </p:blipFill>
        <p:spPr>
          <a:xfrm>
            <a:off x="4188398" y="941960"/>
            <a:ext cx="3031400" cy="2880000"/>
          </a:xfrm>
          <a:prstGeom prst="rect">
            <a:avLst/>
          </a:prstGeom>
        </p:spPr>
      </p:pic>
      <p:pic>
        <p:nvPicPr>
          <p:cNvPr id="9" name="Picture 8">
            <a:extLst>
              <a:ext uri="{FF2B5EF4-FFF2-40B4-BE49-F238E27FC236}">
                <a16:creationId xmlns:a16="http://schemas.microsoft.com/office/drawing/2014/main" id="{8404E9AA-516E-78B6-F55D-51256CE0C1D2}"/>
              </a:ext>
            </a:extLst>
          </p:cNvPr>
          <p:cNvPicPr>
            <a:picLocks noChangeAspect="1"/>
          </p:cNvPicPr>
          <p:nvPr/>
        </p:nvPicPr>
        <p:blipFill rotWithShape="1">
          <a:blip r:embed="rId7">
            <a:extLst>
              <a:ext uri="{28A0092B-C50C-407E-A947-70E740481C1C}">
                <a14:useLocalDpi xmlns:a14="http://schemas.microsoft.com/office/drawing/2010/main" val="0"/>
              </a:ext>
            </a:extLst>
          </a:blip>
          <a:srcRect t="18100" b="18100"/>
          <a:stretch/>
        </p:blipFill>
        <p:spPr>
          <a:xfrm>
            <a:off x="7100430" y="927913"/>
            <a:ext cx="3191427" cy="2880000"/>
          </a:xfrm>
          <a:prstGeom prst="rect">
            <a:avLst/>
          </a:prstGeom>
        </p:spPr>
      </p:pic>
    </p:spTree>
    <p:extLst>
      <p:ext uri="{BB962C8B-B14F-4D97-AF65-F5344CB8AC3E}">
        <p14:creationId xmlns:p14="http://schemas.microsoft.com/office/powerpoint/2010/main" val="413780240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8000"/>
                <a:hueMod val="104000"/>
                <a:satMod val="128000"/>
                <a:lumMod val="104000"/>
              </a:schemeClr>
            </a:gs>
            <a:gs pos="100000">
              <a:schemeClr val="bg2">
                <a:shade val="76000"/>
                <a:hueMod val="89000"/>
                <a:satMod val="164000"/>
                <a:lumMod val="68000"/>
              </a:schemeClr>
            </a:gs>
          </a:gsLst>
          <a:path path="circle">
            <a:fillToRect l="45000" t="65000" r="125000" b="100000"/>
          </a:path>
        </a:gradFill>
        <a:effectLst/>
      </p:bgPr>
    </p:bg>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A750EF4C-990E-4D92-A821-6F742977C0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8" name="Rectangle 77">
              <a:extLst>
                <a:ext uri="{FF2B5EF4-FFF2-40B4-BE49-F238E27FC236}">
                  <a16:creationId xmlns:a16="http://schemas.microsoft.com/office/drawing/2014/main" id="{CCE1B593-017D-4CAA-9E64-92F5EF85F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9" name="Oval 78">
              <a:extLst>
                <a:ext uri="{FF2B5EF4-FFF2-40B4-BE49-F238E27FC236}">
                  <a16:creationId xmlns:a16="http://schemas.microsoft.com/office/drawing/2014/main" id="{02770E66-D79F-4ACD-BC33-0E7F0AA14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0" name="Oval 79">
              <a:extLst>
                <a:ext uri="{FF2B5EF4-FFF2-40B4-BE49-F238E27FC236}">
                  <a16:creationId xmlns:a16="http://schemas.microsoft.com/office/drawing/2014/main" id="{156AA266-8E32-41F2-9919-33D431005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1" name="Oval 80">
              <a:extLst>
                <a:ext uri="{FF2B5EF4-FFF2-40B4-BE49-F238E27FC236}">
                  <a16:creationId xmlns:a16="http://schemas.microsoft.com/office/drawing/2014/main" id="{6F4A4880-A86F-4398-AFEB-CC4A694A2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Oval 81">
              <a:extLst>
                <a:ext uri="{FF2B5EF4-FFF2-40B4-BE49-F238E27FC236}">
                  <a16:creationId xmlns:a16="http://schemas.microsoft.com/office/drawing/2014/main" id="{BF1390FC-32F5-4255-B81D-CF5B0962D2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3" name="Oval 82">
              <a:extLst>
                <a:ext uri="{FF2B5EF4-FFF2-40B4-BE49-F238E27FC236}">
                  <a16:creationId xmlns:a16="http://schemas.microsoft.com/office/drawing/2014/main" id="{D7578884-2B62-4724-BFB5-9D1C15EC5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Oval 83">
              <a:extLst>
                <a:ext uri="{FF2B5EF4-FFF2-40B4-BE49-F238E27FC236}">
                  <a16:creationId xmlns:a16="http://schemas.microsoft.com/office/drawing/2014/main" id="{CA946BFE-691A-42A2-BB69-AC4A8BF45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Freeform 5">
              <a:extLst>
                <a:ext uri="{FF2B5EF4-FFF2-40B4-BE49-F238E27FC236}">
                  <a16:creationId xmlns:a16="http://schemas.microsoft.com/office/drawing/2014/main" id="{B9A446F7-DA1A-4333-A02F-32835A2DF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6" name="Freeform 5">
              <a:extLst>
                <a:ext uri="{FF2B5EF4-FFF2-40B4-BE49-F238E27FC236}">
                  <a16:creationId xmlns:a16="http://schemas.microsoft.com/office/drawing/2014/main" id="{E66E302E-B50B-46D6-9540-94BCF70B3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87" name="Freeform 5">
              <a:extLst>
                <a:ext uri="{FF2B5EF4-FFF2-40B4-BE49-F238E27FC236}">
                  <a16:creationId xmlns:a16="http://schemas.microsoft.com/office/drawing/2014/main" id="{EDA34A87-5D28-4516-B280-4F078A3923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89" name="Rectangle 88">
            <a:extLst>
              <a:ext uri="{FF2B5EF4-FFF2-40B4-BE49-F238E27FC236}">
                <a16:creationId xmlns:a16="http://schemas.microsoft.com/office/drawing/2014/main" id="{A02B72A2-60A1-41E3-AD56-D2EE44156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1" name="Rectangle 90">
            <a:extLst>
              <a:ext uri="{FF2B5EF4-FFF2-40B4-BE49-F238E27FC236}">
                <a16:creationId xmlns:a16="http://schemas.microsoft.com/office/drawing/2014/main" id="{FB3EF4D6-026A-4D52-B916-967329EE3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5">
            <a:extLst>
              <a:ext uri="{FF2B5EF4-FFF2-40B4-BE49-F238E27FC236}">
                <a16:creationId xmlns:a16="http://schemas.microsoft.com/office/drawing/2014/main" id="{4DB4846F-6AA5-4DB3-9581-D95F22BD5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dirty="0"/>
          </a:p>
        </p:txBody>
      </p:sp>
      <p:sp>
        <p:nvSpPr>
          <p:cNvPr id="95" name="Freeform: Shape 94">
            <a:extLst>
              <a:ext uri="{FF2B5EF4-FFF2-40B4-BE49-F238E27FC236}">
                <a16:creationId xmlns:a16="http://schemas.microsoft.com/office/drawing/2014/main" id="{D54EC22E-2292-4292-A80B-E81DF64BF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80041"/>
            <a:ext cx="12192000" cy="5077959"/>
          </a:xfrm>
          <a:custGeom>
            <a:avLst/>
            <a:gdLst>
              <a:gd name="connsiteX0" fmla="*/ 12192000 w 12192000"/>
              <a:gd name="connsiteY0" fmla="*/ 0 h 5077959"/>
              <a:gd name="connsiteX1" fmla="*/ 12192000 w 12192000"/>
              <a:gd name="connsiteY1" fmla="*/ 1972152 h 5077959"/>
              <a:gd name="connsiteX2" fmla="*/ 12192000 w 12192000"/>
              <a:gd name="connsiteY2" fmla="*/ 2361342 h 5077959"/>
              <a:gd name="connsiteX3" fmla="*/ 12192000 w 12192000"/>
              <a:gd name="connsiteY3" fmla="*/ 5077959 h 5077959"/>
              <a:gd name="connsiteX4" fmla="*/ 0 w 12192000"/>
              <a:gd name="connsiteY4" fmla="*/ 5077959 h 5077959"/>
              <a:gd name="connsiteX5" fmla="*/ 0 w 12192000"/>
              <a:gd name="connsiteY5" fmla="*/ 2361342 h 5077959"/>
              <a:gd name="connsiteX6" fmla="*/ 0 w 12192000"/>
              <a:gd name="connsiteY6" fmla="*/ 1972152 h 5077959"/>
              <a:gd name="connsiteX7" fmla="*/ 0 w 12192000"/>
              <a:gd name="connsiteY7" fmla="*/ 12515 h 5077959"/>
              <a:gd name="connsiteX8" fmla="*/ 108623 w 12192000"/>
              <a:gd name="connsiteY8" fmla="*/ 29540 h 5077959"/>
              <a:gd name="connsiteX9" fmla="*/ 300195 w 12192000"/>
              <a:gd name="connsiteY9" fmla="*/ 56163 h 5077959"/>
              <a:gd name="connsiteX10" fmla="*/ 527528 w 12192000"/>
              <a:gd name="connsiteY10" fmla="*/ 88041 h 5077959"/>
              <a:gd name="connsiteX11" fmla="*/ 779127 w 12192000"/>
              <a:gd name="connsiteY11" fmla="*/ 121671 h 5077959"/>
              <a:gd name="connsiteX12" fmla="*/ 1062654 w 12192000"/>
              <a:gd name="connsiteY12" fmla="*/ 157052 h 5077959"/>
              <a:gd name="connsiteX13" fmla="*/ 1371726 w 12192000"/>
              <a:gd name="connsiteY13" fmla="*/ 194535 h 5077959"/>
              <a:gd name="connsiteX14" fmla="*/ 1707616 w 12192000"/>
              <a:gd name="connsiteY14" fmla="*/ 232018 h 5077959"/>
              <a:gd name="connsiteX15" fmla="*/ 2065219 w 12192000"/>
              <a:gd name="connsiteY15" fmla="*/ 270201 h 5077959"/>
              <a:gd name="connsiteX16" fmla="*/ 2450918 w 12192000"/>
              <a:gd name="connsiteY16" fmla="*/ 305583 h 5077959"/>
              <a:gd name="connsiteX17" fmla="*/ 2854496 w 12192000"/>
              <a:gd name="connsiteY17" fmla="*/ 339562 h 5077959"/>
              <a:gd name="connsiteX18" fmla="*/ 3281065 w 12192000"/>
              <a:gd name="connsiteY18" fmla="*/ 370390 h 5077959"/>
              <a:gd name="connsiteX19" fmla="*/ 3725514 w 12192000"/>
              <a:gd name="connsiteY19" fmla="*/ 399815 h 5077959"/>
              <a:gd name="connsiteX20" fmla="*/ 4189119 w 12192000"/>
              <a:gd name="connsiteY20" fmla="*/ 427490 h 5077959"/>
              <a:gd name="connsiteX21" fmla="*/ 4426671 w 12192000"/>
              <a:gd name="connsiteY21" fmla="*/ 437298 h 5077959"/>
              <a:gd name="connsiteX22" fmla="*/ 4669330 w 12192000"/>
              <a:gd name="connsiteY22" fmla="*/ 448158 h 5077959"/>
              <a:gd name="connsiteX23" fmla="*/ 4915819 w 12192000"/>
              <a:gd name="connsiteY23" fmla="*/ 458317 h 5077959"/>
              <a:gd name="connsiteX24" fmla="*/ 5163586 w 12192000"/>
              <a:gd name="connsiteY24" fmla="*/ 464973 h 5077959"/>
              <a:gd name="connsiteX25" fmla="*/ 5416461 w 12192000"/>
              <a:gd name="connsiteY25" fmla="*/ 470928 h 5077959"/>
              <a:gd name="connsiteX26" fmla="*/ 5671892 w 12192000"/>
              <a:gd name="connsiteY26" fmla="*/ 477234 h 5077959"/>
              <a:gd name="connsiteX27" fmla="*/ 5932430 w 12192000"/>
              <a:gd name="connsiteY27" fmla="*/ 481437 h 5077959"/>
              <a:gd name="connsiteX28" fmla="*/ 6195523 w 12192000"/>
              <a:gd name="connsiteY28" fmla="*/ 481437 h 5077959"/>
              <a:gd name="connsiteX29" fmla="*/ 6461170 w 12192000"/>
              <a:gd name="connsiteY29" fmla="*/ 483539 h 5077959"/>
              <a:gd name="connsiteX30" fmla="*/ 6729372 w 12192000"/>
              <a:gd name="connsiteY30" fmla="*/ 481437 h 5077959"/>
              <a:gd name="connsiteX31" fmla="*/ 7001406 w 12192000"/>
              <a:gd name="connsiteY31" fmla="*/ 477234 h 5077959"/>
              <a:gd name="connsiteX32" fmla="*/ 7273439 w 12192000"/>
              <a:gd name="connsiteY32" fmla="*/ 473380 h 5077959"/>
              <a:gd name="connsiteX33" fmla="*/ 7549303 w 12192000"/>
              <a:gd name="connsiteY33" fmla="*/ 464973 h 5077959"/>
              <a:gd name="connsiteX34" fmla="*/ 7827722 w 12192000"/>
              <a:gd name="connsiteY34" fmla="*/ 456215 h 5077959"/>
              <a:gd name="connsiteX35" fmla="*/ 8106140 w 12192000"/>
              <a:gd name="connsiteY35" fmla="*/ 446056 h 5077959"/>
              <a:gd name="connsiteX36" fmla="*/ 8387114 w 12192000"/>
              <a:gd name="connsiteY36" fmla="*/ 431694 h 5077959"/>
              <a:gd name="connsiteX37" fmla="*/ 8670640 w 12192000"/>
              <a:gd name="connsiteY37" fmla="*/ 414528 h 5077959"/>
              <a:gd name="connsiteX38" fmla="*/ 8955446 w 12192000"/>
              <a:gd name="connsiteY38" fmla="*/ 398064 h 5077959"/>
              <a:gd name="connsiteX39" fmla="*/ 9240250 w 12192000"/>
              <a:gd name="connsiteY39" fmla="*/ 377045 h 5077959"/>
              <a:gd name="connsiteX40" fmla="*/ 9528886 w 12192000"/>
              <a:gd name="connsiteY40" fmla="*/ 351823 h 5077959"/>
              <a:gd name="connsiteX41" fmla="*/ 9813691 w 12192000"/>
              <a:gd name="connsiteY41" fmla="*/ 326601 h 5077959"/>
              <a:gd name="connsiteX42" fmla="*/ 10103603 w 12192000"/>
              <a:gd name="connsiteY42" fmla="*/ 297525 h 5077959"/>
              <a:gd name="connsiteX43" fmla="*/ 10394794 w 12192000"/>
              <a:gd name="connsiteY43" fmla="*/ 265647 h 5077959"/>
              <a:gd name="connsiteX44" fmla="*/ 10682153 w 12192000"/>
              <a:gd name="connsiteY44" fmla="*/ 232018 h 5077959"/>
              <a:gd name="connsiteX45" fmla="*/ 10973344 w 12192000"/>
              <a:gd name="connsiteY45" fmla="*/ 192783 h 5077959"/>
              <a:gd name="connsiteX46" fmla="*/ 11263257 w 12192000"/>
              <a:gd name="connsiteY46" fmla="*/ 150746 h 5077959"/>
              <a:gd name="connsiteX47" fmla="*/ 11554448 w 12192000"/>
              <a:gd name="connsiteY47" fmla="*/ 109060 h 5077959"/>
              <a:gd name="connsiteX48" fmla="*/ 11844360 w 12192000"/>
              <a:gd name="connsiteY48" fmla="*/ 60367 h 5077959"/>
              <a:gd name="connsiteX49" fmla="*/ 12132996 w 12192000"/>
              <a:gd name="connsiteY49" fmla="*/ 10623 h 5077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192000" h="5077959">
                <a:moveTo>
                  <a:pt x="12192000" y="0"/>
                </a:moveTo>
                <a:lnTo>
                  <a:pt x="12192000" y="1972152"/>
                </a:lnTo>
                <a:lnTo>
                  <a:pt x="12192000" y="2361342"/>
                </a:lnTo>
                <a:lnTo>
                  <a:pt x="12192000" y="5077959"/>
                </a:lnTo>
                <a:lnTo>
                  <a:pt x="0" y="5077959"/>
                </a:lnTo>
                <a:lnTo>
                  <a:pt x="0" y="2361342"/>
                </a:lnTo>
                <a:lnTo>
                  <a:pt x="0" y="1972152"/>
                </a:lnTo>
                <a:lnTo>
                  <a:pt x="0" y="12515"/>
                </a:lnTo>
                <a:lnTo>
                  <a:pt x="108623" y="29540"/>
                </a:lnTo>
                <a:lnTo>
                  <a:pt x="300195" y="56163"/>
                </a:lnTo>
                <a:lnTo>
                  <a:pt x="527528" y="88041"/>
                </a:lnTo>
                <a:lnTo>
                  <a:pt x="779127" y="121671"/>
                </a:lnTo>
                <a:lnTo>
                  <a:pt x="1062654" y="157052"/>
                </a:lnTo>
                <a:lnTo>
                  <a:pt x="1371726" y="194535"/>
                </a:lnTo>
                <a:lnTo>
                  <a:pt x="1707616" y="232018"/>
                </a:lnTo>
                <a:lnTo>
                  <a:pt x="2065219" y="270201"/>
                </a:lnTo>
                <a:lnTo>
                  <a:pt x="2450918" y="305583"/>
                </a:lnTo>
                <a:lnTo>
                  <a:pt x="2854496" y="339562"/>
                </a:lnTo>
                <a:lnTo>
                  <a:pt x="3281065" y="370390"/>
                </a:lnTo>
                <a:lnTo>
                  <a:pt x="3725514" y="399815"/>
                </a:lnTo>
                <a:lnTo>
                  <a:pt x="4189119" y="427490"/>
                </a:lnTo>
                <a:lnTo>
                  <a:pt x="4426671" y="437298"/>
                </a:lnTo>
                <a:lnTo>
                  <a:pt x="4669330" y="448158"/>
                </a:lnTo>
                <a:lnTo>
                  <a:pt x="4915819" y="458317"/>
                </a:lnTo>
                <a:lnTo>
                  <a:pt x="5163586" y="464973"/>
                </a:lnTo>
                <a:lnTo>
                  <a:pt x="5416461" y="470928"/>
                </a:lnTo>
                <a:lnTo>
                  <a:pt x="5671892" y="477234"/>
                </a:lnTo>
                <a:lnTo>
                  <a:pt x="5932430" y="481437"/>
                </a:lnTo>
                <a:lnTo>
                  <a:pt x="6195523" y="481437"/>
                </a:lnTo>
                <a:lnTo>
                  <a:pt x="6461170" y="483539"/>
                </a:lnTo>
                <a:lnTo>
                  <a:pt x="6729372" y="481437"/>
                </a:lnTo>
                <a:lnTo>
                  <a:pt x="7001406" y="477234"/>
                </a:lnTo>
                <a:lnTo>
                  <a:pt x="7273439" y="473380"/>
                </a:lnTo>
                <a:lnTo>
                  <a:pt x="7549303" y="464973"/>
                </a:lnTo>
                <a:lnTo>
                  <a:pt x="7827722" y="456215"/>
                </a:lnTo>
                <a:lnTo>
                  <a:pt x="8106140" y="446056"/>
                </a:lnTo>
                <a:lnTo>
                  <a:pt x="8387114" y="431694"/>
                </a:lnTo>
                <a:lnTo>
                  <a:pt x="8670640" y="414528"/>
                </a:lnTo>
                <a:lnTo>
                  <a:pt x="8955446" y="398064"/>
                </a:lnTo>
                <a:lnTo>
                  <a:pt x="9240250" y="377045"/>
                </a:lnTo>
                <a:lnTo>
                  <a:pt x="9528886" y="351823"/>
                </a:lnTo>
                <a:lnTo>
                  <a:pt x="9813691" y="326601"/>
                </a:lnTo>
                <a:lnTo>
                  <a:pt x="10103603" y="297525"/>
                </a:lnTo>
                <a:lnTo>
                  <a:pt x="10394794" y="265647"/>
                </a:lnTo>
                <a:lnTo>
                  <a:pt x="10682153" y="232018"/>
                </a:lnTo>
                <a:lnTo>
                  <a:pt x="10973344" y="192783"/>
                </a:lnTo>
                <a:lnTo>
                  <a:pt x="11263257" y="150746"/>
                </a:lnTo>
                <a:lnTo>
                  <a:pt x="11554448" y="109060"/>
                </a:lnTo>
                <a:lnTo>
                  <a:pt x="11844360" y="60367"/>
                </a:lnTo>
                <a:lnTo>
                  <a:pt x="12132996" y="10623"/>
                </a:lnTo>
                <a:close/>
              </a:path>
            </a:pathLst>
          </a:custGeom>
          <a:solidFill>
            <a:srgbClr val="FFFFFF"/>
          </a:solidFill>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grpSp>
        <p:nvGrpSpPr>
          <p:cNvPr id="97" name="Group 96">
            <a:extLst>
              <a:ext uri="{FF2B5EF4-FFF2-40B4-BE49-F238E27FC236}">
                <a16:creationId xmlns:a16="http://schemas.microsoft.com/office/drawing/2014/main" id="{992A2039-50D4-4D49-A79F-C82A1D91316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98" name="Rectangle 97">
              <a:extLst>
                <a:ext uri="{FF2B5EF4-FFF2-40B4-BE49-F238E27FC236}">
                  <a16:creationId xmlns:a16="http://schemas.microsoft.com/office/drawing/2014/main" id="{CC1C7165-8A3A-44EB-88D0-4EFA36A004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99" name="Freeform 5">
              <a:extLst>
                <a:ext uri="{FF2B5EF4-FFF2-40B4-BE49-F238E27FC236}">
                  <a16:creationId xmlns:a16="http://schemas.microsoft.com/office/drawing/2014/main" id="{A1081473-BB93-49A4-B605-4E20537397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ln>
              <a:noFill/>
            </a:ln>
          </p:spPr>
          <p:txBody>
            <a:bodyPr/>
            <a:lstStyle/>
            <a:p>
              <a:endParaRPr lang="en-US"/>
            </a:p>
          </p:txBody>
        </p:sp>
      </p:grpSp>
      <p:sp>
        <p:nvSpPr>
          <p:cNvPr id="6" name="TextBox 5">
            <a:extLst>
              <a:ext uri="{FF2B5EF4-FFF2-40B4-BE49-F238E27FC236}">
                <a16:creationId xmlns:a16="http://schemas.microsoft.com/office/drawing/2014/main" id="{E10FD2D8-FC9D-6E37-B20D-752A1E588072}"/>
              </a:ext>
            </a:extLst>
          </p:cNvPr>
          <p:cNvSpPr txBox="1"/>
          <p:nvPr/>
        </p:nvSpPr>
        <p:spPr>
          <a:xfrm>
            <a:off x="763588" y="2757942"/>
            <a:ext cx="10365939" cy="3261857"/>
          </a:xfrm>
          <a:prstGeom prst="rect">
            <a:avLst/>
          </a:prstGeom>
        </p:spPr>
        <p:txBody>
          <a:bodyPr vert="horz" lIns="91440" tIns="45720" rIns="91440" bIns="45720" rtlCol="0">
            <a:normAutofit/>
          </a:bodyPr>
          <a:lstStyle/>
          <a:p>
            <a:pPr>
              <a:spcBef>
                <a:spcPts val="1000"/>
              </a:spcBef>
              <a:buClr>
                <a:schemeClr val="accent1"/>
              </a:buClr>
              <a:buSzPct val="80000"/>
            </a:pPr>
            <a:r>
              <a:rPr lang="en-US" sz="2800" b="1" dirty="0">
                <a:solidFill>
                  <a:srgbClr val="404040"/>
                </a:solidFill>
              </a:rPr>
              <a:t>Scenario 1:</a:t>
            </a:r>
          </a:p>
          <a:p>
            <a:pPr>
              <a:spcBef>
                <a:spcPts val="1000"/>
              </a:spcBef>
              <a:buClr>
                <a:schemeClr val="accent1"/>
              </a:buClr>
              <a:buSzPct val="80000"/>
            </a:pPr>
            <a:r>
              <a:rPr lang="nl-NL" sz="2800" dirty="0">
                <a:solidFill>
                  <a:srgbClr val="404040"/>
                </a:solidFill>
              </a:rPr>
              <a:t>Sesethu het oor naweke by 'n klein restaurant gewerk en wegneemetes tydens die inperking in 2020 afgelewer. Aangesien die restaurant onder druk was, is Sesethu gevra om saans ná die aandklokreël aflewerings te doen om haar werk te behou. Sy is nie ekstra betaal nie.</a:t>
            </a:r>
            <a:endParaRPr lang="en-US" sz="2800" dirty="0">
              <a:solidFill>
                <a:srgbClr val="404040"/>
              </a:solidFill>
            </a:endParaRPr>
          </a:p>
        </p:txBody>
      </p:sp>
      <p:pic>
        <p:nvPicPr>
          <p:cNvPr id="3" name="Picture 2" descr="A logo with a person in the middle&#10;&#10;Description automatically generated">
            <a:extLst>
              <a:ext uri="{FF2B5EF4-FFF2-40B4-BE49-F238E27FC236}">
                <a16:creationId xmlns:a16="http://schemas.microsoft.com/office/drawing/2014/main" id="{E56E0650-E102-85EC-1C08-8EDCA28835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38983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124000"/>
                <a:satMod val="148000"/>
                <a:lumMod val="124000"/>
              </a:schemeClr>
            </a:gs>
            <a:gs pos="100000">
              <a:schemeClr val="bg1">
                <a:shade val="76000"/>
                <a:hueMod val="89000"/>
                <a:satMod val="16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8"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0" name="Rectangle 19">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2" name="Rectangle 21">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26" name="Group 25">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noFill/>
        </p:grpSpPr>
        <p:sp>
          <p:nvSpPr>
            <p:cNvPr id="27" name="Rectangle 26">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8"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en-US"/>
            </a:p>
          </p:txBody>
        </p:sp>
      </p:grpSp>
      <p:sp>
        <p:nvSpPr>
          <p:cNvPr id="4" name="TextBox 3">
            <a:extLst>
              <a:ext uri="{FF2B5EF4-FFF2-40B4-BE49-F238E27FC236}">
                <a16:creationId xmlns:a16="http://schemas.microsoft.com/office/drawing/2014/main" id="{94F99C31-1B01-524D-2132-6CB5654ED33D}"/>
              </a:ext>
            </a:extLst>
          </p:cNvPr>
          <p:cNvSpPr txBox="1"/>
          <p:nvPr/>
        </p:nvSpPr>
        <p:spPr>
          <a:xfrm>
            <a:off x="1128166" y="1143000"/>
            <a:ext cx="9309646" cy="4567335"/>
          </a:xfrm>
          <a:prstGeom prst="rect">
            <a:avLst/>
          </a:prstGeom>
        </p:spPr>
        <p:txBody>
          <a:bodyPr vert="horz" lIns="91440" tIns="45720" rIns="91440" bIns="45720" rtlCol="0" anchor="t">
            <a:normAutofit/>
          </a:bodyPr>
          <a:lstStyle/>
          <a:p>
            <a:pPr>
              <a:spcBef>
                <a:spcPts val="1000"/>
              </a:spcBef>
              <a:buClr>
                <a:schemeClr val="accent1"/>
              </a:buClr>
              <a:buSzPct val="80000"/>
            </a:pPr>
            <a:r>
              <a:rPr lang="en-US" sz="2400" dirty="0"/>
              <a:t>Scenario 2: </a:t>
            </a:r>
          </a:p>
          <a:p>
            <a:pPr>
              <a:spcBef>
                <a:spcPts val="1000"/>
              </a:spcBef>
              <a:buClr>
                <a:schemeClr val="accent1"/>
              </a:buClr>
              <a:buSzPct val="80000"/>
            </a:pPr>
            <a:r>
              <a:rPr lang="nl-NL" sz="2400" dirty="0"/>
              <a:t>Lesedi is 'n vakleerling by 'n plaaslike loodgieter wat 'n familievriend is. Sy weet haar familie het nie geld om vir haar tersiêre studies te betaal nie. Dié werkgewer het belowe om die volgende jaar vir haar studiegeld te betaal. Hy is baie ondersteunend van haar drome. Die enigste probleem is dat hy by verskeie geleenthede, toe niemand anders daar was nie, seksuele opmerkings gemaak. Dit het haar ongemaklik laat voel. Toe sy met hom daaroor praat, het hy gesê sy is onredelik en dat dit tyd is om groot te word as sy die volgende jaar wil gaan studeer.</a:t>
            </a:r>
            <a:endParaRPr lang="en-US" sz="2400" dirty="0"/>
          </a:p>
        </p:txBody>
      </p:sp>
      <p:pic>
        <p:nvPicPr>
          <p:cNvPr id="3" name="Picture 2" descr="A logo with a person in the middle&#10;&#10;Description automatically generated">
            <a:extLst>
              <a:ext uri="{FF2B5EF4-FFF2-40B4-BE49-F238E27FC236}">
                <a16:creationId xmlns:a16="http://schemas.microsoft.com/office/drawing/2014/main" id="{5BB5E61B-C0B1-3C51-0BC6-6A4CD0B525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71200" y="-19756"/>
            <a:ext cx="1320800" cy="45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0043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F49278-ADCA-4402-B7D7-932962C6B94F}">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B2382299-58E5-4AA9-A67D-E5371DD10733}">
  <ds:schemaRefs>
    <ds:schemaRef ds:uri="http://schemas.microsoft.com/sharepoint/v3/contenttype/forms"/>
  </ds:schemaRefs>
</ds:datastoreItem>
</file>

<file path=customXml/itemProps3.xml><?xml version="1.0" encoding="utf-8"?>
<ds:datastoreItem xmlns:ds="http://schemas.openxmlformats.org/officeDocument/2006/customXml" ds:itemID="{BFC04022-D2D2-4F0C-99D9-6CF02BB42B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Berlin</Template>
  <TotalTime>355</TotalTime>
  <Words>2367</Words>
  <Application>Microsoft Office PowerPoint</Application>
  <PresentationFormat>Widescreen</PresentationFormat>
  <Paragraphs>131</Paragraphs>
  <Slides>17</Slides>
  <Notes>17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17</vt:i4>
      </vt:variant>
    </vt:vector>
  </HeadingPairs>
  <TitlesOfParts>
    <vt:vector size="26" baseType="lpstr">
      <vt:lpstr>Aptos</vt:lpstr>
      <vt:lpstr>Arial</vt:lpstr>
      <vt:lpstr>Arial Narrow</vt:lpstr>
      <vt:lpstr>Calibri</vt:lpstr>
      <vt:lpstr>Century Gothic</vt:lpstr>
      <vt:lpstr>Symbol</vt:lpstr>
      <vt:lpstr>Wingdings 3</vt:lpstr>
      <vt:lpstr>Office Theme</vt:lpstr>
      <vt:lpstr>Ion Boardroom</vt:lpstr>
      <vt:lpstr>PowerPoint Presentation</vt:lpstr>
      <vt:lpstr>ARBEIDSWETTE</vt:lpstr>
      <vt:lpstr>OORSPRONG van ARBEIDSWETTE in Suid-Afrika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Vrae?     Refleksie &amp; Huiswerk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Megan Botes</cp:lastModifiedBy>
  <cp:revision>1</cp:revision>
  <dcterms:created xsi:type="dcterms:W3CDTF">2024-05-06T00:02:16Z</dcterms:created>
  <dcterms:modified xsi:type="dcterms:W3CDTF">2025-09-23T11:54:36Z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